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724650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marker>
            <c:symbol val="none"/>
          </c:marker>
          <c:cat>
            <c:numRef>
              <c:f>Munka1!$A$2:$A$25</c:f>
              <c:numCache>
                <c:formatCode>General</c:formatCode>
                <c:ptCount val="2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numCache>
            </c:numRef>
          </c:cat>
          <c:val>
            <c:numRef>
              <c:f>Munka1!$B$2:$B$25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1</c:v>
                </c:pt>
                <c:pt idx="15">
                  <c:v>4</c:v>
                </c:pt>
                <c:pt idx="16">
                  <c:v>3</c:v>
                </c:pt>
                <c:pt idx="17">
                  <c:v>5</c:v>
                </c:pt>
                <c:pt idx="18">
                  <c:v>5</c:v>
                </c:pt>
                <c:pt idx="19">
                  <c:v>12</c:v>
                </c:pt>
                <c:pt idx="20">
                  <c:v>3</c:v>
                </c:pt>
                <c:pt idx="21">
                  <c:v>5</c:v>
                </c:pt>
                <c:pt idx="22">
                  <c:v>7</c:v>
                </c:pt>
                <c:pt idx="2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4B-4E35-8DA8-19B0FC3F2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835008"/>
        <c:axId val="91874048"/>
      </c:lineChart>
      <c:catAx>
        <c:axId val="9183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874048"/>
        <c:crosses val="autoZero"/>
        <c:auto val="1"/>
        <c:lblAlgn val="ctr"/>
        <c:lblOffset val="100"/>
        <c:noMultiLvlLbl val="0"/>
      </c:catAx>
      <c:valAx>
        <c:axId val="9187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835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18775-17A5-4314-B458-1486F9B78A3B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FA06A2D9-2441-43F8-8A19-475B24933C00}">
      <dgm:prSet/>
      <dgm:spPr/>
      <dgm:t>
        <a:bodyPr/>
        <a:lstStyle/>
        <a:p>
          <a:pPr rtl="0"/>
          <a:r>
            <a:rPr lang="hu-HU" b="1" dirty="0" smtClean="0"/>
            <a:t>Néhány számbeli  tény a törvénnyel kapcsolatban </a:t>
          </a:r>
          <a:endParaRPr lang="hu-HU" dirty="0"/>
        </a:p>
      </dgm:t>
    </dgm:pt>
    <dgm:pt modelId="{26C2A3C6-5146-4391-979A-E19070A5E923}" type="parTrans" cxnId="{FA6D54C3-59CD-40A6-955F-695EBFC579EC}">
      <dgm:prSet/>
      <dgm:spPr/>
      <dgm:t>
        <a:bodyPr/>
        <a:lstStyle/>
        <a:p>
          <a:endParaRPr lang="hu-HU"/>
        </a:p>
      </dgm:t>
    </dgm:pt>
    <dgm:pt modelId="{675DA5FE-6BD3-4002-869F-32AE1A68D267}" type="sibTrans" cxnId="{FA6D54C3-59CD-40A6-955F-695EBFC579EC}">
      <dgm:prSet/>
      <dgm:spPr/>
      <dgm:t>
        <a:bodyPr/>
        <a:lstStyle/>
        <a:p>
          <a:endParaRPr lang="hu-HU"/>
        </a:p>
      </dgm:t>
    </dgm:pt>
    <dgm:pt modelId="{41519FD3-FAE7-4989-BBC6-4010981F6708}" type="pres">
      <dgm:prSet presAssocID="{2FA18775-17A5-4314-B458-1486F9B78A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8DBF85-1458-4182-8C8B-B8661633E859}" type="pres">
      <dgm:prSet presAssocID="{FA06A2D9-2441-43F8-8A19-475B24933C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36F6674-A4E4-401A-9086-87B54B7165CA}" type="presOf" srcId="{FA06A2D9-2441-43F8-8A19-475B24933C00}" destId="{5C8DBF85-1458-4182-8C8B-B8661633E859}" srcOrd="0" destOrd="0" presId="urn:microsoft.com/office/officeart/2005/8/layout/vList2"/>
    <dgm:cxn modelId="{85828C11-3C1F-448B-9465-D06FC4203294}" type="presOf" srcId="{2FA18775-17A5-4314-B458-1486F9B78A3B}" destId="{41519FD3-FAE7-4989-BBC6-4010981F6708}" srcOrd="0" destOrd="0" presId="urn:microsoft.com/office/officeart/2005/8/layout/vList2"/>
    <dgm:cxn modelId="{FA6D54C3-59CD-40A6-955F-695EBFC579EC}" srcId="{2FA18775-17A5-4314-B458-1486F9B78A3B}" destId="{FA06A2D9-2441-43F8-8A19-475B24933C00}" srcOrd="0" destOrd="0" parTransId="{26C2A3C6-5146-4391-979A-E19070A5E923}" sibTransId="{675DA5FE-6BD3-4002-869F-32AE1A68D267}"/>
    <dgm:cxn modelId="{923ADFCA-DE61-4606-B671-8770EB14643E}" type="presParOf" srcId="{41519FD3-FAE7-4989-BBC6-4010981F6708}" destId="{5C8DBF85-1458-4182-8C8B-B8661633E8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DBF85-1458-4182-8C8B-B8661633E859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/>
            <a:t>Néhány számbeli  tény a törvénnyel kapcsolatban </a:t>
          </a:r>
          <a:endParaRPr lang="hu-HU" sz="2800" kern="1200" dirty="0"/>
        </a:p>
      </dsp:txBody>
      <dsp:txXfrm>
        <a:off x="54373" y="68953"/>
        <a:ext cx="812085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14015" cy="493712"/>
          </a:xfrm>
          <a:prstGeom prst="rect">
            <a:avLst/>
          </a:prstGeom>
        </p:spPr>
        <p:txBody>
          <a:bodyPr vert="horz" lIns="92266" tIns="46133" rIns="92266" bIns="4613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09079" y="4"/>
            <a:ext cx="2914015" cy="493712"/>
          </a:xfrm>
          <a:prstGeom prst="rect">
            <a:avLst/>
          </a:prstGeom>
        </p:spPr>
        <p:txBody>
          <a:bodyPr vert="horz" lIns="92266" tIns="46133" rIns="92266" bIns="46133" rtlCol="0"/>
          <a:lstStyle>
            <a:lvl1pPr algn="r">
              <a:defRPr sz="1200"/>
            </a:lvl1pPr>
          </a:lstStyle>
          <a:p>
            <a:fld id="{94550E16-BF62-4DFF-BEF6-10C172CBD5EB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6" tIns="46133" rIns="92266" bIns="46133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2465" y="4690273"/>
            <a:ext cx="5379720" cy="4443412"/>
          </a:xfrm>
          <a:prstGeom prst="rect">
            <a:avLst/>
          </a:prstGeom>
        </p:spPr>
        <p:txBody>
          <a:bodyPr vert="horz" lIns="92266" tIns="46133" rIns="92266" bIns="46133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3" y="9378824"/>
            <a:ext cx="2914015" cy="493712"/>
          </a:xfrm>
          <a:prstGeom prst="rect">
            <a:avLst/>
          </a:prstGeom>
        </p:spPr>
        <p:txBody>
          <a:bodyPr vert="horz" lIns="92266" tIns="46133" rIns="92266" bIns="4613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2"/>
          </a:xfrm>
          <a:prstGeom prst="rect">
            <a:avLst/>
          </a:prstGeom>
        </p:spPr>
        <p:txBody>
          <a:bodyPr vert="horz" lIns="92266" tIns="46133" rIns="92266" bIns="46133" rtlCol="0" anchor="b"/>
          <a:lstStyle>
            <a:lvl1pPr algn="r">
              <a:defRPr sz="1200"/>
            </a:lvl1pPr>
          </a:lstStyle>
          <a:p>
            <a:fld id="{92904B0D-282B-424F-BF5E-6D6FA4A692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8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04B0D-282B-424F-BF5E-6D6FA4A692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09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45CEB7-0F2A-4FB5-A54C-B952059AD253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1987DF-FFB7-451B-9EFD-FB7600D104F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törvény változásai a jogász szemszögéből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Az első 30 év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7025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83862791"/>
              </p:ext>
            </p:extLst>
          </p:nvPr>
        </p:nvGraphicFramePr>
        <p:xfrm>
          <a:off x="467544" y="26064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5652120" y="2204864"/>
            <a:ext cx="3491880" cy="40219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600" dirty="0" smtClean="0"/>
              <a:t>                   </a:t>
            </a:r>
            <a:r>
              <a:rPr lang="hu-HU" sz="5200" b="1" dirty="0" smtClean="0">
                <a:solidFill>
                  <a:srgbClr val="FF0000"/>
                </a:solidFill>
              </a:rPr>
              <a:t>2023</a:t>
            </a:r>
          </a:p>
          <a:p>
            <a:pPr marL="0" indent="0">
              <a:buNone/>
            </a:pPr>
            <a:r>
              <a:rPr lang="hu-HU" dirty="0" smtClean="0"/>
              <a:t>                                   </a:t>
            </a:r>
            <a:r>
              <a:rPr lang="hu-HU" sz="4100" b="1" dirty="0" smtClean="0"/>
              <a:t>258 </a:t>
            </a:r>
          </a:p>
          <a:p>
            <a:pPr marL="0" indent="0">
              <a:buNone/>
            </a:pPr>
            <a:r>
              <a:rPr lang="hu-HU" b="1" dirty="0" smtClean="0"/>
              <a:t>  </a:t>
            </a:r>
            <a:r>
              <a:rPr lang="hu-HU" dirty="0" smtClean="0"/>
              <a:t>            </a:t>
            </a:r>
          </a:p>
          <a:p>
            <a:pPr marL="0" indent="0">
              <a:buNone/>
            </a:pPr>
            <a:r>
              <a:rPr lang="hu-HU" dirty="0" smtClean="0"/>
              <a:t>                                  </a:t>
            </a:r>
            <a:r>
              <a:rPr lang="hu-HU" sz="4100" b="1" dirty="0" smtClean="0"/>
              <a:t>142 </a:t>
            </a:r>
          </a:p>
          <a:p>
            <a:pPr marL="0" indent="0">
              <a:buNone/>
            </a:pPr>
            <a:endParaRPr lang="hu-HU" sz="3200" b="1" dirty="0" smtClean="0"/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800" dirty="0" smtClean="0"/>
              <a:t>                               </a:t>
            </a:r>
            <a:r>
              <a:rPr lang="hu-HU" sz="4600" b="1" dirty="0" smtClean="0"/>
              <a:t>43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6084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                                              </a:t>
            </a:r>
            <a:r>
              <a:rPr lang="hu-HU" sz="4000" b="1" dirty="0" smtClean="0">
                <a:solidFill>
                  <a:srgbClr val="FF0000"/>
                </a:solidFill>
              </a:rPr>
              <a:t>1993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/>
              <a:t>paragrafus szám              </a:t>
            </a:r>
            <a:r>
              <a:rPr lang="hu-HU" b="1" dirty="0" smtClean="0"/>
              <a:t>        </a:t>
            </a:r>
            <a:r>
              <a:rPr lang="hu-HU" sz="3200" b="1" dirty="0"/>
              <a:t>140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smtClean="0"/>
              <a:t>oldalszám nyomtatásban</a:t>
            </a:r>
            <a:r>
              <a:rPr lang="hu-HU" dirty="0" smtClean="0"/>
              <a:t>        </a:t>
            </a:r>
            <a:r>
              <a:rPr lang="hu-HU" sz="3200" b="1" dirty="0" smtClean="0"/>
              <a:t>35</a:t>
            </a:r>
          </a:p>
          <a:p>
            <a:pPr marL="0" indent="0">
              <a:buNone/>
            </a:pPr>
            <a:r>
              <a:rPr lang="hu-HU" b="1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smtClean="0"/>
              <a:t>végrehajtási jogszabályok       megalkotására adott felhatalmazások száma</a:t>
            </a:r>
            <a:r>
              <a:rPr lang="hu-HU" dirty="0" smtClean="0"/>
              <a:t>                                            </a:t>
            </a:r>
            <a:r>
              <a:rPr lang="hu-HU" sz="3200" b="1" dirty="0" smtClean="0"/>
              <a:t>13</a:t>
            </a:r>
            <a:endParaRPr lang="hu-HU" sz="3200" b="1" dirty="0"/>
          </a:p>
        </p:txBody>
      </p:sp>
      <p:sp>
        <p:nvSpPr>
          <p:cNvPr id="2" name="Jobbra nyíl 1"/>
          <p:cNvSpPr/>
          <p:nvPr/>
        </p:nvSpPr>
        <p:spPr>
          <a:xfrm>
            <a:off x="5441679" y="2780928"/>
            <a:ext cx="2016224" cy="484632"/>
          </a:xfrm>
          <a:prstGeom prst="rightArrow">
            <a:avLst>
              <a:gd name="adj1" fmla="val 6763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5441679" y="3778235"/>
            <a:ext cx="2016224" cy="484632"/>
          </a:xfrm>
          <a:prstGeom prst="rightArrow">
            <a:avLst>
              <a:gd name="adj1" fmla="val 67634"/>
              <a:gd name="adj2" fmla="val 46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544754" y="5538256"/>
            <a:ext cx="1988974" cy="484632"/>
          </a:xfrm>
          <a:prstGeom prst="rightArrow">
            <a:avLst>
              <a:gd name="adj1" fmla="val 7116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0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3600" b="1" dirty="0" smtClean="0"/>
              <a:t>Az Szt. módosítások grafikai ábrázolása</a:t>
            </a:r>
            <a:endParaRPr lang="hu-HU" sz="3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13134440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8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4700" b="1" dirty="0" smtClean="0"/>
              <a:t>A  törvény módosítások száma összesen: </a:t>
            </a:r>
            <a:r>
              <a:rPr lang="hu-HU" sz="4700" b="1" dirty="0" smtClean="0">
                <a:solidFill>
                  <a:srgbClr val="FF0000"/>
                </a:solidFill>
              </a:rPr>
              <a:t>99</a:t>
            </a:r>
          </a:p>
          <a:p>
            <a:pPr marL="0" indent="0">
              <a:buNone/>
            </a:pPr>
            <a:r>
              <a:rPr lang="hu-HU" sz="3200" b="1" dirty="0" smtClean="0"/>
              <a:t>(2013-ban: 12 esetben, 2017-ben: 11 esetben módosult.</a:t>
            </a:r>
          </a:p>
          <a:p>
            <a:pPr marL="0" indent="0">
              <a:buNone/>
            </a:pPr>
            <a:r>
              <a:rPr lang="hu-HU" sz="3200" b="1" dirty="0" smtClean="0"/>
              <a:t>2000-ben és 2002 évben egyszer sem módosult)</a:t>
            </a:r>
          </a:p>
          <a:p>
            <a:r>
              <a:rPr lang="hu-HU" sz="4700" b="1" dirty="0" smtClean="0"/>
              <a:t>Soha nem módosított §-sok száma: 3</a:t>
            </a:r>
          </a:p>
          <a:p>
            <a:pPr marL="0" indent="0">
              <a:buNone/>
            </a:pPr>
            <a:r>
              <a:rPr lang="hu-HU" sz="3200" b="1" dirty="0" smtClean="0"/>
              <a:t>(1. §; 103.§; 106.§ 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sz="4400" b="1" dirty="0" smtClean="0"/>
              <a:t>Az Szt. módosításainak számszerűsítése</a:t>
            </a:r>
            <a:endParaRPr lang="hu-HU" sz="4400" b="1" dirty="0"/>
          </a:p>
        </p:txBody>
      </p:sp>
    </p:spTree>
    <p:extLst>
      <p:ext uri="{BB962C8B-B14F-4D97-AF65-F5344CB8AC3E}">
        <p14:creationId xmlns:p14="http://schemas.microsoft.com/office/powerpoint/2010/main" val="21453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b="1" dirty="0" smtClean="0"/>
              <a:t>Pénzbeli ellátások</a:t>
            </a:r>
            <a:endParaRPr lang="hu-HU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05099" y="1628800"/>
            <a:ext cx="3502805" cy="648072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1993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7504" y="2185274"/>
            <a:ext cx="4392488" cy="4636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Gyermeknevelési támogatás    </a:t>
            </a:r>
            <a:r>
              <a:rPr lang="hu-HU" b="1" i="1" dirty="0" smtClean="0">
                <a:solidFill>
                  <a:srgbClr val="00B050"/>
                </a:solidFill>
              </a:rPr>
              <a:t>1993-1998</a:t>
            </a:r>
          </a:p>
          <a:p>
            <a:pPr marL="0" indent="0">
              <a:buNone/>
            </a:pPr>
            <a:r>
              <a:rPr lang="hu-HU" b="1" dirty="0" smtClean="0"/>
              <a:t> Munkanélküliek </a:t>
            </a:r>
            <a:r>
              <a:rPr lang="hu-HU" b="1" dirty="0" err="1" smtClean="0"/>
              <a:t>jövede</a:t>
            </a:r>
            <a:r>
              <a:rPr lang="hu-HU" b="1" dirty="0" smtClean="0"/>
              <a:t>-</a:t>
            </a:r>
          </a:p>
          <a:p>
            <a:pPr marL="0" indent="0">
              <a:buNone/>
            </a:pPr>
            <a:r>
              <a:rPr lang="hu-HU" b="1" dirty="0" err="1" smtClean="0"/>
              <a:t>lempótló</a:t>
            </a:r>
            <a:r>
              <a:rPr lang="hu-HU" b="1" dirty="0" smtClean="0"/>
              <a:t> támogatása </a:t>
            </a:r>
            <a:r>
              <a:rPr lang="hu-HU" b="1" i="1" dirty="0" smtClean="0">
                <a:solidFill>
                  <a:srgbClr val="00B050"/>
                </a:solidFill>
              </a:rPr>
              <a:t>1993-2008</a:t>
            </a:r>
            <a:r>
              <a:rPr lang="hu-HU" b="1" dirty="0" smtClean="0">
                <a:solidFill>
                  <a:srgbClr val="FF0000"/>
                </a:solidFill>
              </a:rPr>
              <a:t>                              </a:t>
            </a:r>
            <a:endParaRPr lang="hu-H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 Lakásfenntartási támogatás </a:t>
            </a:r>
            <a:r>
              <a:rPr lang="hu-HU" b="1" i="1" dirty="0" smtClean="0">
                <a:solidFill>
                  <a:srgbClr val="00B050"/>
                </a:solidFill>
              </a:rPr>
              <a:t>1993-2015</a:t>
            </a:r>
          </a:p>
          <a:p>
            <a:pPr marL="0" indent="0">
              <a:buNone/>
            </a:pPr>
            <a:r>
              <a:rPr lang="hu-HU" b="1" dirty="0" smtClean="0"/>
              <a:t>Átmeneti segély </a:t>
            </a:r>
            <a:r>
              <a:rPr lang="hu-HU" b="1" i="1" dirty="0" smtClean="0">
                <a:solidFill>
                  <a:srgbClr val="00B050"/>
                </a:solidFill>
              </a:rPr>
              <a:t>1993-2013</a:t>
            </a:r>
          </a:p>
          <a:p>
            <a:pPr marL="0" indent="0">
              <a:buNone/>
            </a:pPr>
            <a:r>
              <a:rPr lang="hu-HU" b="1" dirty="0" smtClean="0"/>
              <a:t>Temetési segély  </a:t>
            </a:r>
            <a:r>
              <a:rPr lang="hu-HU" b="1" i="1" dirty="0" smtClean="0">
                <a:solidFill>
                  <a:srgbClr val="00B050"/>
                </a:solidFill>
              </a:rPr>
              <a:t>1993-2013</a:t>
            </a:r>
          </a:p>
          <a:p>
            <a:pPr marL="0" indent="0">
              <a:buNone/>
            </a:pPr>
            <a:endParaRPr lang="hu-HU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                                </a:t>
            </a:r>
            <a:r>
              <a:rPr lang="hu-HU" b="1" dirty="0" smtClean="0">
                <a:solidFill>
                  <a:srgbClr val="0070C0"/>
                </a:solidFill>
              </a:rPr>
              <a:t>Ápolási </a:t>
            </a:r>
            <a:r>
              <a:rPr lang="hu-HU" b="1" dirty="0">
                <a:solidFill>
                  <a:srgbClr val="0070C0"/>
                </a:solidFill>
              </a:rPr>
              <a:t>díj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508104" y="1700808"/>
            <a:ext cx="3168352" cy="504056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2023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644008" cy="465313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6000" b="1" dirty="0" smtClean="0"/>
              <a:t> </a:t>
            </a:r>
            <a:r>
              <a:rPr lang="hu-HU" sz="7400" b="1" dirty="0" smtClean="0"/>
              <a:t>Időskorúak járadéka </a:t>
            </a:r>
            <a:r>
              <a:rPr lang="hu-HU" sz="7400" b="1" i="1" dirty="0" smtClean="0">
                <a:solidFill>
                  <a:srgbClr val="00B050"/>
                </a:solidFill>
              </a:rPr>
              <a:t>1998-</a:t>
            </a:r>
          </a:p>
          <a:p>
            <a:pPr marL="0" indent="0">
              <a:buNone/>
            </a:pPr>
            <a:r>
              <a:rPr lang="hu-HU" sz="6000" b="1" dirty="0" smtClean="0"/>
              <a:t> </a:t>
            </a:r>
            <a:r>
              <a:rPr lang="hu-HU" sz="7400" b="1" dirty="0" smtClean="0"/>
              <a:t>Aktívkorúak ellátása </a:t>
            </a:r>
            <a:r>
              <a:rPr lang="hu-HU" sz="7400" b="1" i="1" dirty="0" smtClean="0">
                <a:solidFill>
                  <a:srgbClr val="00B050"/>
                </a:solidFill>
              </a:rPr>
              <a:t>2009-</a:t>
            </a:r>
          </a:p>
          <a:p>
            <a:pPr marL="0" indent="0">
              <a:buNone/>
            </a:pPr>
            <a:r>
              <a:rPr lang="hu-HU" sz="4500" b="1" dirty="0" smtClean="0"/>
              <a:t>       - Foglalkoztatást      helyettesítő ellátás </a:t>
            </a:r>
          </a:p>
          <a:p>
            <a:pPr marL="0" indent="0">
              <a:buNone/>
            </a:pPr>
            <a:r>
              <a:rPr lang="hu-HU" sz="4500" b="1" dirty="0" smtClean="0"/>
              <a:t>       - Egészségkárosodási és gyermekfelügyeleti  támogatás</a:t>
            </a:r>
            <a:r>
              <a:rPr lang="hu-HU" sz="2600" i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hu-HU" sz="4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u-HU" sz="3100" b="1" dirty="0" smtClean="0"/>
              <a:t> </a:t>
            </a:r>
            <a:endParaRPr lang="hu-HU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7400" b="1" dirty="0" smtClean="0"/>
              <a:t>Tartós ápolást végzők időskori    támogatása </a:t>
            </a:r>
            <a:r>
              <a:rPr lang="hu-HU" sz="7400" b="1" i="1" dirty="0" smtClean="0">
                <a:solidFill>
                  <a:srgbClr val="00B050"/>
                </a:solidFill>
              </a:rPr>
              <a:t>2018-</a:t>
            </a:r>
          </a:p>
          <a:p>
            <a:pPr marL="0" indent="0">
              <a:buNone/>
            </a:pPr>
            <a:r>
              <a:rPr lang="hu-HU" sz="7400" b="1" dirty="0" smtClean="0"/>
              <a:t>Települési támogatás </a:t>
            </a:r>
            <a:r>
              <a:rPr lang="hu-HU" sz="7400" b="1" i="1" dirty="0" smtClean="0">
                <a:solidFill>
                  <a:srgbClr val="00B050"/>
                </a:solidFill>
              </a:rPr>
              <a:t>2015-</a:t>
            </a:r>
          </a:p>
          <a:p>
            <a:pPr marL="0" indent="0">
              <a:buNone/>
            </a:pPr>
            <a:r>
              <a:rPr lang="hu-HU" sz="7400" b="1" dirty="0" smtClean="0">
                <a:solidFill>
                  <a:schemeClr val="tx1"/>
                </a:solidFill>
              </a:rPr>
              <a:t>Gyermekek otthongondozási díja </a:t>
            </a:r>
            <a:r>
              <a:rPr lang="hu-HU" sz="7400" b="1" i="1" dirty="0" smtClean="0">
                <a:solidFill>
                  <a:srgbClr val="00B050"/>
                </a:solidFill>
              </a:rPr>
              <a:t>2019-</a:t>
            </a:r>
          </a:p>
          <a:p>
            <a:pPr marL="0" indent="0">
              <a:buNone/>
            </a:pPr>
            <a:endParaRPr lang="hu-HU" sz="7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u-HU" sz="74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u-HU" sz="7400" b="1" i="1" dirty="0" smtClean="0">
                <a:solidFill>
                  <a:srgbClr val="00B050"/>
                </a:solidFill>
              </a:rPr>
              <a:t>1993-</a:t>
            </a:r>
          </a:p>
          <a:p>
            <a:pPr marL="457200" indent="-457200">
              <a:buAutoNum type="arabicPeriod"/>
            </a:pPr>
            <a:endParaRPr lang="hu-HU" dirty="0"/>
          </a:p>
          <a:p>
            <a:pPr marL="457200" indent="-457200">
              <a:buAutoNum type="arabicPeriod"/>
            </a:pPr>
            <a:endParaRPr lang="hu-HU" dirty="0" smtClean="0"/>
          </a:p>
          <a:p>
            <a:pPr marL="457200" indent="-457200">
              <a:buAutoNum type="arabicPeriod"/>
            </a:pPr>
            <a:endParaRPr lang="hu-HU" dirty="0" smtClean="0"/>
          </a:p>
          <a:p>
            <a:pPr marL="457200" indent="-457200">
              <a:buAutoNum type="arabicPeriod"/>
            </a:pPr>
            <a:endParaRPr lang="hu-HU" dirty="0"/>
          </a:p>
          <a:p>
            <a:pPr marL="457200" indent="-457200">
              <a:buAutoNum type="arabicPeriod"/>
            </a:pPr>
            <a:endParaRPr lang="hu-HU" dirty="0" smtClean="0"/>
          </a:p>
          <a:p>
            <a:pPr marL="457200" indent="-457200">
              <a:buAutoNum type="arabicPeriod"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30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hu-HU" sz="4400" b="1" dirty="0" smtClean="0">
                <a:solidFill>
                  <a:schemeClr val="bg1"/>
                </a:solidFill>
              </a:rPr>
              <a:t>Szociális  alapszolgáltatások</a:t>
            </a:r>
            <a:endParaRPr lang="hu-HU" sz="4400" b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11560" y="2060848"/>
            <a:ext cx="775626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/>
              <a:t>Gyermekek napközbeni </a:t>
            </a:r>
            <a:r>
              <a:rPr lang="fi-FI" sz="2800" b="1" dirty="0" smtClean="0"/>
              <a:t>ellátása </a:t>
            </a:r>
            <a:r>
              <a:rPr lang="fi-FI" sz="2800" b="1" dirty="0">
                <a:solidFill>
                  <a:srgbClr val="00B050"/>
                </a:solidFill>
              </a:rPr>
              <a:t>1993 – </a:t>
            </a:r>
            <a:r>
              <a:rPr lang="fi-FI" sz="2800" b="1" dirty="0" smtClean="0">
                <a:solidFill>
                  <a:srgbClr val="00B050"/>
                </a:solidFill>
              </a:rPr>
              <a:t>1997</a:t>
            </a:r>
            <a:endParaRPr lang="hu-HU" sz="2800" b="1" dirty="0" smtClean="0">
              <a:solidFill>
                <a:srgbClr val="00B050"/>
              </a:solidFill>
            </a:endParaRPr>
          </a:p>
          <a:p>
            <a:r>
              <a:rPr lang="fi-FI" sz="2800" b="1" dirty="0">
                <a:solidFill>
                  <a:srgbClr val="0070C0"/>
                </a:solidFill>
              </a:rPr>
              <a:t>Étkeztetés </a:t>
            </a:r>
            <a:r>
              <a:rPr lang="fi-FI" sz="2800" b="1" dirty="0">
                <a:solidFill>
                  <a:srgbClr val="00B050"/>
                </a:solidFill>
              </a:rPr>
              <a:t>1993 – </a:t>
            </a:r>
          </a:p>
          <a:p>
            <a:r>
              <a:rPr lang="hu-HU" sz="2800" b="1" dirty="0" smtClean="0">
                <a:solidFill>
                  <a:srgbClr val="0070C0"/>
                </a:solidFill>
              </a:rPr>
              <a:t>H</a:t>
            </a:r>
            <a:r>
              <a:rPr lang="fi-FI" sz="2800" b="1" dirty="0" smtClean="0">
                <a:solidFill>
                  <a:srgbClr val="0070C0"/>
                </a:solidFill>
              </a:rPr>
              <a:t>ázi </a:t>
            </a:r>
            <a:r>
              <a:rPr lang="fi-FI" sz="2800" b="1" dirty="0">
                <a:solidFill>
                  <a:srgbClr val="0070C0"/>
                </a:solidFill>
              </a:rPr>
              <a:t>segítségnyújtás </a:t>
            </a:r>
            <a:r>
              <a:rPr lang="fi-FI" sz="2800" b="1" dirty="0">
                <a:solidFill>
                  <a:srgbClr val="00B050"/>
                </a:solidFill>
              </a:rPr>
              <a:t>1993 </a:t>
            </a:r>
            <a:r>
              <a:rPr lang="fi-FI" sz="2800" b="1" dirty="0" smtClean="0">
                <a:solidFill>
                  <a:srgbClr val="00B050"/>
                </a:solidFill>
              </a:rPr>
              <a:t>–</a:t>
            </a:r>
            <a:endParaRPr lang="hu-HU" sz="2800" b="1" dirty="0" smtClean="0">
              <a:solidFill>
                <a:srgbClr val="00B050"/>
              </a:solidFill>
            </a:endParaRPr>
          </a:p>
          <a:p>
            <a:r>
              <a:rPr lang="fi-FI" sz="2800" b="1" dirty="0">
                <a:solidFill>
                  <a:srgbClr val="0070C0"/>
                </a:solidFill>
              </a:rPr>
              <a:t>Családsegítés </a:t>
            </a:r>
            <a:r>
              <a:rPr lang="fi-FI" sz="2800" b="1" dirty="0" smtClean="0">
                <a:solidFill>
                  <a:srgbClr val="00B050"/>
                </a:solidFill>
              </a:rPr>
              <a:t>1993</a:t>
            </a:r>
            <a:r>
              <a:rPr lang="hu-HU" sz="2800" b="1" dirty="0" smtClean="0">
                <a:solidFill>
                  <a:srgbClr val="00B050"/>
                </a:solidFill>
              </a:rPr>
              <a:t> –</a:t>
            </a:r>
          </a:p>
          <a:p>
            <a:r>
              <a:rPr lang="fi-FI" sz="2800" b="1" dirty="0">
                <a:solidFill>
                  <a:srgbClr val="0070C0"/>
                </a:solidFill>
              </a:rPr>
              <a:t>Nappali ellátás</a:t>
            </a:r>
            <a:r>
              <a:rPr lang="fi-FI" sz="2800" b="1" dirty="0">
                <a:solidFill>
                  <a:srgbClr val="FF0000"/>
                </a:solidFill>
              </a:rPr>
              <a:t> </a:t>
            </a:r>
            <a:r>
              <a:rPr lang="fi-FI" sz="2800" b="1" dirty="0" smtClean="0">
                <a:solidFill>
                  <a:srgbClr val="00B050"/>
                </a:solidFill>
              </a:rPr>
              <a:t>1993</a:t>
            </a:r>
            <a:r>
              <a:rPr lang="hu-HU" sz="2800" b="1" dirty="0" smtClean="0">
                <a:solidFill>
                  <a:srgbClr val="00B050"/>
                </a:solidFill>
              </a:rPr>
              <a:t> - </a:t>
            </a:r>
          </a:p>
          <a:p>
            <a:r>
              <a:rPr lang="fi-FI" sz="2800" b="1" dirty="0">
                <a:solidFill>
                  <a:srgbClr val="FF0000"/>
                </a:solidFill>
              </a:rPr>
              <a:t>Falugondnoki </a:t>
            </a:r>
            <a:r>
              <a:rPr lang="fi-FI" sz="2800" b="1" dirty="0" smtClean="0">
                <a:solidFill>
                  <a:srgbClr val="FF0000"/>
                </a:solidFill>
              </a:rPr>
              <a:t>szolg</a:t>
            </a:r>
            <a:r>
              <a:rPr lang="hu-HU" sz="2800" b="1" dirty="0" smtClean="0">
                <a:solidFill>
                  <a:srgbClr val="FF0000"/>
                </a:solidFill>
              </a:rPr>
              <a:t>áltatás </a:t>
            </a:r>
            <a:r>
              <a:rPr lang="fi-FI" sz="2800" b="1" dirty="0" smtClean="0">
                <a:solidFill>
                  <a:srgbClr val="00B050"/>
                </a:solidFill>
              </a:rPr>
              <a:t>2003 </a:t>
            </a:r>
            <a:r>
              <a:rPr lang="fi-FI" sz="2800" b="1" dirty="0">
                <a:solidFill>
                  <a:srgbClr val="00B050"/>
                </a:solidFill>
              </a:rPr>
              <a:t>-</a:t>
            </a:r>
            <a:r>
              <a:rPr lang="fi-FI" sz="2800" b="1" dirty="0">
                <a:solidFill>
                  <a:srgbClr val="FF0000"/>
                </a:solidFill>
              </a:rPr>
              <a:t>                      </a:t>
            </a:r>
            <a:endParaRPr lang="hu-HU" sz="2800" b="1" dirty="0" smtClean="0">
              <a:solidFill>
                <a:srgbClr val="FF0000"/>
              </a:solidFill>
            </a:endParaRPr>
          </a:p>
          <a:p>
            <a:r>
              <a:rPr lang="fi-FI" sz="2800" b="1" dirty="0" smtClean="0">
                <a:solidFill>
                  <a:srgbClr val="FF0000"/>
                </a:solidFill>
              </a:rPr>
              <a:t>Jelzőrendszeres </a:t>
            </a:r>
            <a:r>
              <a:rPr lang="fi-FI" sz="2800" b="1" dirty="0">
                <a:solidFill>
                  <a:srgbClr val="FF0000"/>
                </a:solidFill>
              </a:rPr>
              <a:t>házi  segítségnyújtás  </a:t>
            </a:r>
            <a:r>
              <a:rPr lang="fi-FI" sz="2800" b="1" dirty="0">
                <a:solidFill>
                  <a:srgbClr val="00B050"/>
                </a:solidFill>
              </a:rPr>
              <a:t>2005-</a:t>
            </a:r>
            <a:r>
              <a:rPr lang="fi-FI" sz="2800" b="1" dirty="0">
                <a:solidFill>
                  <a:srgbClr val="FF0000"/>
                </a:solidFill>
              </a:rPr>
              <a:t>         </a:t>
            </a:r>
          </a:p>
          <a:p>
            <a:r>
              <a:rPr lang="fi-FI" sz="2800" b="1" dirty="0" smtClean="0">
                <a:solidFill>
                  <a:srgbClr val="FF0000"/>
                </a:solidFill>
              </a:rPr>
              <a:t>Közösségi ellátások</a:t>
            </a:r>
            <a:r>
              <a:rPr lang="hu-HU" sz="2800" b="1" dirty="0" smtClean="0">
                <a:solidFill>
                  <a:srgbClr val="FF0000"/>
                </a:solidFill>
              </a:rPr>
              <a:t> </a:t>
            </a:r>
            <a:r>
              <a:rPr lang="fi-FI" sz="2800" b="1" dirty="0" smtClean="0">
                <a:solidFill>
                  <a:srgbClr val="FF0000"/>
                </a:solidFill>
              </a:rPr>
              <a:t>   </a:t>
            </a:r>
            <a:r>
              <a:rPr lang="fi-FI" sz="2800" b="1" dirty="0">
                <a:solidFill>
                  <a:srgbClr val="00B050"/>
                </a:solidFill>
              </a:rPr>
              <a:t>2005 -</a:t>
            </a:r>
            <a:r>
              <a:rPr lang="fi-FI" sz="2800" b="1" dirty="0">
                <a:solidFill>
                  <a:srgbClr val="FF0000"/>
                </a:solidFill>
              </a:rPr>
              <a:t>         </a:t>
            </a:r>
          </a:p>
          <a:p>
            <a:r>
              <a:rPr lang="fi-FI" sz="2800" b="1" dirty="0" smtClean="0">
                <a:solidFill>
                  <a:srgbClr val="FF0000"/>
                </a:solidFill>
              </a:rPr>
              <a:t>Támogató szolg</a:t>
            </a:r>
            <a:r>
              <a:rPr lang="hu-HU" sz="2800" b="1" dirty="0" smtClean="0">
                <a:solidFill>
                  <a:srgbClr val="FF0000"/>
                </a:solidFill>
              </a:rPr>
              <a:t>áltatás</a:t>
            </a:r>
            <a:r>
              <a:rPr lang="fi-FI" sz="2800" b="1" dirty="0" smtClean="0">
                <a:solidFill>
                  <a:srgbClr val="FF0000"/>
                </a:solidFill>
              </a:rPr>
              <a:t> </a:t>
            </a:r>
            <a:r>
              <a:rPr lang="fi-FI" sz="2800" b="1" dirty="0">
                <a:solidFill>
                  <a:srgbClr val="00B050"/>
                </a:solidFill>
              </a:rPr>
              <a:t>2005 - </a:t>
            </a:r>
          </a:p>
          <a:p>
            <a:r>
              <a:rPr lang="fi-FI" sz="2800" b="1" dirty="0" smtClean="0">
                <a:solidFill>
                  <a:srgbClr val="FF0000"/>
                </a:solidFill>
              </a:rPr>
              <a:t>Utcai </a:t>
            </a:r>
            <a:r>
              <a:rPr lang="fi-FI" sz="2800" b="1" dirty="0">
                <a:solidFill>
                  <a:srgbClr val="FF0000"/>
                </a:solidFill>
              </a:rPr>
              <a:t>szociális </a:t>
            </a:r>
            <a:r>
              <a:rPr lang="fi-FI" sz="2800" b="1" dirty="0" smtClean="0">
                <a:solidFill>
                  <a:srgbClr val="FF0000"/>
                </a:solidFill>
              </a:rPr>
              <a:t>munka</a:t>
            </a:r>
            <a:r>
              <a:rPr lang="hu-HU" sz="2800" b="1" dirty="0" smtClean="0">
                <a:solidFill>
                  <a:srgbClr val="FF0000"/>
                </a:solidFill>
              </a:rPr>
              <a:t> </a:t>
            </a:r>
            <a:r>
              <a:rPr lang="fi-FI" sz="2800" b="1" dirty="0" smtClean="0">
                <a:solidFill>
                  <a:srgbClr val="FF0000"/>
                </a:solidFill>
              </a:rPr>
              <a:t>  </a:t>
            </a:r>
            <a:r>
              <a:rPr lang="fi-FI" sz="2800" b="1" dirty="0">
                <a:solidFill>
                  <a:srgbClr val="00B050"/>
                </a:solidFill>
              </a:rPr>
              <a:t>2005 -</a:t>
            </a:r>
          </a:p>
          <a:p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1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Szakosított ellátások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7617169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       </a:t>
            </a:r>
            <a:endParaRPr lang="hu-HU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3200" b="1" dirty="0" smtClean="0">
                <a:solidFill>
                  <a:srgbClr val="0070C0"/>
                </a:solidFill>
              </a:rPr>
              <a:t>Ápolást, gondozást nyújtó </a:t>
            </a:r>
            <a:r>
              <a:rPr lang="hu-HU" sz="3200" b="1" dirty="0">
                <a:solidFill>
                  <a:srgbClr val="0070C0"/>
                </a:solidFill>
              </a:rPr>
              <a:t>intézmény </a:t>
            </a:r>
            <a:r>
              <a:rPr lang="hu-HU" sz="3200" b="1" i="1" dirty="0" smtClean="0">
                <a:solidFill>
                  <a:srgbClr val="00B050"/>
                </a:solidFill>
              </a:rPr>
              <a:t>1993-</a:t>
            </a:r>
          </a:p>
          <a:p>
            <a:pPr marL="0" indent="0">
              <a:buNone/>
            </a:pPr>
            <a:r>
              <a:rPr lang="hu-HU" sz="3200" b="1" i="1" dirty="0">
                <a:solidFill>
                  <a:srgbClr val="00B050"/>
                </a:solidFill>
              </a:rPr>
              <a:t> </a:t>
            </a:r>
            <a:r>
              <a:rPr lang="hu-HU" sz="3200" b="1" i="1" dirty="0" smtClean="0">
                <a:solidFill>
                  <a:srgbClr val="00B050"/>
                </a:solidFill>
              </a:rPr>
              <a:t>     </a:t>
            </a:r>
            <a:r>
              <a:rPr lang="hu-HU" sz="3200" b="1" i="1" dirty="0" smtClean="0">
                <a:solidFill>
                  <a:schemeClr val="tx1"/>
                </a:solidFill>
              </a:rPr>
              <a:t>-</a:t>
            </a:r>
            <a:r>
              <a:rPr lang="hu-HU" sz="3200" b="1" i="1" dirty="0" smtClean="0">
                <a:solidFill>
                  <a:srgbClr val="00B050"/>
                </a:solidFill>
              </a:rPr>
              <a:t> </a:t>
            </a:r>
            <a:r>
              <a:rPr lang="hu-HU" sz="3200" b="1" i="1" dirty="0">
                <a:solidFill>
                  <a:schemeClr val="tx1"/>
                </a:solidFill>
              </a:rPr>
              <a:t>szakápolási központ </a:t>
            </a:r>
            <a:r>
              <a:rPr lang="hu-HU" sz="3200" b="1" i="1" dirty="0" smtClean="0">
                <a:solidFill>
                  <a:srgbClr val="00B050"/>
                </a:solidFill>
              </a:rPr>
              <a:t>2017-</a:t>
            </a:r>
            <a:endParaRPr lang="hu-HU" sz="32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u-HU" sz="3200" b="1" dirty="0" smtClean="0">
                <a:solidFill>
                  <a:srgbClr val="0070C0"/>
                </a:solidFill>
              </a:rPr>
              <a:t>Rehabilitációs intézmény </a:t>
            </a:r>
            <a:r>
              <a:rPr lang="hu-HU" sz="3200" b="1" i="1" dirty="0" smtClean="0">
                <a:solidFill>
                  <a:srgbClr val="00B050"/>
                </a:solidFill>
              </a:rPr>
              <a:t>1993- </a:t>
            </a:r>
          </a:p>
          <a:p>
            <a:pPr marL="0" indent="0">
              <a:buNone/>
            </a:pPr>
            <a:r>
              <a:rPr lang="hu-HU" sz="3200" b="1" dirty="0" smtClean="0">
                <a:solidFill>
                  <a:srgbClr val="0070C0"/>
                </a:solidFill>
              </a:rPr>
              <a:t>Átmeneti elhelyezést nyújtó intézmény </a:t>
            </a:r>
            <a:r>
              <a:rPr lang="hu-HU" sz="3200" b="1" i="1" dirty="0">
                <a:solidFill>
                  <a:srgbClr val="00B050"/>
                </a:solidFill>
              </a:rPr>
              <a:t>1993- </a:t>
            </a:r>
          </a:p>
          <a:p>
            <a:pPr marL="0" indent="0">
              <a:buNone/>
            </a:pPr>
            <a:r>
              <a:rPr lang="hu-HU" sz="3200" b="1" dirty="0">
                <a:solidFill>
                  <a:srgbClr val="FF0000"/>
                </a:solidFill>
              </a:rPr>
              <a:t>Lakóotthon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i="1" dirty="0">
                <a:solidFill>
                  <a:srgbClr val="00B050"/>
                </a:solidFill>
              </a:rPr>
              <a:t>1999-</a:t>
            </a:r>
          </a:p>
          <a:p>
            <a:pPr marL="0" indent="0"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Támogatott </a:t>
            </a:r>
            <a:r>
              <a:rPr lang="hu-HU" sz="3200" b="1" dirty="0">
                <a:solidFill>
                  <a:srgbClr val="FF0000"/>
                </a:solidFill>
              </a:rPr>
              <a:t>lakhatás </a:t>
            </a:r>
            <a:r>
              <a:rPr lang="hu-HU" sz="3200" b="1" i="1" dirty="0">
                <a:solidFill>
                  <a:srgbClr val="00B050"/>
                </a:solidFill>
              </a:rPr>
              <a:t>2013-</a:t>
            </a:r>
          </a:p>
          <a:p>
            <a:pPr marL="0" indent="0">
              <a:buNone/>
            </a:pPr>
            <a:endParaRPr lang="hu-H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9252520" y="1768143"/>
            <a:ext cx="3020560" cy="508518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                          </a:t>
            </a:r>
            <a:r>
              <a:rPr lang="hu-HU" sz="32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hu-HU" sz="28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76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9004" y="2284514"/>
            <a:ext cx="8317491" cy="4565029"/>
          </a:xfrm>
        </p:spPr>
        <p:txBody>
          <a:bodyPr>
            <a:normAutofit/>
          </a:bodyPr>
          <a:lstStyle/>
          <a:p>
            <a:r>
              <a:rPr lang="hu-HU" b="1" dirty="0" smtClean="0"/>
              <a:t>2019: gyermekek otthongondozási díja</a:t>
            </a:r>
          </a:p>
          <a:p>
            <a:r>
              <a:rPr lang="hu-HU" b="1" dirty="0" smtClean="0"/>
              <a:t>2020-2022: veszélyhelyzeti jogszabályok 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2023: - szociális vetítési alap </a:t>
            </a:r>
            <a:r>
              <a:rPr lang="hu-HU" dirty="0" smtClean="0">
                <a:solidFill>
                  <a:schemeClr val="tx1"/>
                </a:solidFill>
              </a:rPr>
              <a:t>( 2022. évi L. törvény)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               </a:t>
            </a:r>
            <a:r>
              <a:rPr lang="hu-HU" b="1" dirty="0" smtClean="0">
                <a:solidFill>
                  <a:schemeClr val="tx1"/>
                </a:solidFill>
              </a:rPr>
              <a:t>- szociális ellátási </a:t>
            </a:r>
            <a:r>
              <a:rPr lang="hu-HU" b="1" dirty="0">
                <a:solidFill>
                  <a:schemeClr val="tx1"/>
                </a:solidFill>
              </a:rPr>
              <a:t>felelősségi sorrend </a:t>
            </a:r>
            <a:r>
              <a:rPr lang="hu-HU" dirty="0">
                <a:solidFill>
                  <a:schemeClr val="tx1"/>
                </a:solidFill>
              </a:rPr>
              <a:t>( 2022. évi L. törvény)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2023: szakápolás átalakítása </a:t>
            </a:r>
            <a:r>
              <a:rPr lang="hu-HU" dirty="0" smtClean="0">
                <a:solidFill>
                  <a:schemeClr val="tx1"/>
                </a:solidFill>
              </a:rPr>
              <a:t>( 2022. évi LXXIII. törvény)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Az elmúlt 5 év legfontosabb változásai </a:t>
            </a:r>
            <a:endParaRPr lang="hu-H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2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2457</TotalTime>
  <Words>293</Words>
  <Application>Microsoft Office PowerPoint</Application>
  <PresentationFormat>Diavetítés a képernyőre (4:3 oldalarány)</PresentationFormat>
  <Paragraphs>84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Book Antiqua</vt:lpstr>
      <vt:lpstr>Calibri</vt:lpstr>
      <vt:lpstr>Wingdings</vt:lpstr>
      <vt:lpstr>Kemény kötés</vt:lpstr>
      <vt:lpstr>A törvény változásai a jogász szemszögéből</vt:lpstr>
      <vt:lpstr>PowerPoint-bemutató</vt:lpstr>
      <vt:lpstr>Az Szt. módosítások grafikai ábrázolása</vt:lpstr>
      <vt:lpstr>Az Szt. módosításainak számszerűsítése</vt:lpstr>
      <vt:lpstr>Pénzbeli ellátások</vt:lpstr>
      <vt:lpstr>Szociális  alapszolgáltatások</vt:lpstr>
      <vt:lpstr>Szakosított ellátások</vt:lpstr>
      <vt:lpstr>Az elmúlt 5 év legfontosabb változásai 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törvény változásai a jogász szemszögéből</dc:title>
  <dc:creator>Lakatos Hedvig Dr.</dc:creator>
  <cp:lastModifiedBy>Dr. Lakatos Hedvig</cp:lastModifiedBy>
  <cp:revision>72</cp:revision>
  <cp:lastPrinted>2018-02-21T17:14:10Z</cp:lastPrinted>
  <dcterms:created xsi:type="dcterms:W3CDTF">2018-02-07T14:18:12Z</dcterms:created>
  <dcterms:modified xsi:type="dcterms:W3CDTF">2023-10-09T13:10:11Z</dcterms:modified>
</cp:coreProperties>
</file>