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2" r:id="rId2"/>
    <p:sldId id="271" r:id="rId3"/>
    <p:sldId id="272" r:id="rId4"/>
    <p:sldId id="269" r:id="rId5"/>
    <p:sldId id="270" r:id="rId6"/>
    <p:sldId id="265" r:id="rId7"/>
    <p:sldId id="266" r:id="rId8"/>
    <p:sldId id="268" r:id="rId9"/>
    <p:sldId id="264" r:id="rId10"/>
    <p:sldId id="267" r:id="rId11"/>
    <p:sldId id="261" r:id="rId12"/>
    <p:sldId id="263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D2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E2"/>
          </a:solidFill>
        </a:fill>
      </a:tcStyle>
    </a:wholeTbl>
    <a:band2H>
      <a:tcTxStyle/>
      <a:tcStyle>
        <a:tcBdr/>
        <a:fill>
          <a:solidFill>
            <a:srgbClr val="E7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4CB"/>
          </a:solidFill>
        </a:fill>
      </a:tcStyle>
    </a:wholeTbl>
    <a:band2H>
      <a:tcTxStyle/>
      <a:tcStyle>
        <a:tcBdr/>
        <a:fill>
          <a:solidFill>
            <a:srgbClr val="ECF2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7CA"/>
          </a:solidFill>
        </a:fill>
      </a:tcStyle>
    </a:wholeTbl>
    <a:band2H>
      <a:tcTxStyle/>
      <a:tcStyle>
        <a:tcBdr/>
        <a:fill>
          <a:solidFill>
            <a:srgbClr val="ED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3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entury Gothic"/>
      </a:defRPr>
    </a:lvl1pPr>
    <a:lvl2pPr indent="228600" latinLnBrk="0">
      <a:defRPr sz="1200">
        <a:latin typeface="+mj-lt"/>
        <a:ea typeface="+mj-ea"/>
        <a:cs typeface="+mj-cs"/>
        <a:sym typeface="Century Gothic"/>
      </a:defRPr>
    </a:lvl2pPr>
    <a:lvl3pPr indent="457200" latinLnBrk="0">
      <a:defRPr sz="1200">
        <a:latin typeface="+mj-lt"/>
        <a:ea typeface="+mj-ea"/>
        <a:cs typeface="+mj-cs"/>
        <a:sym typeface="Century Gothic"/>
      </a:defRPr>
    </a:lvl3pPr>
    <a:lvl4pPr indent="685800" latinLnBrk="0">
      <a:defRPr sz="1200">
        <a:latin typeface="+mj-lt"/>
        <a:ea typeface="+mj-ea"/>
        <a:cs typeface="+mj-cs"/>
        <a:sym typeface="Century Gothic"/>
      </a:defRPr>
    </a:lvl4pPr>
    <a:lvl5pPr indent="914400" latinLnBrk="0">
      <a:defRPr sz="1200">
        <a:latin typeface="+mj-lt"/>
        <a:ea typeface="+mj-ea"/>
        <a:cs typeface="+mj-cs"/>
        <a:sym typeface="Century Gothic"/>
      </a:defRPr>
    </a:lvl5pPr>
    <a:lvl6pPr indent="1143000" latinLnBrk="0">
      <a:defRPr sz="1200">
        <a:latin typeface="+mj-lt"/>
        <a:ea typeface="+mj-ea"/>
        <a:cs typeface="+mj-cs"/>
        <a:sym typeface="Century Gothic"/>
      </a:defRPr>
    </a:lvl6pPr>
    <a:lvl7pPr indent="1371600" latinLnBrk="0">
      <a:defRPr sz="1200">
        <a:latin typeface="+mj-lt"/>
        <a:ea typeface="+mj-ea"/>
        <a:cs typeface="+mj-cs"/>
        <a:sym typeface="Century Gothic"/>
      </a:defRPr>
    </a:lvl7pPr>
    <a:lvl8pPr indent="1600200" latinLnBrk="0">
      <a:defRPr sz="1200">
        <a:latin typeface="+mj-lt"/>
        <a:ea typeface="+mj-ea"/>
        <a:cs typeface="+mj-cs"/>
        <a:sym typeface="Century Gothic"/>
      </a:defRPr>
    </a:lvl8pPr>
    <a:lvl9pPr indent="18288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28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/>
          <p:nvPr userDrawn="1"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 del títol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Text del </a:t>
            </a:r>
            <a:r>
              <a:rPr dirty="0" err="1"/>
              <a:t>títol</a:t>
            </a:r>
            <a:endParaRPr dirty="0"/>
          </a:p>
        </p:txBody>
      </p:sp>
      <p:sp>
        <p:nvSpPr>
          <p:cNvPr id="39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 err="1"/>
              <a:t>Nivell</a:t>
            </a:r>
            <a:r>
              <a:rPr dirty="0"/>
              <a:t> del cos u</a:t>
            </a:r>
          </a:p>
          <a:p>
            <a:pPr lvl="1"/>
            <a:r>
              <a:rPr dirty="0" err="1"/>
              <a:t>Nivell</a:t>
            </a:r>
            <a:r>
              <a:rPr dirty="0"/>
              <a:t> del cos dos</a:t>
            </a:r>
          </a:p>
          <a:p>
            <a:pPr lvl="2"/>
            <a:r>
              <a:rPr dirty="0" err="1"/>
              <a:t>Nivell</a:t>
            </a:r>
            <a:r>
              <a:rPr dirty="0"/>
              <a:t> del cos </a:t>
            </a:r>
            <a:r>
              <a:rPr dirty="0" err="1"/>
              <a:t>tres</a:t>
            </a:r>
            <a:endParaRPr dirty="0"/>
          </a:p>
          <a:p>
            <a:pPr lvl="3"/>
            <a:r>
              <a:rPr dirty="0" err="1"/>
              <a:t>Nivell</a:t>
            </a:r>
            <a:r>
              <a:rPr dirty="0"/>
              <a:t> del cos quatre</a:t>
            </a:r>
          </a:p>
          <a:p>
            <a:pPr lvl="4"/>
            <a:r>
              <a:rPr dirty="0" err="1"/>
              <a:t>Nivell</a:t>
            </a:r>
            <a:r>
              <a:rPr dirty="0"/>
              <a:t> del cos </a:t>
            </a:r>
            <a:r>
              <a:rPr dirty="0" err="1"/>
              <a:t>cinc</a:t>
            </a:r>
            <a:endParaRPr dirty="0"/>
          </a:p>
        </p:txBody>
      </p:sp>
      <p:sp>
        <p:nvSpPr>
          <p:cNvPr id="4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xmlns="" id="{E5EEBA03-5957-0731-0404-43D5ACDEAA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 del títol"/>
          <p:cNvSpPr txBox="1">
            <a:spLocks noGrp="1"/>
          </p:cNvSpPr>
          <p:nvPr>
            <p:ph type="title"/>
          </p:nvPr>
        </p:nvSpPr>
        <p:spPr>
          <a:xfrm>
            <a:off x="838200" y="18254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0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A909EB91-5D0F-1BA6-4F26-9BF449EE5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 del títol"/>
          <p:cNvSpPr txBox="1">
            <a:spLocks noGrp="1"/>
          </p:cNvSpPr>
          <p:nvPr>
            <p:ph type="title"/>
          </p:nvPr>
        </p:nvSpPr>
        <p:spPr>
          <a:xfrm>
            <a:off x="838200" y="14143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1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rPr dirty="0" err="1"/>
              <a:t>Nivell</a:t>
            </a:r>
            <a:r>
              <a:rPr dirty="0"/>
              <a:t> del cos u</a:t>
            </a:r>
          </a:p>
          <a:p>
            <a:pPr lvl="1"/>
            <a:r>
              <a:rPr dirty="0" err="1"/>
              <a:t>Nivell</a:t>
            </a:r>
            <a:r>
              <a:rPr dirty="0"/>
              <a:t> del cos dos</a:t>
            </a:r>
          </a:p>
          <a:p>
            <a:pPr lvl="2"/>
            <a:r>
              <a:rPr dirty="0" err="1"/>
              <a:t>Nivell</a:t>
            </a:r>
            <a:r>
              <a:rPr dirty="0"/>
              <a:t> del cos </a:t>
            </a:r>
            <a:r>
              <a:rPr dirty="0" err="1"/>
              <a:t>tres</a:t>
            </a:r>
            <a:endParaRPr dirty="0"/>
          </a:p>
          <a:p>
            <a:pPr lvl="3"/>
            <a:r>
              <a:rPr dirty="0" err="1"/>
              <a:t>Nivell</a:t>
            </a:r>
            <a:r>
              <a:rPr dirty="0"/>
              <a:t> del cos quatre</a:t>
            </a:r>
          </a:p>
          <a:p>
            <a:pPr lvl="4"/>
            <a:r>
              <a:rPr dirty="0" err="1"/>
              <a:t>Nivell</a:t>
            </a:r>
            <a:r>
              <a:rPr dirty="0"/>
              <a:t> del cos </a:t>
            </a:r>
            <a:r>
              <a:rPr dirty="0" err="1"/>
              <a:t>cinc</a:t>
            </a:r>
            <a:endParaRPr dirty="0"/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60A86B8E-FBCE-004F-2DBF-4EBBAE44B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 del títol"/>
          <p:cNvSpPr txBox="1">
            <a:spLocks noGrp="1"/>
          </p:cNvSpPr>
          <p:nvPr>
            <p:ph type="title"/>
          </p:nvPr>
        </p:nvSpPr>
        <p:spPr>
          <a:xfrm>
            <a:off x="838200" y="22657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7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4F86CF45-C84B-FCA0-FC1A-49CE96BF81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2E0D9054-7A10-D83C-A5D5-EDDDC4F67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ext del títol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del títol</a:t>
            </a:r>
          </a:p>
        </p:txBody>
      </p:sp>
      <p:sp>
        <p:nvSpPr>
          <p:cNvPr id="92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4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B72807AC-CEA0-DFF4-3904-40D8508FA2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rgbClr val="9AD2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283" y="6302276"/>
            <a:ext cx="1727901" cy="515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 del títol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del títol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0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xmlns="" id="{73F92862-0031-FB11-6697-E242C84B69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262254"/>
            <a:ext cx="12192000" cy="595746"/>
          </a:xfrm>
          <a:prstGeom prst="rect">
            <a:avLst/>
          </a:prstGeom>
          <a:solidFill>
            <a:schemeClr val="accent2">
              <a:lumOff val="2303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 del títol"/>
          <p:cNvSpPr txBox="1">
            <a:spLocks noGrp="1"/>
          </p:cNvSpPr>
          <p:nvPr>
            <p:ph type="title"/>
          </p:nvPr>
        </p:nvSpPr>
        <p:spPr>
          <a:xfrm>
            <a:off x="838200" y="122959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4" name="Nivell del cos u…"/>
          <p:cNvSpPr txBox="1">
            <a:spLocks noGrp="1"/>
          </p:cNvSpPr>
          <p:nvPr>
            <p:ph type="body" idx="1"/>
          </p:nvPr>
        </p:nvSpPr>
        <p:spPr>
          <a:xfrm>
            <a:off x="838200" y="1557771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pic>
        <p:nvPicPr>
          <p:cNvPr id="5" name="PROJECT IMAGINE LOGO.png" descr="PROJECT IMAGINE 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31562" y="6276972"/>
            <a:ext cx="1808856" cy="566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7" descr="Pictur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30635" y="6276972"/>
            <a:ext cx="558940" cy="56631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DADADA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723900"/>
            <a:ext cx="10515600" cy="1285876"/>
          </a:xfrm>
        </p:spPr>
        <p:txBody>
          <a:bodyPr/>
          <a:lstStyle/>
          <a:p>
            <a:pPr algn="ctr"/>
            <a:r>
              <a:rPr lang="hu-HU" dirty="0" smtClean="0"/>
              <a:t>  </a:t>
            </a:r>
            <a:r>
              <a:rPr lang="hu-HU" sz="6000" b="1" spc="300" dirty="0" smtClean="0"/>
              <a:t>IMAGINE </a:t>
            </a:r>
            <a:r>
              <a:rPr lang="hu-HU" sz="6000" b="1" spc="300" dirty="0" err="1" smtClean="0"/>
              <a:t>Study</a:t>
            </a:r>
            <a:endParaRPr lang="hu-HU" sz="6000" b="1" spc="3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8200" y="2200276"/>
            <a:ext cx="10515600" cy="370883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u-HU" dirty="0" smtClean="0"/>
              <a:t>	</a:t>
            </a:r>
            <a:r>
              <a:rPr lang="hu-HU" sz="3600" dirty="0" smtClean="0"/>
              <a:t>Intervenciós vizsgálat az antibiotikumok használatára és infekciókontrol alkalmazására 8 európai országban.</a:t>
            </a:r>
          </a:p>
          <a:p>
            <a:pPr algn="just"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en-US" dirty="0" smtClean="0"/>
              <a:t>EU4H </a:t>
            </a:r>
            <a:r>
              <a:rPr lang="en-US" dirty="0" err="1" smtClean="0"/>
              <a:t>Programme</a:t>
            </a:r>
            <a:r>
              <a:rPr lang="en-US" dirty="0" smtClean="0"/>
              <a:t>. </a:t>
            </a:r>
            <a:r>
              <a:rPr lang="en-US" i="1" dirty="0" smtClean="0"/>
              <a:t>Topic EU4H-2021-PJ-14: Action grants supporting training activities, implementation, and best practices – EU One Health. Action Plan against antimicrobial resistance.</a:t>
            </a:r>
            <a:endParaRPr lang="hu-HU" i="1" dirty="0" smtClean="0"/>
          </a:p>
          <a:p>
            <a:pPr algn="just">
              <a:buNone/>
            </a:pPr>
            <a:r>
              <a:rPr lang="hu-HU" i="1" dirty="0" smtClean="0"/>
              <a:t>	</a:t>
            </a:r>
            <a:r>
              <a:rPr lang="en-US" dirty="0" smtClean="0"/>
              <a:t>Quality Improvement </a:t>
            </a:r>
            <a:r>
              <a:rPr lang="hu-HU" dirty="0" smtClean="0"/>
              <a:t>–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2023-2025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	SZIME Konferencia 2023. október 9.</a:t>
            </a:r>
          </a:p>
          <a:p>
            <a:pPr algn="just">
              <a:buNone/>
            </a:pPr>
            <a:r>
              <a:rPr lang="hu-HU" dirty="0" smtClean="0"/>
              <a:t>									Dr. Bálint András</a:t>
            </a:r>
          </a:p>
          <a:p>
            <a:pPr algn="just">
              <a:buNone/>
            </a:pPr>
            <a:r>
              <a:rPr lang="hu-HU" dirty="0" smtClean="0"/>
              <a:t>								           </a:t>
            </a:r>
            <a:r>
              <a:rPr lang="hu-HU" sz="2600" dirty="0" smtClean="0"/>
              <a:t>Szegedi Ősz Idősotthon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xmlns="" val="7358246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775" y="485774"/>
            <a:ext cx="10515600" cy="895351"/>
          </a:xfrm>
        </p:spPr>
        <p:txBody>
          <a:bodyPr/>
          <a:lstStyle/>
          <a:p>
            <a:r>
              <a:rPr lang="hu-HU" dirty="0" smtClean="0"/>
              <a:t>Előzetes kérdőív eredmények- 1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2148771"/>
            <a:ext cx="10953750" cy="245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1" y="4653072"/>
            <a:ext cx="10896599" cy="10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1562100"/>
            <a:ext cx="10868026" cy="4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838200" y="371475"/>
            <a:ext cx="10515600" cy="1077047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Előzetes kérdőív eredmények - 2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483370"/>
            <a:ext cx="10544175" cy="205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3674143"/>
            <a:ext cx="10696575" cy="10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87483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703984" y="714375"/>
            <a:ext cx="10515600" cy="1228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2050" name="AutoShape 2" descr="mailbox://C:/Users/user/AppData/Roaming/Thunderbird/Profiles/pbcl39yd.default/Mail/Local%20Folders/Inbox?number=23506601&amp;part=1.2&amp;filename=IMG-2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2" name="AutoShape 4" descr="mailbox://C:/Users/user/AppData/Roaming/Thunderbird/Profiles/pbcl39yd.default/Mail/Local%20Folders/Inbox?number=23506601&amp;part=1.2&amp;filename=IMG-2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 descr="IMG-2780.jpg"/>
          <p:cNvPicPr>
            <a:picLocks noChangeAspect="1"/>
          </p:cNvPicPr>
          <p:nvPr/>
        </p:nvPicPr>
        <p:blipFill>
          <a:blip r:embed="rId2" cstate="print"/>
          <a:srcRect t="16248" r="1891" b="10122"/>
          <a:stretch>
            <a:fillRect/>
          </a:stretch>
        </p:blipFill>
        <p:spPr>
          <a:xfrm>
            <a:off x="1209675" y="1962150"/>
            <a:ext cx="9886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3330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375" y="842963"/>
            <a:ext cx="10515600" cy="24526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túlzott és indokolatlan antibiotikum használat rezisztencia kialakulásához vezet, mely - különösen időskorban - felelős a gyakori és súlyos fertőzésekért. Az infekciókontrol hiánya és a nem megfelelő diagnózis túlzott antibiotikum használathoz vezet idősotthonokban. Az antibiotikumok alkalmazása és az infekció kontrol gyakorlata nagy különbségeket mutat országonként.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831850" y="3438525"/>
            <a:ext cx="10515600" cy="2651125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Fő célok: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 A húgyúti fertőzések számának csökkentése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 Húgyúti fertőzésekben feleslegesen alkalmazott antibiotikum-felírás csökkentése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 Az infekciókontrol fokozása idősotthonokban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325" y="519113"/>
            <a:ext cx="10515600" cy="10239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Előzmények – </a:t>
            </a:r>
            <a:r>
              <a:rPr lang="hu-HU" dirty="0" smtClean="0"/>
              <a:t>T</a:t>
            </a:r>
            <a:r>
              <a:rPr lang="hu-HU" dirty="0" smtClean="0"/>
              <a:t>udományos partner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831850" y="1847850"/>
            <a:ext cx="10515600" cy="4241800"/>
          </a:xfrm>
        </p:spPr>
        <p:txBody>
          <a:bodyPr/>
          <a:lstStyle/>
          <a:p>
            <a:r>
              <a:rPr lang="hu-HU" dirty="0" smtClean="0"/>
              <a:t>   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Happy Audit </a:t>
            </a:r>
            <a:r>
              <a:rPr lang="hu-HU" dirty="0" smtClean="0">
                <a:solidFill>
                  <a:schemeClr val="tx1"/>
                </a:solidFill>
              </a:rPr>
              <a:t>		</a:t>
            </a:r>
            <a:r>
              <a:rPr lang="hu-HU" b="1" dirty="0" smtClean="0">
                <a:solidFill>
                  <a:schemeClr val="tx1"/>
                </a:solidFill>
              </a:rPr>
              <a:t>2008-2010	- Háziorvosok bevonásával készült 							vizsgálat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				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	</a:t>
            </a:r>
            <a:r>
              <a:rPr lang="hu-HU" b="1" dirty="0" smtClean="0">
                <a:solidFill>
                  <a:schemeClr val="tx1"/>
                </a:solidFill>
              </a:rPr>
              <a:t>			2021-2023	- Háziorvosok, orvosi ügyeletek, 							idősotthonok, gyógyszerészek</a:t>
            </a: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				SZTE Gyógyszerésztudományi kar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	</a:t>
            </a:r>
            <a:r>
              <a:rPr lang="hu-HU" b="1" dirty="0" smtClean="0">
                <a:solidFill>
                  <a:schemeClr val="tx1"/>
                </a:solidFill>
              </a:rPr>
              <a:t>			Klinikai Gyógyszerészeti Intézet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	</a:t>
            </a:r>
            <a:r>
              <a:rPr lang="hu-HU" b="1" dirty="0" smtClean="0">
                <a:solidFill>
                  <a:schemeClr val="tx1"/>
                </a:solidFill>
              </a:rPr>
              <a:t>			dr. Benkő Ria, PhD, </a:t>
            </a:r>
            <a:r>
              <a:rPr lang="hu-HU" b="1" dirty="0" err="1" smtClean="0">
                <a:solidFill>
                  <a:schemeClr val="tx1"/>
                </a:solidFill>
              </a:rPr>
              <a:t>Habil</a:t>
            </a:r>
            <a:r>
              <a:rPr lang="hu-HU" b="1" dirty="0" smtClean="0">
                <a:solidFill>
                  <a:schemeClr val="tx1"/>
                </a:solidFill>
              </a:rPr>
              <a:t>. docens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8839" t="18823" r="63379" b="72647"/>
          <a:stretch>
            <a:fillRect/>
          </a:stretch>
        </p:blipFill>
        <p:spPr bwMode="auto">
          <a:xfrm>
            <a:off x="653218" y="2700338"/>
            <a:ext cx="359493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Névt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387" y="3886199"/>
            <a:ext cx="1833563" cy="18335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" y="151534"/>
            <a:ext cx="10515600" cy="1325563"/>
          </a:xfrm>
        </p:spPr>
        <p:txBody>
          <a:bodyPr/>
          <a:lstStyle/>
          <a:p>
            <a:r>
              <a:rPr lang="hu-HU" dirty="0" smtClean="0"/>
              <a:t>Résztvevő országok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33550" y="1504950"/>
            <a:ext cx="3076575" cy="4404159"/>
          </a:xfrm>
        </p:spPr>
        <p:txBody>
          <a:bodyPr/>
          <a:lstStyle/>
          <a:p>
            <a:r>
              <a:rPr lang="hu-HU" dirty="0" smtClean="0"/>
              <a:t>Dánia </a:t>
            </a:r>
          </a:p>
          <a:p>
            <a:r>
              <a:rPr lang="hu-HU" dirty="0" smtClean="0"/>
              <a:t>Görögország</a:t>
            </a:r>
          </a:p>
          <a:p>
            <a:r>
              <a:rPr lang="hu-HU" dirty="0" smtClean="0"/>
              <a:t>Magyarország </a:t>
            </a:r>
          </a:p>
          <a:p>
            <a:r>
              <a:rPr lang="hu-HU" dirty="0" smtClean="0"/>
              <a:t>Litvánia </a:t>
            </a:r>
          </a:p>
          <a:p>
            <a:r>
              <a:rPr lang="hu-HU" dirty="0" smtClean="0"/>
              <a:t>Lengyelország </a:t>
            </a:r>
          </a:p>
          <a:p>
            <a:r>
              <a:rPr lang="hu-HU" dirty="0" smtClean="0"/>
              <a:t>Szlovénia </a:t>
            </a:r>
          </a:p>
          <a:p>
            <a:r>
              <a:rPr lang="hu-HU" dirty="0" smtClean="0"/>
              <a:t>Szlovákia </a:t>
            </a:r>
          </a:p>
          <a:p>
            <a:r>
              <a:rPr lang="hu-HU" dirty="0" smtClean="0"/>
              <a:t>Spanyolország</a:t>
            </a:r>
            <a:endParaRPr lang="hu-HU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E1F512F-BDBA-DED2-EFE1-13FB05437D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276" y="927412"/>
            <a:ext cx="5352374" cy="47209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375" y="642939"/>
            <a:ext cx="10515600" cy="957262"/>
          </a:xfrm>
        </p:spPr>
        <p:txBody>
          <a:bodyPr/>
          <a:lstStyle/>
          <a:p>
            <a:r>
              <a:rPr lang="hu-HU" dirty="0" smtClean="0"/>
              <a:t>Részt vevő szervezetek</a:t>
            </a:r>
            <a:endParaRPr lang="hu-HU" dirty="0"/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69FE94CE-F906-6051-FADF-8FF5205C86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498" y="1743142"/>
            <a:ext cx="9488498" cy="4075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Antibiotikumok használata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95350" y="3800475"/>
            <a:ext cx="10515600" cy="1905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hu-HU" sz="3500" b="1" dirty="0" smtClean="0"/>
              <a:t>                  </a:t>
            </a:r>
            <a:r>
              <a:rPr lang="hu-HU" sz="3500" b="1" dirty="0" smtClean="0">
                <a:solidFill>
                  <a:schemeClr val="tx2">
                    <a:lumMod val="50000"/>
                  </a:schemeClr>
                </a:solidFill>
              </a:rPr>
              <a:t>Dánia      Görögország      Magyarország         Litvánia      Lengyelország       Szlovénia           Szlovákia     Spanyolország</a:t>
            </a:r>
            <a:r>
              <a:rPr lang="hu-HU" sz="35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algn="ctr">
              <a:buNone/>
            </a:pPr>
            <a:endParaRPr lang="hu-HU" sz="3500" dirty="0" smtClean="0"/>
          </a:p>
          <a:p>
            <a:pPr algn="ctr">
              <a:buNone/>
            </a:pPr>
            <a:r>
              <a:rPr lang="hu-HU" sz="3000" dirty="0" smtClean="0"/>
              <a:t>Felírt antibiotikum  	Húgyúti fertőzésre </a:t>
            </a:r>
            <a:r>
              <a:rPr lang="hu-HU" sz="3000" b="1" dirty="0" smtClean="0"/>
              <a:t>kezelésére</a:t>
            </a:r>
            <a:r>
              <a:rPr lang="hu-HU" sz="3000" dirty="0" smtClean="0"/>
              <a:t> felírt antibiotikum 	Húgyúti fertőzés </a:t>
            </a:r>
            <a:r>
              <a:rPr lang="hu-HU" sz="3000" b="1" dirty="0" smtClean="0"/>
              <a:t>megelőzésére</a:t>
            </a:r>
            <a:r>
              <a:rPr lang="hu-HU" sz="3000" dirty="0" smtClean="0"/>
              <a:t> felírt antibiotikum </a:t>
            </a:r>
          </a:p>
          <a:p>
            <a:pPr algn="ctr">
              <a:buNone/>
            </a:pPr>
            <a:endParaRPr lang="hu-HU" sz="3500" dirty="0" smtClean="0"/>
          </a:p>
          <a:p>
            <a:pPr algn="ctr">
              <a:lnSpc>
                <a:spcPct val="120000"/>
              </a:lnSpc>
              <a:buNone/>
            </a:pPr>
            <a:r>
              <a:rPr lang="hu-HU" sz="4500" dirty="0" smtClean="0"/>
              <a:t>Az ellátottak százalékos arányában egy adott napon felírt antibiotikumok az ápolást-gondozást nyújtó intézményekben (2016-2017)</a:t>
            </a:r>
            <a:endParaRPr lang="hu-HU" sz="4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-703" b="26134"/>
          <a:stretch>
            <a:fillRect/>
          </a:stretch>
        </p:blipFill>
        <p:spPr bwMode="auto">
          <a:xfrm>
            <a:off x="657225" y="1700213"/>
            <a:ext cx="11020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3438525" y="4381500"/>
            <a:ext cx="161925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077075" y="4381500"/>
            <a:ext cx="161925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600200" y="4352925"/>
            <a:ext cx="161925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575" y="285751"/>
            <a:ext cx="10515600" cy="1104900"/>
          </a:xfrm>
        </p:spPr>
        <p:txBody>
          <a:bodyPr/>
          <a:lstStyle/>
          <a:p>
            <a:r>
              <a:rPr lang="hu-HU" dirty="0" smtClean="0"/>
              <a:t>APO 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7924800" y="1638300"/>
            <a:ext cx="3422650" cy="28575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 = </a:t>
            </a:r>
          </a:p>
          <a:p>
            <a:r>
              <a:rPr lang="hu-H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Audit </a:t>
            </a:r>
          </a:p>
          <a:p>
            <a:r>
              <a:rPr lang="hu-H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Project </a:t>
            </a:r>
          </a:p>
          <a:p>
            <a:r>
              <a:rPr lang="hu-H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Odense</a:t>
            </a:r>
            <a:endParaRPr lang="hu-H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17" r="1243"/>
          <a:stretch>
            <a:fillRect/>
          </a:stretch>
        </p:blipFill>
        <p:spPr bwMode="auto">
          <a:xfrm>
            <a:off x="904875" y="1466850"/>
            <a:ext cx="68103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APO táblázat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188" t="12301" r="15848" b="4762"/>
          <a:stretch>
            <a:fillRect/>
          </a:stretch>
        </p:blipFill>
        <p:spPr bwMode="auto">
          <a:xfrm>
            <a:off x="2305050" y="1028700"/>
            <a:ext cx="743770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IMAGINE </a:t>
            </a:r>
            <a:r>
              <a:rPr lang="hu-HU" dirty="0" err="1" smtClean="0"/>
              <a:t>Study-ba</a:t>
            </a:r>
            <a:r>
              <a:rPr lang="hu-HU" dirty="0" smtClean="0"/>
              <a:t> bevont idősotthonok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743950" y="1257300"/>
            <a:ext cx="2943225" cy="4651809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18 idősotthon állami-, egyházi- és civil fenntartásban</a:t>
            </a:r>
          </a:p>
          <a:p>
            <a:pPr>
              <a:buNone/>
            </a:pPr>
            <a:r>
              <a:rPr lang="hu-HU" dirty="0" smtClean="0"/>
              <a:t>Ellátotti létszám: 22-184 között</a:t>
            </a:r>
          </a:p>
          <a:p>
            <a:pPr>
              <a:buNone/>
            </a:pPr>
            <a:r>
              <a:rPr lang="hu-HU" dirty="0" smtClean="0"/>
              <a:t> 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290638"/>
            <a:ext cx="7620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968AD"/>
      </a:accent1>
      <a:accent2>
        <a:srgbClr val="35A5DE"/>
      </a:accent2>
      <a:accent3>
        <a:srgbClr val="7AB324"/>
      </a:accent3>
      <a:accent4>
        <a:srgbClr val="253359"/>
      </a:accent4>
      <a:accent5>
        <a:srgbClr val="FF9933"/>
      </a:accent5>
      <a:accent6>
        <a:srgbClr val="8E7F08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968AD"/>
      </a:accent1>
      <a:accent2>
        <a:srgbClr val="35A5DE"/>
      </a:accent2>
      <a:accent3>
        <a:srgbClr val="7AB324"/>
      </a:accent3>
      <a:accent4>
        <a:srgbClr val="253359"/>
      </a:accent4>
      <a:accent5>
        <a:srgbClr val="FF9933"/>
      </a:accent5>
      <a:accent6>
        <a:srgbClr val="8E7F08"/>
      </a:accent6>
      <a:hlink>
        <a:srgbClr val="0000FF"/>
      </a:hlink>
      <a:folHlink>
        <a:srgbClr val="FF00FF"/>
      </a:folHlink>
    </a:clrScheme>
    <a:fontScheme name="Office Theme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142</Words>
  <Application>Microsoft Office PowerPoint</Application>
  <PresentationFormat>Egyéni</PresentationFormat>
  <Paragraphs>52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  IMAGINE Study</vt:lpstr>
      <vt:lpstr>A túlzott és indokolatlan antibiotikum használat rezisztencia kialakulásához vezet, mely - különösen időskorban - felelős a gyakori és súlyos fertőzésekért. Az infekciókontrol hiánya és a nem megfelelő diagnózis túlzott antibiotikum használathoz vezet idősotthonokban. Az antibiotikumok alkalmazása és az infekció kontrol gyakorlata nagy különbségeket mutat országonként.</vt:lpstr>
      <vt:lpstr>Előzmények – Tudományos partner</vt:lpstr>
      <vt:lpstr>Résztvevő országok</vt:lpstr>
      <vt:lpstr>Részt vevő szervezetek</vt:lpstr>
      <vt:lpstr>Antibiotikumok használata</vt:lpstr>
      <vt:lpstr>APO Módszer</vt:lpstr>
      <vt:lpstr>APO táblázat</vt:lpstr>
      <vt:lpstr>Az IMAGINE Study-ba bevont idősotthonok</vt:lpstr>
      <vt:lpstr>Előzetes kérdőív eredmények- 1</vt:lpstr>
      <vt:lpstr>Előzetes kérdőív eredmények - 2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Garcia Sangenis</dc:creator>
  <cp:lastModifiedBy>user</cp:lastModifiedBy>
  <cp:revision>40</cp:revision>
  <dcterms:modified xsi:type="dcterms:W3CDTF">2023-10-09T05:45:56Z</dcterms:modified>
</cp:coreProperties>
</file>