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483" r:id="rId2"/>
    <p:sldId id="491" r:id="rId3"/>
    <p:sldId id="516" r:id="rId4"/>
    <p:sldId id="485" r:id="rId5"/>
    <p:sldId id="490" r:id="rId6"/>
    <p:sldId id="492" r:id="rId7"/>
    <p:sldId id="493" r:id="rId8"/>
    <p:sldId id="494" r:id="rId9"/>
    <p:sldId id="495" r:id="rId10"/>
    <p:sldId id="510" r:id="rId11"/>
    <p:sldId id="497" r:id="rId12"/>
    <p:sldId id="496" r:id="rId13"/>
    <p:sldId id="498" r:id="rId14"/>
    <p:sldId id="499" r:id="rId15"/>
    <p:sldId id="500" r:id="rId16"/>
    <p:sldId id="508" r:id="rId17"/>
    <p:sldId id="505" r:id="rId18"/>
    <p:sldId id="511" r:id="rId19"/>
    <p:sldId id="512" r:id="rId20"/>
    <p:sldId id="514" r:id="rId21"/>
    <p:sldId id="515" r:id="rId22"/>
    <p:sldId id="545" r:id="rId23"/>
    <p:sldId id="517" r:id="rId24"/>
    <p:sldId id="518" r:id="rId25"/>
    <p:sldId id="519" r:id="rId26"/>
    <p:sldId id="523" r:id="rId27"/>
    <p:sldId id="525" r:id="rId28"/>
    <p:sldId id="526" r:id="rId29"/>
    <p:sldId id="527" r:id="rId30"/>
    <p:sldId id="528" r:id="rId31"/>
    <p:sldId id="531" r:id="rId32"/>
    <p:sldId id="530" r:id="rId33"/>
    <p:sldId id="521" r:id="rId34"/>
    <p:sldId id="547" r:id="rId35"/>
    <p:sldId id="548" r:id="rId36"/>
    <p:sldId id="550" r:id="rId37"/>
    <p:sldId id="532" r:id="rId38"/>
    <p:sldId id="529" r:id="rId39"/>
    <p:sldId id="535" r:id="rId40"/>
    <p:sldId id="537" r:id="rId41"/>
    <p:sldId id="538" r:id="rId42"/>
    <p:sldId id="539" r:id="rId43"/>
    <p:sldId id="540" r:id="rId44"/>
    <p:sldId id="536" r:id="rId45"/>
    <p:sldId id="541" r:id="rId46"/>
    <p:sldId id="549" r:id="rId47"/>
    <p:sldId id="543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yitó dia" id="{6621E276-A13D-4A76-AEC7-7405C8A40A93}">
          <p14:sldIdLst>
            <p14:sldId id="483"/>
            <p14:sldId id="491"/>
            <p14:sldId id="516"/>
            <p14:sldId id="485"/>
            <p14:sldId id="490"/>
            <p14:sldId id="492"/>
            <p14:sldId id="493"/>
            <p14:sldId id="494"/>
            <p14:sldId id="495"/>
            <p14:sldId id="510"/>
            <p14:sldId id="497"/>
            <p14:sldId id="496"/>
            <p14:sldId id="498"/>
            <p14:sldId id="499"/>
            <p14:sldId id="500"/>
            <p14:sldId id="508"/>
            <p14:sldId id="505"/>
            <p14:sldId id="511"/>
            <p14:sldId id="512"/>
            <p14:sldId id="514"/>
            <p14:sldId id="515"/>
            <p14:sldId id="545"/>
            <p14:sldId id="517"/>
            <p14:sldId id="518"/>
            <p14:sldId id="519"/>
            <p14:sldId id="523"/>
            <p14:sldId id="525"/>
            <p14:sldId id="526"/>
            <p14:sldId id="527"/>
            <p14:sldId id="528"/>
            <p14:sldId id="531"/>
            <p14:sldId id="530"/>
            <p14:sldId id="521"/>
            <p14:sldId id="547"/>
            <p14:sldId id="548"/>
            <p14:sldId id="550"/>
            <p14:sldId id="532"/>
            <p14:sldId id="529"/>
            <p14:sldId id="535"/>
            <p14:sldId id="537"/>
            <p14:sldId id="538"/>
            <p14:sldId id="539"/>
            <p14:sldId id="540"/>
            <p14:sldId id="536"/>
            <p14:sldId id="541"/>
            <p14:sldId id="549"/>
          </p14:sldIdLst>
        </p14:section>
        <p14:section name="Tartalmi rész" id="{496E0222-42F1-4CC3-961C-D55F885BC43B}">
          <p14:sldIdLst>
            <p14:sldId id="543"/>
          </p14:sldIdLst>
        </p14:section>
        <p14:section name="Záró dia" id="{ADF4C0F7-B81B-4FE6-8273-DBA6623552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B77DD-EE04-4B39-90DC-D10C20FEBD8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69BF5ED-66AC-427F-A8E2-508B1070FD2D}" type="pres">
      <dgm:prSet presAssocID="{C22B77DD-EE04-4B39-90DC-D10C20FEBD81}" presName="CompostProcess" presStyleCnt="0">
        <dgm:presLayoutVars>
          <dgm:dir/>
          <dgm:resizeHandles val="exact"/>
        </dgm:presLayoutVars>
      </dgm:prSet>
      <dgm:spPr/>
    </dgm:pt>
    <dgm:pt modelId="{B9388711-C194-40A4-BBC1-E3248A2874DA}" type="pres">
      <dgm:prSet presAssocID="{C22B77DD-EE04-4B39-90DC-D10C20FEBD81}" presName="arrow" presStyleLbl="bgShp" presStyleIdx="0" presStyleCnt="1" custLinFactNeighborX="72923" custLinFactNeighborY="86879"/>
      <dgm:spPr/>
      <dgm:t>
        <a:bodyPr/>
        <a:lstStyle/>
        <a:p>
          <a:endParaRPr lang="hu-HU"/>
        </a:p>
      </dgm:t>
    </dgm:pt>
    <dgm:pt modelId="{7073C8BA-42D3-4620-991E-4E4210DB66A5}" type="pres">
      <dgm:prSet presAssocID="{C22B77DD-EE04-4B39-90DC-D10C20FEBD81}" presName="linearProcess" presStyleCnt="0"/>
      <dgm:spPr/>
    </dgm:pt>
  </dgm:ptLst>
  <dgm:cxnLst>
    <dgm:cxn modelId="{2571BA8C-2487-412E-BEBC-F91C603074FE}" type="presOf" srcId="{C22B77DD-EE04-4B39-90DC-D10C20FEBD81}" destId="{269BF5ED-66AC-427F-A8E2-508B1070FD2D}" srcOrd="0" destOrd="0" presId="urn:microsoft.com/office/officeart/2005/8/layout/hProcess9"/>
    <dgm:cxn modelId="{176227F3-C1B4-4363-AB50-07F34B805DBE}" type="presParOf" srcId="{269BF5ED-66AC-427F-A8E2-508B1070FD2D}" destId="{B9388711-C194-40A4-BBC1-E3248A2874DA}" srcOrd="0" destOrd="0" presId="urn:microsoft.com/office/officeart/2005/8/layout/hProcess9"/>
    <dgm:cxn modelId="{084525F4-0AC6-4CE8-BEB4-B31966C53C5F}" type="presParOf" srcId="{269BF5ED-66AC-427F-A8E2-508B1070FD2D}" destId="{7073C8BA-42D3-4620-991E-4E4210DB66A5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34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86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1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81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38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6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0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65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58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64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70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53D1C-6B5D-4FCC-A865-B5965352B4B2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A2C5-831B-4B49-8B90-ED3B09A535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04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ermalfurdo.hu/furdo/gellert-gyogyfurdo-es-uszoda-1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IDENTITÁS ÉS KÜLDETÉS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SZAKMA SZÜLETÉSE </a:t>
            </a:r>
          </a:p>
          <a:p>
            <a:pPr marL="0" indent="0" algn="ctr">
              <a:buNone/>
            </a:pPr>
            <a:endParaRPr lang="hu-H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elhallgatás bája</a:t>
            </a:r>
          </a:p>
          <a:p>
            <a:pPr marL="0" indent="0" algn="ctr">
              <a:buNone/>
            </a:pP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hu-H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Lakner </a:t>
            </a:r>
            <a: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Zoltán </a:t>
            </a:r>
            <a:r>
              <a:rPr lang="hu-H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Lehel </a:t>
            </a:r>
          </a:p>
          <a:p>
            <a:pPr marL="0" indent="0" algn="r">
              <a:buNone/>
            </a:pPr>
            <a:r>
              <a:rPr lang="hu-H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Esztergom, 2023. október  10.</a:t>
            </a:r>
            <a:endParaRPr lang="hu-H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4761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KONVERGENCIA – DIVERGENCIA - AUTONÓMIA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210" y="1014760"/>
            <a:ext cx="9054790" cy="58432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1990-től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soproni konferencia nyomán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országszerte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elindult</a:t>
            </a:r>
          </a:p>
          <a:p>
            <a:pPr marL="0" indent="0">
              <a:buNone/>
            </a:pP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4 </a:t>
            </a:r>
            <a:r>
              <a:rPr lang="hu-H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éves </a:t>
            </a:r>
            <a:r>
              <a:rPr lang="hu-H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hu-H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szociálpedagógus képzés 		Esztergom</a:t>
            </a:r>
          </a:p>
          <a:p>
            <a:pPr marL="0" indent="0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Sopron</a:t>
            </a:r>
          </a:p>
          <a:p>
            <a:pPr marL="0" indent="0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	Győr, Hajdúböszörmény</a:t>
            </a:r>
          </a:p>
          <a:p>
            <a:pPr marL="0" indent="0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	Jászberény és</a:t>
            </a:r>
          </a:p>
          <a:p>
            <a:pPr marL="0" indent="0">
              <a:buNone/>
            </a:pPr>
            <a:endParaRPr lang="hu-H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munkás képzések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	Bárczi Gusztáv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Gyógyped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						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F.iskola</a:t>
            </a: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	Szekszárd,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Szeged</a:t>
            </a:r>
          </a:p>
          <a:p>
            <a:pPr marL="0" indent="0">
              <a:buNone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	Nyíregyháza,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ELTE</a:t>
            </a:r>
          </a:p>
          <a:p>
            <a:pPr marL="0" indent="0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	Pécs, Szombathely</a:t>
            </a:r>
          </a:p>
          <a:p>
            <a:pPr marL="0" indent="0"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83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902" y="0"/>
            <a:ext cx="8734097" cy="791737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KONVERGENCIA – DIVERGENCIA - AUTONÓMIA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903" y="970156"/>
            <a:ext cx="8577980" cy="5493706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szakember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képzések 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ettől a kezdettől fogva többnyire egységesen 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klasszikus szociális képzésekként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működtek,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ellátási terület teljes szélességében </a:t>
            </a:r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 munkára készítették föl a hallgatóikat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törekedtek az európai képzési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főleg angolszász – szemlélethez kapcsolódni.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872" y="0"/>
            <a:ext cx="8795493" cy="814039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KONVERGENCIA – DIVERGENCIA - AUTONÓMIA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1945" y="814039"/>
            <a:ext cx="8229600" cy="5754029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Tétel</a:t>
            </a:r>
          </a:p>
          <a:p>
            <a:pPr marL="0" indent="0">
              <a:buNone/>
            </a:pP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törésvonal kettős természetű: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szakmai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célcsoport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kiválasztása, és a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(pl. a szociálpedagógia kezdetben csak gyermek-és ifjúsági munkára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célzott erős pedagógiai, neveléstudományi szemlélettel – </a:t>
            </a:r>
            <a:r>
              <a:rPr lang="hu-H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kivéve Esztergom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társadalomkritikai szempontok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intenzitása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mentén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58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69072"/>
          </a:xfrm>
        </p:spPr>
        <p:txBody>
          <a:bodyPr/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KONVERGENCIA - DIVERGENCIA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455" y="669074"/>
            <a:ext cx="8380461" cy="5342843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helyzet tisztázására </a:t>
            </a:r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2005-ben, az ún. bolognai rendszerhez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való igazodás idején került sor.</a:t>
            </a: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ún.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Ferge-iskola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nehezen viselte el a konkurenciát, és teljes egészében a szociális munkás képzés mellett tette le a voksát és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szociálpedagógia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fölszámolására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törekedett.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Ennek okai: 1. egyszerű piacféltés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2. az ideológiai hegemónia megteremtése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3. a szociálpedagógus képzőhelyek és a 			     szakminisztériumok bizonytalan 				     identitása, illetve szerepfelfogása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2234" y="0"/>
            <a:ext cx="8203116" cy="588579"/>
          </a:xfrm>
        </p:spPr>
        <p:txBody>
          <a:bodyPr>
            <a:normAutofit/>
          </a:bodyPr>
          <a:lstStyle/>
          <a:p>
            <a:r>
              <a:rPr lang="hu-H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Tétel  -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AUTONÓMIA KORA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12" y="588580"/>
            <a:ext cx="9032488" cy="6053958"/>
          </a:xfrm>
        </p:spPr>
        <p:txBody>
          <a:bodyPr>
            <a:normAutofit lnSpcReduction="10000"/>
          </a:bodyPr>
          <a:lstStyle/>
          <a:p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2005-ben létrejö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a </a:t>
            </a:r>
          </a:p>
          <a:p>
            <a:pPr marL="0" indent="0">
              <a:buNone/>
            </a:pPr>
            <a:r>
              <a:rPr lang="hu-H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Szociálpedógiai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Szakmai Kollégiuma </a:t>
            </a:r>
          </a:p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(informális szervezet - 7 egyetem és főiskola)</a:t>
            </a:r>
          </a:p>
          <a:p>
            <a:pPr marL="0" indent="0">
              <a:buNone/>
            </a:pPr>
            <a:endParaRPr lang="hu-H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 tekinthető a hazai </a:t>
            </a:r>
            <a:r>
              <a:rPr lang="hu-HU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szociálpedagógia</a:t>
            </a:r>
            <a:r>
              <a:rPr lang="hu-HU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(újjá)</a:t>
            </a:r>
            <a:r>
              <a:rPr lang="hu-HU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születésének!</a:t>
            </a:r>
          </a:p>
          <a:p>
            <a:pPr marL="0" indent="0">
              <a:buNone/>
            </a:pPr>
            <a:endParaRPr lang="hu-H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2010-ben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Vácott a FESET </a:t>
            </a:r>
            <a:r>
              <a:rPr lang="hu-H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Osnabrück-i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európai konferenciájára készülve elfogadásra került a </a:t>
            </a:r>
            <a:r>
              <a:rPr lang="hu-H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szociálpedagógi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szakmai identitásának 5 pontja.</a:t>
            </a:r>
          </a:p>
          <a:p>
            <a:pPr marL="0" indent="0">
              <a:buNone/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/>
              <a:t>7th FESET Seminar: „Social pedagogical approaches in social professions”, </a:t>
            </a:r>
            <a:r>
              <a:rPr lang="en-US" sz="2200" dirty="0" err="1"/>
              <a:t>Osnabrück</a:t>
            </a:r>
            <a:r>
              <a:rPr lang="en-US" sz="2200" dirty="0"/>
              <a:t> 22–24 </a:t>
            </a:r>
            <a:r>
              <a:rPr lang="en-US" sz="2200" dirty="0" err="1"/>
              <a:t>april</a:t>
            </a:r>
            <a:r>
              <a:rPr lang="en-US" sz="2200" dirty="0"/>
              <a:t>, </a:t>
            </a:r>
            <a:r>
              <a:rPr lang="hu-HU" sz="2200" dirty="0"/>
              <a:t>2</a:t>
            </a:r>
            <a:r>
              <a:rPr lang="en-US" sz="2200" dirty="0"/>
              <a:t>010.</a:t>
            </a:r>
            <a:r>
              <a:rPr lang="hu-HU" sz="2200" dirty="0"/>
              <a:t>)</a:t>
            </a:r>
            <a:endParaRPr lang="hu-H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167267"/>
            <a:ext cx="7886700" cy="769434"/>
          </a:xfrm>
        </p:spPr>
        <p:txBody>
          <a:bodyPr/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AUTONÓMIA KORA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02167"/>
            <a:ext cx="9177453" cy="6255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Tétel</a:t>
            </a:r>
          </a:p>
          <a:p>
            <a:pPr marL="0" indent="0">
              <a:buNone/>
            </a:pPr>
            <a:r>
              <a:rPr lang="hu-HU" sz="5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hu-H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szociálpedagógia</a:t>
            </a: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alkalmazott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társadalomtudományok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között, 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a </a:t>
            </a:r>
            <a:r>
              <a:rPr lang="hu-H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ágazatban,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önálló </a:t>
            </a:r>
            <a:r>
              <a:rPr lang="hu-H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gyakorlatorientált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humán segítő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szakmaként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került meghatározásra </a:t>
            </a:r>
          </a:p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szociálpedagógia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elsősorban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marL="0" indent="0">
              <a:buNone/>
            </a:pP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szociális </a:t>
            </a:r>
            <a:r>
              <a:rPr lang="hu-H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integrációt, az </a:t>
            </a: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autonómiát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 </a:t>
            </a:r>
          </a:p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önálló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életvezetés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kialakulását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célozza</a:t>
            </a:r>
            <a:r>
              <a:rPr lang="hu-H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92820"/>
            <a:ext cx="7886700" cy="5452946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szociálpedagógia 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önálló 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 entitást képvisel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így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NEM azonos a szociális munkával.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Társszakmaként megkülönböztetett alternatívát 	képvisel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humán segítő szakmában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Országosan a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munkás képzések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terjedtek el 		    a legjobban,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 kevesebb hallgatóval)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984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73573"/>
            <a:ext cx="7886700" cy="119818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			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0"/>
            <a:ext cx="9144000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Tétel				</a:t>
            </a:r>
          </a:p>
          <a:p>
            <a:pPr marL="0" indent="0">
              <a:buNone/>
            </a:pPr>
            <a:r>
              <a:rPr lang="hu-H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  <a:r>
              <a:rPr lang="hu-HU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hu-HU" sz="2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                     együttműködés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avagy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segítő szerepe és szereptévesztése</a:t>
            </a:r>
          </a:p>
          <a:p>
            <a:pPr marL="0" indent="0" algn="ctr">
              <a:buNone/>
            </a:pPr>
            <a:endParaRPr lang="hu-H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munkás</a:t>
            </a:r>
          </a:p>
          <a:p>
            <a:pPr marL="0" indent="0" algn="just">
              <a:buNone/>
            </a:pP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„társadalmi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(politikai) változásokhoz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 erőt képviselő aktivistaként”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igyekszik klienseit bevonni 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politikai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térbe, </a:t>
            </a:r>
          </a:p>
          <a:p>
            <a:pPr marL="0" indent="0" algn="just">
              <a:buNone/>
            </a:pP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ahol a segítő szakember maga is politikai szereplő </a:t>
            </a:r>
          </a:p>
          <a:p>
            <a:pPr marL="0" indent="0" algn="just"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Társadalomkritikai szemlélet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Ebben az esetben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munkás </a:t>
            </a:r>
          </a:p>
          <a:p>
            <a:pPr marL="0" indent="0" algn="just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a hatalom kontextusában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(is)  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értelmezi a 				   szerepét</a:t>
            </a:r>
          </a:p>
          <a:p>
            <a:pPr marL="0" indent="0" algn="just">
              <a:buNone/>
            </a:pPr>
            <a:endParaRPr lang="hu-HU" sz="4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lra-jobbra nyíl 3"/>
          <p:cNvSpPr/>
          <p:nvPr/>
        </p:nvSpPr>
        <p:spPr>
          <a:xfrm>
            <a:off x="3222033" y="1135118"/>
            <a:ext cx="1216152" cy="2732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flipH="1">
            <a:off x="8191965" y="6634975"/>
            <a:ext cx="137996" cy="46911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151180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 algn="just">
              <a:buNone/>
            </a:pP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just">
              <a:buNone/>
            </a:pP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szociálpedagógus</a:t>
            </a:r>
            <a:endParaRPr lang="hu-H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just">
              <a:buNone/>
            </a:pP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just">
              <a:buNone/>
            </a:pPr>
            <a:r>
              <a:rPr lang="hu-H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kliens szociális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kapcsolatrendszerének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</a:p>
          <a:p>
            <a:pPr marL="342900" lvl="1" indent="0" algn="just">
              <a:buNone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saját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képességeik fölerősítésével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hu-H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pedagógiai aspektus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1" indent="0" algn="just">
              <a:buNone/>
            </a:pPr>
            <a:endParaRPr lang="hu-H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just">
              <a:buNone/>
            </a:pP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jobb és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értelmesebb élet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lehetőségei felé segíti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					 klienseit </a:t>
            </a:r>
          </a:p>
          <a:p>
            <a:pPr marL="342900" lvl="1" indent="0" algn="just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a felfogásban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szociálpedagógus az a szociális segítő, aki etikai rendszerben értelmezi a munkáját és </a:t>
            </a:r>
          </a:p>
          <a:p>
            <a:pPr algn="just"/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tudatos érték közvetítőként éli meg a hivatását. </a:t>
            </a:r>
          </a:p>
        </p:txBody>
      </p:sp>
    </p:spTree>
    <p:extLst>
      <p:ext uri="{BB962C8B-B14F-4D97-AF65-F5344CB8AC3E}">
        <p14:creationId xmlns:p14="http://schemas.microsoft.com/office/powerpoint/2010/main" val="31994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524108"/>
            <a:ext cx="7886700" cy="1690689"/>
          </a:xfrm>
        </p:spPr>
        <p:txBody>
          <a:bodyPr/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Tétel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 eldöntendő kérdés 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7628" y="814040"/>
            <a:ext cx="8753708" cy="6043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segítő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a.) ideológiai alapon működő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politikai aktivista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b.) aki a kliensét is erre aktivizálja, tehát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c.)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szakmának mindig politikával telítettnek kell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lennie,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Vagy/és</a:t>
            </a:r>
          </a:p>
          <a:p>
            <a:pPr marL="0" indent="0">
              <a:buNone/>
            </a:pPr>
            <a:endParaRPr lang="hu-H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d.) az általános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emberi értékkészlet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alapján a kliens saját          	erőforrásainak és családi/ társadalmi kapcsolatrendszereinek  	 	helyreállítására, aktivizálására kell helyezni a hangsúlyt.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01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924" y="45718"/>
            <a:ext cx="8177048" cy="6701923"/>
          </a:xfrm>
        </p:spPr>
        <p:txBody>
          <a:bodyPr>
            <a:normAutofit fontScale="92500" lnSpcReduction="20000"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hu-HU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Ösztönös</a:t>
            </a:r>
            <a:r>
              <a:rPr lang="hu-HU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emberi segítő aktivitás </a:t>
            </a:r>
            <a:r>
              <a:rPr lang="hu-HU" sz="3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	közösségi védelem</a:t>
            </a:r>
            <a:endParaRPr lang="hu-HU" sz="3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3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hu-HU" sz="3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hu-H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Egyéni keresztény irgalmasság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hu-HU" sz="3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35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Értékkövető</a:t>
            </a:r>
            <a:r>
              <a:rPr lang="hu-HU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személyes </a:t>
            </a:r>
            <a:r>
              <a:rPr lang="hu-HU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szellemi </a:t>
            </a:r>
            <a:r>
              <a:rPr lang="hu-HU" sz="3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35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elköteleződés</a:t>
            </a:r>
            <a:endParaRPr lang="hu-HU" sz="3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endParaRPr lang="hu-HU" sz="3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Tudatos</a:t>
            </a:r>
            <a:r>
              <a:rPr lang="hu-HU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emberbaráti </a:t>
            </a:r>
            <a:r>
              <a:rPr lang="hu-H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segítség – filantrópia</a:t>
            </a:r>
          </a:p>
          <a:p>
            <a:pPr marL="0" indent="0">
              <a:buNone/>
            </a:pPr>
            <a:r>
              <a:rPr lang="hu-H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hu-H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Civilek</a:t>
            </a:r>
            <a:r>
              <a:rPr lang="hu-H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alapítványtevők megjelenése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</a:pPr>
            <a:endParaRPr lang="hu-HU" sz="3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hu-HU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Intézményesült</a:t>
            </a:r>
            <a:r>
              <a:rPr lang="hu-H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egyházi nyílt és zárt szegénygondozás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segítségnyújtás szervezett alakzatai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5336868" y="723248"/>
            <a:ext cx="568713" cy="814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5356077" y="4461214"/>
            <a:ext cx="568713" cy="814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9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2459"/>
          </a:xfrm>
        </p:spPr>
        <p:txBody>
          <a:bodyPr>
            <a:normAutofit/>
          </a:bodyPr>
          <a:lstStyle/>
          <a:p>
            <a:pPr marL="0" indent="0"/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a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lényeg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6416" y="992459"/>
            <a:ext cx="8198934" cy="577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eldöntése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 vagy halál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Lásd: Debreceni Egyetem:    Párbeszéd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2021. 8</a:t>
            </a:r>
            <a:r>
              <a:rPr lang="hu-H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Nem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képzeljük, hogy a 21. században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a 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hatalom kontra elnyomottak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dichotómiája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érvényes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embersegítő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munkában</a:t>
            </a: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Nem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hisszük, hogy a szociális szakmának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mindig 	 politikával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telítettnek kell lennie.</a:t>
            </a: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054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4474" y="-33455"/>
            <a:ext cx="7886700" cy="970155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… de </a:t>
            </a:r>
            <a:r>
              <a:rPr lang="hu-HU" sz="3200" b="1" dirty="0" smtClean="0">
                <a:solidFill>
                  <a:srgbClr val="FF0000"/>
                </a:solidFill>
              </a:rPr>
              <a:t>hisszük</a:t>
            </a:r>
            <a:r>
              <a:rPr lang="hu-HU" sz="2800" b="1" dirty="0" smtClean="0">
                <a:solidFill>
                  <a:srgbClr val="FF0000"/>
                </a:solidFill>
              </a:rPr>
              <a:t>, hogy …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815" y="936700"/>
            <a:ext cx="8854068" cy="5921299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pPr marL="0" indent="0" algn="just">
              <a:buNone/>
            </a:pP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az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emberi élet legnagyobb  	problémáját </a:t>
            </a:r>
            <a:endParaRPr lang="hu-H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 a rossz szociális helyzet, vagy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ellátás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hiánya, elégtelensége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okozza, hanem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segítő emberi kapcsolatok elégtelensége!</a:t>
            </a:r>
          </a:p>
          <a:p>
            <a:endParaRPr lang="hu-HU" dirty="0" smtClean="0"/>
          </a:p>
          <a:p>
            <a:endParaRPr lang="hu-HU" dirty="0"/>
          </a:p>
          <a:p>
            <a:pPr marL="0" indent="0" algn="ctr">
              <a:buNone/>
            </a:pPr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szociális baja minden esetben a társ, a szövetséges hiányát jelzi. </a:t>
            </a:r>
          </a:p>
          <a:p>
            <a:pPr marL="0" indent="0" algn="ctr">
              <a:buNone/>
            </a:pP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szociális probléma ebből levezethető következmény.”</a:t>
            </a:r>
          </a:p>
          <a:p>
            <a:pPr marL="0" indent="0" algn="ctr"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Kozma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Imre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81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0650" y="612236"/>
            <a:ext cx="2548773" cy="187863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3183986"/>
            <a:ext cx="7886700" cy="3308253"/>
          </a:xfrm>
        </p:spPr>
        <p:txBody>
          <a:bodyPr/>
          <a:lstStyle/>
          <a:p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Tétel</a:t>
            </a:r>
          </a:p>
          <a:p>
            <a:pPr marL="0" indent="0" algn="ctr">
              <a:buNone/>
            </a:pP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 nem a terepen, nem az ellátás szintjén, hanem az </a:t>
            </a: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egyetemeken, </a:t>
            </a:r>
            <a:r>
              <a:rPr lang="hu-H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képzőhelyeken  zajlott !</a:t>
            </a:r>
          </a:p>
          <a:p>
            <a:endParaRPr lang="hu-HU" dirty="0"/>
          </a:p>
        </p:txBody>
      </p:sp>
      <p:pic>
        <p:nvPicPr>
          <p:cNvPr id="1026" name="Picture 2" descr="Az udvari bolondok sokszor okosabbak voltak mindenkinél - Dívá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4320"/>
            <a:ext cx="7522001" cy="22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 velünk kezdődött történele</a:t>
            </a: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hu-H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268" y="0"/>
            <a:ext cx="8348082" cy="119317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magyar képzések története …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13. – 14. században kezdődött.</a:t>
            </a:r>
            <a:br>
              <a:rPr lang="hu-HU" dirty="0"/>
            </a:b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67268" y="977804"/>
            <a:ext cx="9144000" cy="6058616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/>
              <a:t>Eginák</a:t>
            </a:r>
            <a:r>
              <a:rPr lang="hu-HU" b="1" dirty="0"/>
              <a:t> és más jótét lelkek</a:t>
            </a:r>
          </a:p>
        </p:txBody>
      </p:sp>
      <p:pic>
        <p:nvPicPr>
          <p:cNvPr id="1028" name="Picture 4" descr="A középkori nagyváradi vár virtuális rekonstrukciói 3D-ben | Nagyvárad 3D |  Bíró Attila Rób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9"/>
            <a:ext cx="9144000" cy="53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051560"/>
          </a:xfrm>
        </p:spPr>
        <p:txBody>
          <a:bodyPr/>
          <a:lstStyle/>
          <a:p>
            <a:r>
              <a:rPr lang="hu-HU" dirty="0" smtClean="0"/>
              <a:t>Szerzetesek, </a:t>
            </a:r>
            <a:r>
              <a:rPr lang="hu-HU" dirty="0" err="1" smtClean="0"/>
              <a:t>beginák</a:t>
            </a:r>
            <a:r>
              <a:rPr lang="hu-HU" dirty="0" smtClean="0"/>
              <a:t> </a:t>
            </a:r>
            <a:r>
              <a:rPr lang="hu-HU" dirty="0"/>
              <a:t>és más jótét </a:t>
            </a:r>
            <a:r>
              <a:rPr lang="hu-HU" dirty="0" smtClean="0"/>
              <a:t>lelkek …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3074" name="Picture 2" descr="Nők elleni erőszak és házasságtörés a középkori Budán – Napi Történelmi  Forrá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1051560"/>
            <a:ext cx="88011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959005"/>
          </a:xfrm>
        </p:spPr>
        <p:txBody>
          <a:bodyPr/>
          <a:lstStyle/>
          <a:p>
            <a:r>
              <a:rPr lang="hu-HU" dirty="0" smtClean="0"/>
              <a:t>Kolduskapu a budai várban</a:t>
            </a:r>
            <a:endParaRPr lang="hu-HU" dirty="0"/>
          </a:p>
        </p:txBody>
      </p:sp>
      <p:pic>
        <p:nvPicPr>
          <p:cNvPr id="6146" name="Picture 2" descr="Budai Vár Kolduskap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1" y="1148576"/>
            <a:ext cx="8566448" cy="535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875" y="105471"/>
            <a:ext cx="9144000" cy="1612630"/>
          </a:xfrm>
        </p:spPr>
        <p:txBody>
          <a:bodyPr>
            <a:normAutofit fontScale="90000"/>
          </a:bodyPr>
          <a:lstStyle/>
          <a:p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>A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Gellérthegy lábánál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lévő források az </a:t>
            </a:r>
            <a:r>
              <a:rPr lang="hu-H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Alhévíz</a:t>
            </a:r>
            <a:r>
              <a:rPr lang="hu-H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városrész 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gyógyvizeiként szerepeltek. 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Gellért 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fürdő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nél 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feljegyzések szerint Szent Erzsébet itt gyógyította annak idején a bélpoklosokat és a leprásokat is.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Picture 2" descr="A zarándokháztól a karanténig - Történettudományi Intéz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6" y="1583473"/>
            <a:ext cx="7716646" cy="52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9210"/>
            <a:ext cx="9144000" cy="947853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 képzések története …</a:t>
            </a:r>
            <a:b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– 14. században </a:t>
            </a:r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balneológiai képzésekkel kezdődött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74337" y="178101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Templomosok, Szent János lovagrendiek, </a:t>
            </a:r>
            <a:r>
              <a:rPr lang="hu-HU" b="1" dirty="0" err="1" smtClean="0"/>
              <a:t>Beginák</a:t>
            </a:r>
            <a:r>
              <a:rPr lang="hu-HU" b="1" dirty="0" smtClean="0"/>
              <a:t> </a:t>
            </a:r>
            <a:r>
              <a:rPr lang="hu-HU" b="1" dirty="0"/>
              <a:t>és más jótét </a:t>
            </a:r>
            <a:r>
              <a:rPr lang="hu-HU" b="1" dirty="0" smtClean="0"/>
              <a:t>lelkek</a:t>
            </a:r>
            <a:endParaRPr lang="hu-HU" b="1" dirty="0"/>
          </a:p>
          <a:p>
            <a:endParaRPr lang="hu-HU" dirty="0"/>
          </a:p>
        </p:txBody>
      </p:sp>
      <p:pic>
        <p:nvPicPr>
          <p:cNvPr id="3074" name="Picture 2" descr="Hol helyezkednek el a magyarok a világ fürdőkultúrájának térképén? -  Fürdőmá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7" y="1120775"/>
            <a:ext cx="85725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Tényleg nem fürödtek a középkori emberek? - Dívá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54428"/>
            <a:ext cx="7886700" cy="48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365126"/>
            <a:ext cx="9065942" cy="1325563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Ösztönösség	 	    Értékalapú 		       Intézményesülés   </a:t>
            </a:r>
            <a:br>
              <a:rPr lang="hu-HU" sz="3200" b="1" dirty="0" smtClean="0">
                <a:solidFill>
                  <a:srgbClr val="FF0000"/>
                </a:solidFill>
              </a:rPr>
            </a:br>
            <a:r>
              <a:rPr lang="hu-HU" sz="3200" b="1" dirty="0">
                <a:solidFill>
                  <a:srgbClr val="FF0000"/>
                </a:solidFill>
              </a:rPr>
              <a:t>	</a:t>
            </a:r>
            <a:r>
              <a:rPr lang="hu-HU" sz="3200" b="1" dirty="0" smtClean="0">
                <a:solidFill>
                  <a:srgbClr val="FF0000"/>
                </a:solidFill>
              </a:rPr>
              <a:t>			    tudatosság 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pPr marL="0" indent="0" algn="ctr">
              <a:buNone/>
            </a:pPr>
            <a:r>
              <a:rPr 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</a:p>
          <a:p>
            <a:pPr marL="0" indent="0" algn="ctr">
              <a:buNone/>
            </a:pPr>
            <a:r>
              <a:rPr 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emberbarátságtól </a:t>
            </a:r>
          </a:p>
          <a:p>
            <a:pPr marL="0" indent="0" algn="ctr">
              <a:buNone/>
            </a:pPr>
            <a:r>
              <a:rPr 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szakmává válásig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2051826" y="737974"/>
            <a:ext cx="925550" cy="211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4928840" y="705019"/>
            <a:ext cx="978408" cy="24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1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Budapest gyógyfürdői –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8515350" cy="747132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GONDOLAT SZÜLETÉSE</a:t>
            </a:r>
            <a:endParaRPr lang="hu-H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965" y="646771"/>
            <a:ext cx="8898673" cy="62112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1884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Freiburg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Nemzetközi Katolikus Társadalomtudományi Egyesület: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Eszterházy Móric gróf</a:t>
            </a:r>
          </a:p>
          <a:p>
            <a:pPr marL="0" indent="0">
              <a:buNone/>
            </a:pPr>
            <a:r>
              <a:rPr lang="hu-HU" sz="3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… </a:t>
            </a:r>
            <a:r>
              <a:rPr lang="hu-HU" sz="3000" b="1" i="1" dirty="0">
                <a:solidFill>
                  <a:srgbClr val="FF0000"/>
                </a:solidFill>
              </a:rPr>
              <a:t> szociális kérdés katolikus szellemű megoldásának </a:t>
            </a:r>
            <a:r>
              <a:rPr lang="hu-HU" sz="3000" b="1" i="1" dirty="0" smtClean="0">
                <a:solidFill>
                  <a:srgbClr val="FF0000"/>
                </a:solidFill>
              </a:rPr>
              <a:t>útja…”</a:t>
            </a:r>
            <a:endParaRPr lang="hu-HU" sz="35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Prohászka </a:t>
            </a: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ttokár: </a:t>
            </a:r>
          </a:p>
          <a:p>
            <a:pPr marL="0" indent="0"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Gondolatok a századvégi hódolatnak </a:t>
            </a:r>
            <a:r>
              <a:rPr lang="hu-H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Szent István Társulat,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1900) </a:t>
            </a:r>
          </a:p>
          <a:p>
            <a:pPr marL="0" indent="0">
              <a:buNone/>
            </a:pPr>
            <a:endParaRPr lang="hu-H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A </a:t>
            </a: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XIX. század vezérgondolata: a szociális </a:t>
            </a: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</a:t>
            </a:r>
          </a:p>
          <a:p>
            <a:pPr marL="0" indent="0">
              <a:buNone/>
            </a:pP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98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8515350" cy="680223"/>
          </a:xfrm>
        </p:spPr>
        <p:txBody>
          <a:bodyPr>
            <a:normAutofit/>
          </a:bodyPr>
          <a:lstStyle/>
          <a:p>
            <a:r>
              <a:rPr lang="hu-H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első magyar szociálpolitikai </a:t>
            </a:r>
            <a:r>
              <a:rPr lang="hu-H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tanfolyam – 1911</a:t>
            </a: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80224"/>
            <a:ext cx="9144001" cy="61777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Ferenczi Imre: a „Népművelő </a:t>
            </a:r>
            <a:r>
              <a:rPr lang="hu-H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ársaság” </a:t>
            </a:r>
          </a:p>
          <a:p>
            <a:pPr marL="0" indent="0">
              <a:buNone/>
            </a:pPr>
            <a:r>
              <a:rPr lang="hu-H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első szociálpolitikai tanfolyama</a:t>
            </a:r>
            <a:r>
              <a:rPr lang="hu-HU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u-H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Munkásügyi Szemle</a:t>
            </a:r>
            <a:r>
              <a:rPr lang="hu-H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1911. december 10</a:t>
            </a:r>
            <a:r>
              <a:rPr lang="hu-H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„Népművelő Társaság” 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azzal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céllal alakult, 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…</a:t>
            </a:r>
          </a:p>
          <a:p>
            <a:pPr marL="0" indent="0">
              <a:buNone/>
            </a:pPr>
            <a:endParaRPr lang="hu-HU" sz="7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korszerű eszközöket nyújtson arra, hogy 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buNone/>
            </a:pP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helyes szociális ismereteket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terjesszen, </a:t>
            </a:r>
            <a:endParaRPr lang="hu-H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…elősegítse a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megértést, 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békés 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reformmunkát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hu-H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hu-H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békés társadalmi fejlődésnek egyik leghatásosabb tényezője az 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osztályok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kölcsönös megértése és az abból fakadó </a:t>
            </a:r>
            <a:r>
              <a:rPr lang="hu-HU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reform</a:t>
            </a:r>
            <a:r>
              <a:rPr lang="hu-HU" sz="1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magyar szociálpolitikai tanfolyam ezt </a:t>
            </a:r>
            <a:endParaRPr lang="hu-HU" sz="1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eszményt </a:t>
            </a:r>
            <a:r>
              <a:rPr lang="hu-H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szolgálja</a:t>
            </a:r>
            <a:endParaRPr lang="hu-HU" sz="1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szociálhigiéné</a:t>
            </a:r>
            <a:r>
              <a:rPr lang="hu-H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szociális magánjog, munkásvédelem, </a:t>
            </a:r>
          </a:p>
          <a:p>
            <a:pPr>
              <a:buFontTx/>
              <a:buChar char="-"/>
            </a:pPr>
            <a:r>
              <a:rPr lang="hu-H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munkásjóléti intézmények, szociális biztosítás, …</a:t>
            </a:r>
          </a:p>
          <a:p>
            <a:pPr marL="0" indent="0">
              <a:buNone/>
            </a:pPr>
            <a:endParaRPr lang="hu-H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5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25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557561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Ispotályok fürdők - egyetemek</a:t>
            </a:r>
            <a:endParaRPr lang="hu-H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57561"/>
            <a:ext cx="9144000" cy="63004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 smtClean="0"/>
              <a:t>1912-ben </a:t>
            </a:r>
            <a:r>
              <a:rPr lang="hu-HU" dirty="0" err="1"/>
              <a:t>Hilscher</a:t>
            </a:r>
            <a:r>
              <a:rPr lang="hu-HU" dirty="0"/>
              <a:t> Rezső vezette </a:t>
            </a:r>
            <a:r>
              <a:rPr lang="hu-HU" b="1" dirty="0">
                <a:solidFill>
                  <a:srgbClr val="FF0000"/>
                </a:solidFill>
              </a:rPr>
              <a:t>Főiskolai Szociális Telep</a:t>
            </a:r>
            <a:r>
              <a:rPr lang="hu-HU" dirty="0"/>
              <a:t>, az első </a:t>
            </a:r>
            <a:r>
              <a:rPr lang="hu-HU" b="1" dirty="0">
                <a:solidFill>
                  <a:srgbClr val="FF0000"/>
                </a:solidFill>
              </a:rPr>
              <a:t>magyar </a:t>
            </a:r>
            <a:r>
              <a:rPr lang="hu-HU" b="1" dirty="0" err="1">
                <a:solidFill>
                  <a:srgbClr val="FF0000"/>
                </a:solidFill>
              </a:rPr>
              <a:t>settlement</a:t>
            </a:r>
            <a:r>
              <a:rPr lang="hu-HU" dirty="0"/>
              <a:t>, ahol közösségi szociális munkát végeztek előadásokkal, tanácsadással, munkaközvetítéssel.”</a:t>
            </a:r>
            <a:br>
              <a:rPr lang="hu-HU" dirty="0"/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elepek Budapesten - a kezdetektől ...: I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9161"/>
            <a:ext cx="7883912" cy="47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84" y="446049"/>
            <a:ext cx="9006004" cy="1427355"/>
          </a:xfrm>
        </p:spPr>
        <p:txBody>
          <a:bodyPr>
            <a:normAutofit fontScale="90000"/>
          </a:bodyPr>
          <a:lstStyle/>
          <a:p>
            <a:r>
              <a:rPr lang="hu-HU" sz="3100" b="1" dirty="0">
                <a:solidFill>
                  <a:srgbClr val="FF0000"/>
                </a:solidFill>
              </a:rPr>
              <a:t>T</a:t>
            </a:r>
            <a:r>
              <a:rPr lang="hu-HU" sz="3100" b="1" dirty="0" smtClean="0">
                <a:solidFill>
                  <a:srgbClr val="FF0000"/>
                </a:solidFill>
              </a:rPr>
              <a:t>ANFOLYAMTERVEZET </a:t>
            </a:r>
            <a:r>
              <a:rPr lang="hu-HU" sz="2700" b="1" dirty="0"/>
              <a:t>az ínségsegély-akció megszervezésével és lebonyolításával megbízott </a:t>
            </a:r>
            <a:r>
              <a:rPr lang="hu-HU" sz="2700" b="1" dirty="0">
                <a:solidFill>
                  <a:srgbClr val="FF0000"/>
                </a:solidFill>
              </a:rPr>
              <a:t>közigazgatási tisztviselők és beosztott munkás erők szociális szakkiképzésének </a:t>
            </a:r>
            <a:r>
              <a:rPr lang="hu-HU" sz="2700" b="1" dirty="0"/>
              <a:t>megoldására</a:t>
            </a:r>
            <a:r>
              <a:rPr lang="hu-HU" sz="2700" dirty="0"/>
              <a:t> </a:t>
            </a:r>
            <a:br>
              <a:rPr lang="hu-HU" sz="2700" dirty="0"/>
            </a:br>
            <a:r>
              <a:rPr lang="hu-HU" sz="2000" i="1" dirty="0"/>
              <a:t>Városok Lapja</a:t>
            </a:r>
            <a:r>
              <a:rPr lang="hu-HU" sz="2000" dirty="0"/>
              <a:t>, </a:t>
            </a:r>
            <a:r>
              <a:rPr lang="hu-HU" sz="2200" b="1" dirty="0">
                <a:solidFill>
                  <a:srgbClr val="FF0000"/>
                </a:solidFill>
              </a:rPr>
              <a:t>1934.</a:t>
            </a:r>
            <a:r>
              <a:rPr lang="hu-HU" sz="2000" dirty="0"/>
              <a:t> december 1. (XXIX. évf. 23. sz.) 642–643</a:t>
            </a:r>
            <a:r>
              <a:rPr lang="hu-HU" sz="2700" dirty="0" smtClean="0"/>
              <a:t>.(Egri </a:t>
            </a:r>
            <a:r>
              <a:rPr lang="hu-HU" sz="2700" dirty="0" err="1" smtClean="0"/>
              <a:t>Norma</a:t>
            </a:r>
            <a:r>
              <a:rPr lang="hu-HU" sz="2700" b="1" dirty="0" err="1" smtClean="0"/>
              <a:t>p</a:t>
            </a:r>
            <a:r>
              <a:rPr lang="hu-HU" sz="2700" b="1" dirty="0" smtClean="0"/>
              <a:t> .</a:t>
            </a:r>
            <a:r>
              <a:rPr lang="hu-HU" sz="2700" b="1" dirty="0" err="1" smtClean="0"/>
              <a:t>Oslay</a:t>
            </a:r>
            <a:r>
              <a:rPr lang="hu-HU" sz="2700" b="1" dirty="0" smtClean="0"/>
              <a:t>  O.)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 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663" y="1538868"/>
            <a:ext cx="8909825" cy="5319131"/>
          </a:xfrm>
        </p:spPr>
        <p:txBody>
          <a:bodyPr>
            <a:normAutofit/>
          </a:bodyPr>
          <a:lstStyle/>
          <a:p>
            <a:r>
              <a:rPr lang="hu-HU" b="1" dirty="0"/>
              <a:t>I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Elméleti rész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Társadalomtan és társadalmi lélektan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társadalompolitika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elvei.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 szociális gondoskodás intézményei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külföldön …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statisztika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munkapiac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munkásháztartások statisztikájára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 munkanélküliség problematikája, okai, természete, következményei. A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munkanélküliek támogatása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gondozása és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foglalkoztatása.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családvédelem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eszméi és módszerei.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Népegészségügy és néptáplálkozás,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 népnevelés feladatai a munkanélküliek szellemi gondozásának szolgálatában.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közigazgatás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Szegényügyi igazgatás.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A szociális közteherviselés főbb kérdései.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00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11" y="111512"/>
            <a:ext cx="8954429" cy="665727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Gyakorlati rész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szociális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adatfelvételezés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környezettanulmány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szociális támogatásban részesülők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nyilvántartása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Az ú. n. „Egri norma”.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szerint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működő gondozás megtekintése.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népkonyhák megszervezése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vezetése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Az ínségmunkák megszervezése 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vezetése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betegek, öregek és tehetetlenek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támogatása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A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gyermekek és fiatalkorúak szociális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védelme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 szegény betegek egészségügyi gondozásának módszerei.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 szociális támogatásban részesülők néphivatali gondozásának módszerei.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A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munkanélküliek hivatási átképzésének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646769"/>
            <a:ext cx="8515350" cy="1583472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TESTVÉREK TÁRSASÁGA</a:t>
            </a:r>
            <a:endParaRPr lang="hu-H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6478" y="3702205"/>
            <a:ext cx="8575288" cy="2474757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magyar katolikus női szociális képző.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Újság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1937. november 21.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munkatér várja munkásait!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Kultúra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1938. 18. 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Katolikus Női Szociális Képző ismertetője.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Újság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1938. június 19. 18.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8" name="Picture 4" descr="https://upload.wikimedia.org/wikipedia/commons/thumb/e/e9/Slachta_Margit.jpg/250px-Slachta_Marg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6" y="262054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965" y="365126"/>
            <a:ext cx="8787161" cy="1325563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A Szociális testvérek Társasága erdélyi kerületének Katolikus Társadalomtudományi Szakiskolája Kolozsvár 1941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b="1" dirty="0" smtClean="0"/>
              <a:t>Szociális Szakelőadói oklevél</a:t>
            </a:r>
            <a:endParaRPr lang="hu-HU" sz="2800" b="1" dirty="0"/>
          </a:p>
        </p:txBody>
      </p:sp>
      <p:pic>
        <p:nvPicPr>
          <p:cNvPr id="4" name="Tartalom helye 3" descr="F:\Múzeum KÖNYV\OLVASOTTAK_09-25\6. Segítő gondolat _ A magyar szociálpolitika elméletének és gyakorlatának hőskora\Hámori szerzetesrendek képei\Kolozsvári képzés okleve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10" y="2051825"/>
            <a:ext cx="6066263" cy="3679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0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059" y="1"/>
            <a:ext cx="8437291" cy="624467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Amit tudunk, és amit elhallgattak …</a:t>
            </a:r>
            <a:endParaRPr lang="hu-H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624469"/>
            <a:ext cx="9144000" cy="62335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1939.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június hó 10-ére hirdetett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országgyűlés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nyomtatványai; </a:t>
            </a:r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Képviselőházi Napló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VI. köt, 308–313.</a:t>
            </a:r>
          </a:p>
          <a:p>
            <a:pPr marL="0" indent="0">
              <a:buNone/>
            </a:pP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Somogyi Ferenc </a:t>
            </a:r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ONCSA  ALAP </a:t>
            </a:r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vitában: </a:t>
            </a:r>
          </a:p>
          <a:p>
            <a:pPr marL="0" indent="0">
              <a:buNone/>
            </a:pPr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Közigazgatási tisztviselőink szociális alapkiképzése hiányos s azok szociális vonatkozású hivatali teendőik ellátásában leginkább </a:t>
            </a:r>
            <a:r>
              <a:rPr lang="hu-H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velükszületett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érzékükre vannak utalva.”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Országos Szociális Felügyelőség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őszén felkér 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szociális segítő szervezetet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(ONCSA) Alap feladatainak ellátására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képezzenek megfelelő munkaerőket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hu-H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Vöröskereszt, Szociális Testvérek Társasága,</a:t>
            </a:r>
            <a:endParaRPr lang="hu-H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dirty="0" smtClean="0">
                <a:solidFill>
                  <a:srgbClr val="FF0000"/>
                </a:solidFill>
              </a:rPr>
              <a:t>Stefániás és Zöldkeresztes képzések</a:t>
            </a:r>
          </a:p>
          <a:p>
            <a:pPr marL="0" indent="0">
              <a:buNone/>
            </a:pPr>
            <a:endParaRPr lang="hu-HU" sz="3000" dirty="0"/>
          </a:p>
          <a:p>
            <a:pPr marL="0" indent="0">
              <a:buNone/>
            </a:pP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Cser János: </a:t>
            </a:r>
          </a:p>
          <a:p>
            <a:pPr marL="0" indent="0">
              <a:buNone/>
            </a:pPr>
            <a:r>
              <a:rPr lang="hu-HU" sz="2800" b="1" dirty="0" smtClean="0"/>
              <a:t>FELSŐOKTATÁSUNK </a:t>
            </a:r>
            <a:r>
              <a:rPr lang="hu-HU" sz="2800" b="1" dirty="0"/>
              <a:t>ÉS A SZOCIÁLIS IRÁNYÚ </a:t>
            </a:r>
            <a:r>
              <a:rPr lang="hu-HU" sz="2800" b="1" dirty="0" smtClean="0"/>
              <a:t> SZAKKÉPZÉS</a:t>
            </a:r>
            <a:r>
              <a:rPr lang="hu-HU" sz="2800" dirty="0" smtClean="0"/>
              <a:t>. </a:t>
            </a:r>
            <a:r>
              <a:rPr lang="hu-HU" sz="2000" dirty="0" err="1" smtClean="0"/>
              <a:t>In</a:t>
            </a:r>
            <a:r>
              <a:rPr lang="hu-HU" sz="2000" dirty="0" smtClean="0"/>
              <a:t>.: </a:t>
            </a:r>
            <a:r>
              <a:rPr lang="hu-HU" sz="2000" i="1" dirty="0" smtClean="0"/>
              <a:t>Magyar </a:t>
            </a:r>
            <a:r>
              <a:rPr lang="hu-HU" sz="2000" i="1" dirty="0" err="1"/>
              <a:t>Paedagogia</a:t>
            </a:r>
            <a:r>
              <a:rPr lang="hu-HU" sz="2000" dirty="0"/>
              <a:t>, 1943. 2. 184–202.</a:t>
            </a:r>
          </a:p>
          <a:p>
            <a:endParaRPr lang="hu-HU" sz="2800" dirty="0"/>
          </a:p>
          <a:p>
            <a:pPr>
              <a:buFontTx/>
              <a:buChar char="-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021336" cy="150541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Egyetemi szociális képzések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Királyi Belügyminiszter </a:t>
            </a:r>
            <a: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4.150/1942</a:t>
            </a:r>
            <a: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szám rendelete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Magyarországi rendeletek tára, 1942. Magyar Királyi Belügyminisztérium, Budapest, 1943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" y="1505415"/>
            <a:ext cx="9021337" cy="5352585"/>
          </a:xfrm>
        </p:spPr>
        <p:txBody>
          <a:bodyPr>
            <a:normAutofit fontScale="92500" lnSpcReduction="10000"/>
          </a:bodyPr>
          <a:lstStyle/>
          <a:p>
            <a:endParaRPr lang="hu-H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Királyi Tisza István </a:t>
            </a: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Tudományegyetem	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Debrecen</a:t>
            </a:r>
          </a:p>
          <a:p>
            <a:pPr marL="0" indent="0">
              <a:buNone/>
            </a:pP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Királyi Erzsébet Tudományegyetem </a:t>
            </a: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Pécs</a:t>
            </a: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Királyi József Nádor </a:t>
            </a:r>
            <a:endParaRPr lang="hu-HU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Műszaki </a:t>
            </a: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Gazdaságtudományi </a:t>
            </a: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Királyi Ferenc József </a:t>
            </a:r>
            <a:r>
              <a:rPr lang="hu-H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Tudományegyetem 	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Kolozsvár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félév elmélet + heti fél nap gyakorlat</a:t>
            </a:r>
          </a:p>
          <a:p>
            <a:pPr marL="0" indent="0" algn="ctr"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félév nagy gyakorlat</a:t>
            </a:r>
          </a:p>
          <a:p>
            <a:pPr marL="0" indent="0">
              <a:buNone/>
            </a:pPr>
            <a:endParaRPr lang="hu-H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3813717" y="4873083"/>
            <a:ext cx="412595" cy="680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92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455" y="0"/>
            <a:ext cx="8240111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Tétel</a:t>
            </a:r>
          </a:p>
          <a:p>
            <a:pPr marL="0" indent="0">
              <a:buNone/>
            </a:pP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SEGÍTÉS</a:t>
            </a:r>
          </a:p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alapvetően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keresztény humanista 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előzményekről és alapokról indulva jut el </a:t>
            </a:r>
          </a:p>
          <a:p>
            <a:pPr marL="0" indent="0">
              <a:buNone/>
            </a:pP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professzió polgárosult formáinak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megjelenéséhez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válik </a:t>
            </a: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modern </a:t>
            </a:r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mává és tudománnyá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64340013"/>
              </p:ext>
            </p:extLst>
          </p:nvPr>
        </p:nvGraphicFramePr>
        <p:xfrm>
          <a:off x="8786047" y="6411951"/>
          <a:ext cx="45719" cy="14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92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12" y="1"/>
            <a:ext cx="7886700" cy="73598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A tartalom ……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966" y="981307"/>
            <a:ext cx="8887522" cy="5876693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Lélektan,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társadalomlélektan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társadalometika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Közgazdaságtan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gazdaságtörténet 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Néprajz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Társadalomtan (+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társadalomörténet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Nép-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tájkutatás (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szociográfia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Bevezetés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társadalompolitikába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statisztika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módszere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Nevelés, nevelésügy,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népművelés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Alkotmányfejlődési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közigazgatási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büntetőjogi ismeretek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Magánjogi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ismeretek (szociális vonatkozásban)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Társadalombiztosítás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aggkori ellátás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10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84749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A tartalom ……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361" y="1003610"/>
            <a:ext cx="9043639" cy="5854390"/>
          </a:xfrm>
        </p:spPr>
        <p:txBody>
          <a:bodyPr/>
          <a:lstStyle/>
          <a:p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Anya-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csecsemő-, gyermek- és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ifjúságvédelem 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Egészségvédelem 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Munkaügy és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munkásvédelem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Szociális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statisztikai szeminárium 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gyakorlat 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Közigazgatási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eljárási szeminárium 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gyakorlat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Lakásügy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telepítés (földbirtok-politika), egyéb gazdasági megsegítés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Szegényügy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Társadalmi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egyesületek szociális munkája,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társadalomszervezés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Faluvezetés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falupolitika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Nemzetségi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44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873" y="78061"/>
            <a:ext cx="8303477" cy="579862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A tartalom ……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059" y="747132"/>
            <a:ext cx="8920975" cy="6110868"/>
          </a:xfrm>
        </p:spPr>
        <p:txBody>
          <a:bodyPr>
            <a:no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Lélektani, társadalomlélektani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szeminárium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gyakorlat	 			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Nevelésügyi és népművelésügyi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szeminárium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gyakorlat				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Nép- és tájkutatási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szeminárium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gyakorlat	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Munkaügyi és munkásvédelmi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szeminárium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gyakorlat				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Lakás- és telepítésügyi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szeminárium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</a:t>
            </a:r>
          </a:p>
          <a:p>
            <a:pPr marL="0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Családvédelmi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szeminárium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gondozási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szeminárium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gyakorlat	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Faluszeminárium	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/>
              <a:t>		 </a:t>
            </a:r>
          </a:p>
          <a:p>
            <a:r>
              <a:rPr lang="hu-HU" sz="2400" dirty="0"/>
              <a:t>9. Szociális statisztikai szeminárium és </a:t>
            </a:r>
            <a:r>
              <a:rPr lang="hu-HU" sz="2400" dirty="0" smtClean="0"/>
              <a:t>gyakorlat</a:t>
            </a:r>
          </a:p>
          <a:p>
            <a:pPr marL="0" indent="0">
              <a:buNone/>
            </a:pPr>
            <a:r>
              <a:rPr lang="hu-HU" sz="2400" dirty="0"/>
              <a:t>	 </a:t>
            </a:r>
          </a:p>
          <a:p>
            <a:r>
              <a:rPr lang="hu-HU" sz="2400" dirty="0"/>
              <a:t>10. Közigazgatási eljárási szeminárium és gyakorlat		 </a:t>
            </a:r>
          </a:p>
          <a:p>
            <a:pPr marL="0" indent="0">
              <a:buNone/>
            </a:pPr>
            <a:r>
              <a:rPr lang="hu-HU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03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815" y="1"/>
            <a:ext cx="8381535" cy="82519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Gyakorlatok</a:t>
            </a:r>
            <a:endParaRPr lang="hu-H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815" y="735980"/>
            <a:ext cx="8932126" cy="6122020"/>
          </a:xfrm>
        </p:spPr>
        <p:txBody>
          <a:bodyPr>
            <a:normAutofit fontScale="62500" lnSpcReduction="20000"/>
          </a:bodyPr>
          <a:lstStyle/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Anya- és csecsemővédő intézet	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Bölcsőde</a:t>
            </a:r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1 héten át 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u-HU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Napközi otthon</a:t>
            </a:r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étkeztetés	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Tanoncotthon			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Gyermekmenhely			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Szegényház				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Társadalombiztosítási helyi intézet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hu-HU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Munkaközvetítő</a:t>
            </a:r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Képességvizsgáló			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Egészségvédelmi szolgálat	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Tüdőbeteg- (</a:t>
            </a:r>
            <a:r>
              <a:rPr lang="hu-H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nemibeteg-</a:t>
            </a:r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gondozó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hu-HU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Iskolaorvosi intézmény</a:t>
            </a:r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 héten át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Népművelés, népház, ifjúsági és társadalmi egyesületek		1 héten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Városi közjóléti (társadalompolitikai) igazgatás			4 héten át 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Vármegyei, városi szociális igazgatás				8 héten át </a:t>
            </a:r>
          </a:p>
          <a:p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Gazdasági (és háziipari) gyakorlat		</a:t>
            </a:r>
            <a:r>
              <a:rPr lang="hu-H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héten át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92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876371" cy="814039"/>
          </a:xfrm>
        </p:spPr>
        <p:txBody>
          <a:bodyPr>
            <a:normAutofit fontScale="90000"/>
          </a:bodyPr>
          <a:lstStyle/>
          <a:p>
            <a:r>
              <a:rPr lang="hu-H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Felvirágzás      –   eltörlés     –    újrakezdés/elhallgatás</a:t>
            </a:r>
            <a:br>
              <a:rPr lang="hu-H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1934 – 49            1950 – 1985            </a:t>
            </a:r>
            <a:r>
              <a:rPr lang="hu-H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1985</a:t>
            </a: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814040"/>
            <a:ext cx="9144000" cy="60439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szociális szakember) „…</a:t>
            </a:r>
            <a:r>
              <a:rPr lang="hu-HU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önállóan ítélő, </a:t>
            </a:r>
            <a:r>
              <a:rPr lang="hu-H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rendszeres szakismerettel rendelkező, </a:t>
            </a:r>
            <a:r>
              <a:rPr lang="hu-HU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izzó magyarság- és hivatástudattal </a:t>
            </a:r>
            <a:r>
              <a:rPr lang="hu-H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eltöltött </a:t>
            </a:r>
          </a:p>
          <a:p>
            <a:pPr marL="0" indent="0">
              <a:buNone/>
            </a:pPr>
            <a:r>
              <a:rPr lang="hu-H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cselekvő magyar értelmiséget akar adni e hazának.	 									</a:t>
            </a:r>
            <a:r>
              <a:rPr lang="hu-H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hu-HU" sz="4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</a:t>
            </a:r>
            <a:endParaRPr lang="hu-HU" sz="4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„…elsősorban </a:t>
            </a:r>
            <a:r>
              <a:rPr lang="hu-H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közigazgatási és a közgazdasági pályákon elhelyezkedni kívánókat kell </a:t>
            </a:r>
            <a:r>
              <a:rPr lang="hu-HU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szociális irányú szakképzésben </a:t>
            </a:r>
            <a:r>
              <a:rPr lang="hu-H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részesíteni …” </a:t>
            </a:r>
            <a:r>
              <a:rPr lang="hu-H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  <a:endParaRPr lang="hu-HU" sz="9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hu-HU" sz="5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hu-HU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5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hu-H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hu-H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4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fejlődés tempója olyan méretű, amilyet </a:t>
            </a:r>
            <a:endParaRPr lang="hu-HU" sz="9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Szovjetunió és a népi demokrácia országain kívül a történelem nem ismer és nem is </a:t>
            </a:r>
            <a:r>
              <a:rPr lang="hu-H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ismerhet…”</a:t>
            </a:r>
            <a:r>
              <a:rPr lang="hu-HU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hu-H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</a:p>
          <a:p>
            <a:pPr marL="0" indent="0">
              <a:buNone/>
            </a:pPr>
            <a:endParaRPr lang="hu-HU" sz="5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55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5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55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5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képzéseket beszüntetik</a:t>
            </a:r>
            <a:endParaRPr lang="hu-HU" sz="11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hu-H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																											</a:t>
            </a:r>
            <a:endParaRPr lang="hu-HU" sz="3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081346" y="4772723"/>
            <a:ext cx="356839" cy="557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4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268" y="1"/>
            <a:ext cx="8976731" cy="100361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magyar szociális </a:t>
            </a: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képzések origója</a:t>
            </a:r>
            <a:b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1985, hanem 						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1942</a:t>
            </a:r>
            <a:endParaRPr lang="hu-H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03611"/>
            <a:ext cx="8776010" cy="5854389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1950-től 2023-ig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az elhallgatás kultúrája (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hatalmasodott volna el, sokkal előrébb lennénk a </a:t>
            </a:r>
          </a:p>
          <a:p>
            <a:pPr marL="0" indent="0" algn="ctr">
              <a:buNone/>
            </a:pP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tudatos és tudományosan szervezett, etikai és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hivatás alapú szociális képzésekkel</a:t>
            </a:r>
            <a:endParaRPr lang="hu-H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059" y="365126"/>
            <a:ext cx="8976731" cy="1325563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Királyi Belügyminiszter 4.150/1942. </a:t>
            </a:r>
            <a:r>
              <a:rPr lang="hu-H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szám rendelete 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egyetemi szociális (szak)képzésekről</a:t>
            </a:r>
            <a:endParaRPr lang="hu-HU" dirty="0"/>
          </a:p>
        </p:txBody>
      </p:sp>
      <p:pic>
        <p:nvPicPr>
          <p:cNvPr id="4" name="Picture 2" descr="Magyar Királyi Belügyminisztérium: Magyarországi rendeletek tára 1940 I-II.  kötet | antikvár | book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71" y="1773044"/>
            <a:ext cx="4070195" cy="50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342900" lvl="1" indent="0">
              <a:buNone/>
            </a:pPr>
            <a:r>
              <a:rPr lang="hu-HU" dirty="0" smtClean="0"/>
              <a:t>				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képzések és </a:t>
            </a:r>
          </a:p>
          <a:p>
            <a:pPr marL="342900" lvl="1" indent="0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Lakner Zoltán Lehel </a:t>
            </a:r>
          </a:p>
          <a:p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Köszöni a figyelmet 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882" y="336331"/>
            <a:ext cx="8597463" cy="64101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800" dirty="0" smtClean="0">
              <a:solidFill>
                <a:srgbClr val="FF0000"/>
              </a:solidFill>
            </a:endParaRPr>
          </a:p>
          <a:p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modernizálódó, polgárosodó </a:t>
            </a:r>
            <a:endParaRPr lang="hu-H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társadalmi folyamatok, majd </a:t>
            </a:r>
          </a:p>
          <a:p>
            <a:pPr marL="0" indent="0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 tömegtársadalmak megjelenésével </a:t>
            </a:r>
          </a:p>
          <a:p>
            <a:pPr marL="0" indent="0">
              <a:buNone/>
            </a:pP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az </a:t>
            </a:r>
            <a:r>
              <a:rPr lang="hu-H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szerepe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fölértékelődik, s a </a:t>
            </a:r>
          </a:p>
          <a:p>
            <a:pPr marL="0" indent="0">
              <a:buNone/>
            </a:pP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társadalombiztosítás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rendszereinek    			      kiépítésével 	főszereplővé is válik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állam már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szabályozó és fenntartó, </a:t>
            </a:r>
          </a:p>
          <a:p>
            <a:pPr marL="0" indent="0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finanszírozó, hálózatfejlesztő – és olykor 	   		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hatalmi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szerepkörben jelenik meg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6330" y="483476"/>
            <a:ext cx="8523891" cy="6106510"/>
          </a:xfrm>
        </p:spPr>
        <p:txBody>
          <a:bodyPr/>
          <a:lstStyle/>
          <a:p>
            <a:pPr marL="0" indent="0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Tétel</a:t>
            </a:r>
          </a:p>
          <a:p>
            <a:pPr marL="0" indent="0" algn="ctr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modernizáció folyamatában a </a:t>
            </a: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képzések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megjelenésével teljesedik ki, s </a:t>
            </a:r>
          </a:p>
          <a:p>
            <a:pPr marL="0" indent="0" algn="ctr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válik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segítés szakmává</a:t>
            </a:r>
            <a:r>
              <a:rPr 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professzióvá</a:t>
            </a:r>
          </a:p>
          <a:p>
            <a:pPr marL="0" indent="0" algn="ctr">
              <a:buNone/>
            </a:pP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fejlődik a módszertan, 	</a:t>
            </a:r>
          </a:p>
          <a:p>
            <a:pPr>
              <a:buFontTx/>
              <a:buChar char="-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hitelesített bizonyítványt adó képzési programok, 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hálótervek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készülnek,</a:t>
            </a:r>
          </a:p>
          <a:p>
            <a:pPr>
              <a:buFontTx/>
              <a:buChar char="-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tisztázódnak a fogalmak és az értékkészlet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tudatos szakmai munka folyik, sorra jelennek meg a 	szakmai, tudományos publikációk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35980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Tétel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882" y="662152"/>
            <a:ext cx="8408277" cy="6011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 szerepvállalás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fölerősödésével </a:t>
            </a:r>
          </a:p>
          <a:p>
            <a:pPr marL="0" indent="0" algn="ctr">
              <a:buNone/>
            </a:pPr>
            <a:endParaRPr lang="hu-H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előbb a széles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társadalompolitikai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tartalmakat hordozó 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szociálpolitika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majd </a:t>
            </a:r>
          </a:p>
          <a:p>
            <a:pPr marL="0" indent="0" algn="ctr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évtizedekkel később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>
              <a:buNone/>
            </a:pPr>
            <a:endParaRPr lang="hu-H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képzések is bekerültek </a:t>
            </a: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politika terepére, </a:t>
            </a:r>
          </a:p>
          <a:p>
            <a:pPr marL="0" indent="0" algn="ctr">
              <a:buNone/>
            </a:pPr>
            <a:endParaRPr lang="hu-H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 különböző képzési alakzatok eltérő szellemi, 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ideológiai befolyás alá kerültek</a:t>
            </a:r>
            <a:endParaRPr lang="hu-H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924" y="1"/>
            <a:ext cx="8713076" cy="1025911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KONVERGENCIA – DIVERGENCIA - AUTONÓMIA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352" y="1025912"/>
            <a:ext cx="8250620" cy="583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változatos képzési alakzatok értékvilágában</a:t>
            </a:r>
          </a:p>
          <a:p>
            <a:pPr marL="0" indent="0" algn="ctr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keresztény humanista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és a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polgári, filantróp attitűd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érvényesült,  </a:t>
            </a:r>
          </a:p>
          <a:p>
            <a:pPr marL="0" indent="0" algn="ctr">
              <a:buNone/>
            </a:pP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az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egymáshoz közeli értékkészlet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miatt </a:t>
            </a:r>
          </a:p>
          <a:p>
            <a:pPr marL="0" indent="0" algn="ctr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jól meg is fért egymással, ami a segítő munka </a:t>
            </a:r>
          </a:p>
          <a:p>
            <a:pPr marL="0" indent="0" algn="ctr">
              <a:buNone/>
            </a:pP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szakmai tartalmában és szegénypolitikai irányultságában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konvergens  fejlődési irányt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mutatott.</a:t>
            </a:r>
          </a:p>
          <a:p>
            <a:pPr marL="0" indent="0">
              <a:buNone/>
            </a:pP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09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8515350" cy="769434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KONVERGENCIA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DIVERGENCIA - AUTONÓMIA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9502" y="613317"/>
            <a:ext cx="8538374" cy="6244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fejlődést a </a:t>
            </a: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szocialista diktatúra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évtizedei megállították, </a:t>
            </a: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képzéseket fölszámolták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Fordulat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 a 80-as évek közepe hozott, amikor az ELTE-n elindult </a:t>
            </a: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szociálpolitikus, majd </a:t>
            </a:r>
          </a:p>
          <a:p>
            <a:pPr marL="0" indent="0">
              <a:buNone/>
            </a:pP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szociális munkás egyetemi képzés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Főiskolai szinten az első kísérleti </a:t>
            </a:r>
          </a:p>
          <a:p>
            <a:pPr marL="0" indent="0">
              <a:buNone/>
            </a:pP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szociálpedagógus – tanító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kétszakos képzés 1988-ban indult Esztergomban.</a:t>
            </a:r>
          </a:p>
          <a:p>
            <a:pPr marL="0" indent="0">
              <a:buNone/>
            </a:pP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96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7181</TotalTime>
  <Words>1252</Words>
  <Application>Microsoft Office PowerPoint</Application>
  <PresentationFormat>Diavetítés a képernyőre (4:3 oldalarány)</PresentationFormat>
  <Paragraphs>407</Paragraphs>
  <Slides>47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Office-téma</vt:lpstr>
      <vt:lpstr>IDENTITÁS ÉS KÜLDETÉS</vt:lpstr>
      <vt:lpstr>PowerPoint bemutató</vt:lpstr>
      <vt:lpstr>Ösztönösség       Értékalapú          Intézményesülés            tudatosság </vt:lpstr>
      <vt:lpstr>PowerPoint bemutató</vt:lpstr>
      <vt:lpstr>PowerPoint bemutató</vt:lpstr>
      <vt:lpstr>PowerPoint bemutató</vt:lpstr>
      <vt:lpstr>3. Tétel</vt:lpstr>
      <vt:lpstr>KONVERGENCIA – DIVERGENCIA - AUTONÓMIA</vt:lpstr>
      <vt:lpstr>KONVERGENCIA – DIVERGENCIA - AUTONÓMIA</vt:lpstr>
      <vt:lpstr>KONVERGENCIA – DIVERGENCIA - AUTONÓMIA</vt:lpstr>
      <vt:lpstr>KONVERGENCIA – DIVERGENCIA - AUTONÓMIA</vt:lpstr>
      <vt:lpstr>KONVERGENCIA – DIVERGENCIA - AUTONÓMIA</vt:lpstr>
      <vt:lpstr>KONVERGENCIA - DIVERGENCIA</vt:lpstr>
      <vt:lpstr>5. Tétel  - AZ AUTONÓMIA KORA</vt:lpstr>
      <vt:lpstr>AZ AUTONÓMIA KORA</vt:lpstr>
      <vt:lpstr>PowerPoint bemutató</vt:lpstr>
      <vt:lpstr>   </vt:lpstr>
      <vt:lpstr>PowerPoint bemutató</vt:lpstr>
      <vt:lpstr> 8. Tétel   Az eldöntendő kérdés …</vt:lpstr>
      <vt:lpstr>És a lényeg …</vt:lpstr>
      <vt:lpstr>… de hisszük, hogy …</vt:lpstr>
      <vt:lpstr>PowerPoint bemutató</vt:lpstr>
      <vt:lpstr>PowerPoint bemutató</vt:lpstr>
      <vt:lpstr> A magyar képzések története …  a 13. – 14. században kezdődött.  </vt:lpstr>
      <vt:lpstr>Szerzetesek, beginák és más jótét lelkek … </vt:lpstr>
      <vt:lpstr>Kolduskapu a budai várban</vt:lpstr>
      <vt:lpstr> A Gellérthegy lábánál lévő források az Alhévíz városrész gyógyvizeiként szerepeltek.  A Gellért fürdőnél a feljegyzések szerint Szent Erzsébet itt gyógyította annak idején a bélpoklosokat és a leprásokat is. </vt:lpstr>
      <vt:lpstr>A magyar képzések története … a 13. – 14. században balneológiai képzésekkel kezdődött.</vt:lpstr>
      <vt:lpstr>PowerPoint bemutató</vt:lpstr>
      <vt:lpstr>PowerPoint bemutató</vt:lpstr>
      <vt:lpstr>A SZOCIÁLIS GONDOLAT SZÜLETÉSE</vt:lpstr>
      <vt:lpstr>Az első magyar szociálpolitikai tanfolyam – 1911.</vt:lpstr>
      <vt:lpstr>Ispotályok fürdők - egyetemek</vt:lpstr>
      <vt:lpstr>TANFOLYAMTERVEZET az ínségsegély-akció megszervezésével és lebonyolításával megbízott közigazgatási tisztviselők és beosztott munkás erők szociális szakkiképzésének megoldására  Városok Lapja, 1934. december 1. (XXIX. évf. 23. sz.) 642–643.(Egri Normap .Oslay  O.)   </vt:lpstr>
      <vt:lpstr>PowerPoint bemutató</vt:lpstr>
      <vt:lpstr>SZOCIÁLIS TESTVÉREK TÁRSASÁGA</vt:lpstr>
      <vt:lpstr>A Szociális testvérek Társasága erdélyi kerületének Katolikus Társadalomtudományi Szakiskolája Kolozsvár 1941 Szociális Szakelőadói oklevél</vt:lpstr>
      <vt:lpstr>Amit tudunk, és amit elhallgattak …</vt:lpstr>
      <vt:lpstr>Egyetemi szociális képzések  A Magyar Királyi Belügyminiszter        4.150/1942. bm. szám rendelete  Magyarországi rendeletek tára, 1942. Magyar Királyi Belügyminisztérium, Budapest, 1943. </vt:lpstr>
      <vt:lpstr>A tartalom ……</vt:lpstr>
      <vt:lpstr>A tartalom ……</vt:lpstr>
      <vt:lpstr>A tartalom ……</vt:lpstr>
      <vt:lpstr>Gyakorlatok</vt:lpstr>
      <vt:lpstr>Felvirágzás      –   eltörlés     –    újrakezdés/elhallgatás 1934 – 49            1950 – 1985            1985 ----</vt:lpstr>
      <vt:lpstr>A magyar szociális képzések origója nem 1985, hanem       1942</vt:lpstr>
      <vt:lpstr>Magyar Királyi Belügyminiszter 4.150/1942. bm. szám rendelete  az egyetemi szociális (szak)képzésekről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Pazirik</dc:creator>
  <cp:lastModifiedBy>Felhasználó</cp:lastModifiedBy>
  <cp:revision>423</cp:revision>
  <dcterms:created xsi:type="dcterms:W3CDTF">2015-07-09T12:38:30Z</dcterms:created>
  <dcterms:modified xsi:type="dcterms:W3CDTF">2023-10-08T19:48:54Z</dcterms:modified>
</cp:coreProperties>
</file>