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7" r:id="rId2"/>
    <p:sldId id="266" r:id="rId3"/>
    <p:sldId id="302" r:id="rId4"/>
    <p:sldId id="287" r:id="rId5"/>
    <p:sldId id="312" r:id="rId6"/>
    <p:sldId id="323" r:id="rId7"/>
    <p:sldId id="324" r:id="rId8"/>
    <p:sldId id="296" r:id="rId9"/>
    <p:sldId id="322" r:id="rId10"/>
    <p:sldId id="300" r:id="rId11"/>
    <p:sldId id="314" r:id="rId12"/>
    <p:sldId id="319" r:id="rId13"/>
    <p:sldId id="269" r:id="rId1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kete Ilona" initials="F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344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2C7F0209-8E87-483C-8E21-87A2F35BAF43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1BCE0AC-608B-4771-8FFB-0DBC698772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55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DACB-5955-4CE0-8C4A-265433AB2FDA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08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F97F-A169-4D25-941C-EEEACB8206AF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0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123F-FE1E-4D7D-9ADC-92CC8CD8E0FF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14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EEAB-F440-4D97-BFAA-596980DEB8E2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3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449-1A68-4341-83C7-49716FBD3302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35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A427-3801-4AD4-82F9-A57DE291AA9C}" type="datetime1">
              <a:rPr lang="hu-HU" smtClean="0"/>
              <a:t>2023. 10. 08.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2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3449-A1CD-4A86-B04F-61E22BB7DD48}" type="datetime1">
              <a:rPr lang="hu-HU" smtClean="0"/>
              <a:t>2023. 10. 08.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42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D0B1-F493-49B1-886E-CA4E40A91CE5}" type="datetime1">
              <a:rPr lang="hu-HU" smtClean="0"/>
              <a:t>2023. 10. 08.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01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19EE-30FD-4EFB-8413-ECF8D329EDB5}" type="datetime1">
              <a:rPr lang="hu-HU" smtClean="0"/>
              <a:t>2023. 10. 08.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86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8AD-6DEA-47CA-9DCE-4A6F9416ED90}" type="datetime1">
              <a:rPr lang="hu-HU" smtClean="0"/>
              <a:t>2023. 10. 08.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86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AC22-9CF5-4763-BF22-C9DBEC231FB4}" type="datetime1">
              <a:rPr lang="hu-HU" smtClean="0"/>
              <a:t>2023. 10. 08.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7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4A9A-B79C-4466-BC61-5F68777E75F7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Nemzeti Szociálpolitikai Intézet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5067-F1CE-4BD0-ACBC-EF6206DA66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17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-dokumentum7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szi.h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-dokumentum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-dokumentum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-dokumentum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-dokumentum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-dokumentum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-dokumentum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>
            <a:extLst>
              <a:ext uri="{FF2B5EF4-FFF2-40B4-BE49-F238E27FC236}">
                <a16:creationId xmlns:a16="http://schemas.microsoft.com/office/drawing/2014/main" xmlns="" id="{07FBAD00-9264-4633-882E-676AA5B7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6709"/>
            <a:ext cx="7886700" cy="297833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SLACHTA MARGIT NEMZETI SZOCIÁLPOLITIKAI INTÉZET</a:t>
            </a:r>
            <a:br>
              <a:rPr lang="hu-HU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szervezetrendszere és feladatkörei</a:t>
            </a:r>
            <a:endParaRPr lang="hu-H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 descr="NSZIlog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5242" y="1214846"/>
            <a:ext cx="2553516" cy="2219398"/>
          </a:xfr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hu-HU" sz="1200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Slachta</a:t>
            </a:r>
            <a:r>
              <a:rPr lang="hu-HU" sz="1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Margit Nemzeti Szociálpolitikai Intézet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8531" y="283962"/>
            <a:ext cx="8575197" cy="5881707"/>
          </a:xfrm>
        </p:spPr>
        <p:txBody>
          <a:bodyPr>
            <a:normAutofit/>
          </a:bodyPr>
          <a:lstStyle/>
          <a:p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Támogatáskezelő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Belügyminisztérium megbízásából, az NSZI, mint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kezelő szerv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fejezeti forrás közvetlen kezelője</a:t>
            </a:r>
          </a:p>
          <a:p>
            <a:pPr>
              <a:spcBef>
                <a:spcPts val="0"/>
              </a:spcBef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alábbi szociális szolgáltatások finanszírozását látjuk el: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nem az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SzGyF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által fenntartott fejlesztő foglalkoztatók (FF)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utcai szociális munka (USZ), 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alacsonyküszöbű ellátás (ASZ), 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krízisközpontok (KKP), 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titkos menedékházak (TMH) </a:t>
            </a:r>
          </a:p>
          <a:p>
            <a:pPr lvl="1">
              <a:spcBef>
                <a:spcPts val="0"/>
              </a:spcBef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iroda feladata még: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jelzőrendszeres házi segítségnyújtás szolgáltatás finanszírozása (JHS)</a:t>
            </a:r>
          </a:p>
          <a:p>
            <a:pPr lvl="1">
              <a:spcBef>
                <a:spcPts val="0"/>
              </a:spcBef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Egyházi módszertani központok finanszírozása (EGYHÁZ)</a:t>
            </a:r>
          </a:p>
          <a:p>
            <a:pPr lvl="1">
              <a:spcBef>
                <a:spcPts val="0"/>
              </a:spcBef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Elemi Rehabilitációs Módszertani Központ</a:t>
            </a:r>
          </a:p>
          <a:p>
            <a:pPr marL="0" indent="0">
              <a:spcBef>
                <a:spcPts val="0"/>
              </a:spcBef>
              <a:buNone/>
            </a:pP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látássérült emberek számára nyújtott elemi rehabilitációs szolgáltatás jelenleg az ország mind a hét régiójában és ezen belül 17 megyében elérhető az érintettek számára.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módszertani központ a szolgáltatók munkáját fogja össze és a finanszírozását látja el.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22023" y="6165669"/>
            <a:ext cx="26517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74423" y="6318069"/>
            <a:ext cx="26517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22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468"/>
          </a:xfrm>
        </p:spPr>
        <p:txBody>
          <a:bodyPr>
            <a:normAutofit/>
          </a:bodyPr>
          <a:lstStyle/>
          <a:p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Európai Uniós Projektek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62595"/>
            <a:ext cx="7886700" cy="5014368"/>
          </a:xfrm>
        </p:spPr>
        <p:txBody>
          <a:bodyPr/>
          <a:lstStyle/>
          <a:p>
            <a:pPr marL="0" indent="0">
              <a:buNone/>
            </a:pPr>
            <a:r>
              <a:rPr lang="hu-HU" sz="1800" b="1">
                <a:latin typeface="Arial" panose="020B0604020202020204" pitchFamily="34" charset="0"/>
                <a:cs typeface="Arial" panose="020B0604020202020204" pitchFamily="34" charset="0"/>
              </a:rPr>
              <a:t>2023-ban lezárult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projektek:</a:t>
            </a:r>
          </a:p>
          <a:p>
            <a:pPr marL="0" indent="0">
              <a:buNone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EFOP-1.1.1.-15-2015-00001- „Megváltozott munkaképességű emberek támogatása”</a:t>
            </a:r>
          </a:p>
          <a:p>
            <a:pPr algn="just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EFOP-1.9.4-VEKOP-16-2016-00001  -„A szociális ágazat módszertani és információs rendszereinek megújítása” </a:t>
            </a:r>
          </a:p>
          <a:p>
            <a:pPr algn="just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EFOP 3.8.2-16-2016-00001 és VEKOP 7.5.1-16-2016-00001 - A „Szociális humán erőforrás fejlesztése” </a:t>
            </a:r>
          </a:p>
          <a:p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EFOP+ projekttervezés: </a:t>
            </a:r>
          </a:p>
          <a:p>
            <a:pPr marL="0" indent="0">
              <a:buNone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Foglalkozási rehabilitációs tárgyú projekt, amelyben a tartósan inaktív, megváltozott munkaképességű személyek munkaerő piacra való visszairányítása jelenik meg elsődleges célként.</a:t>
            </a:r>
          </a:p>
          <a:p>
            <a:pPr marL="0" indent="0">
              <a:buNone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Slachta</a:t>
            </a:r>
            <a:r>
              <a:rPr lang="hu-HU" dirty="0"/>
              <a:t> Margit Nemzeti Szociálpolitikai Intézet</a:t>
            </a:r>
          </a:p>
        </p:txBody>
      </p:sp>
    </p:spTree>
    <p:extLst>
      <p:ext uri="{BB962C8B-B14F-4D97-AF65-F5344CB8AC3E}">
        <p14:creationId xmlns:p14="http://schemas.microsoft.com/office/powerpoint/2010/main" val="377051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xmlns="" id="{B1A387AB-A709-714A-3CF7-5FAE957D1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52750"/>
              </p:ext>
            </p:extLst>
          </p:nvPr>
        </p:nvGraphicFramePr>
        <p:xfrm>
          <a:off x="430213" y="850900"/>
          <a:ext cx="8293100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4" imgW="5747858" imgH="4314981" progId="Word.Document.12">
                  <p:embed/>
                </p:oleObj>
              </mc:Choice>
              <mc:Fallback>
                <p:oleObj name="Document" r:id="rId4" imgW="5747858" imgH="4314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213" y="850900"/>
                        <a:ext cx="8293100" cy="621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ím 1">
            <a:extLst>
              <a:ext uri="{FF2B5EF4-FFF2-40B4-BE49-F238E27FC236}">
                <a16:creationId xmlns:a16="http://schemas.microsoft.com/office/drawing/2014/main" xmlns="" id="{19FC144B-3055-5608-406D-E0A62F3E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3212"/>
          </a:xfrm>
        </p:spPr>
        <p:txBody>
          <a:bodyPr>
            <a:normAutofit/>
          </a:bodyPr>
          <a:lstStyle/>
          <a:p>
            <a:pPr algn="ct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Tudományos tevékenység</a:t>
            </a:r>
          </a:p>
        </p:txBody>
      </p:sp>
    </p:spTree>
    <p:extLst>
      <p:ext uri="{BB962C8B-B14F-4D97-AF65-F5344CB8AC3E}">
        <p14:creationId xmlns:p14="http://schemas.microsoft.com/office/powerpoint/2010/main" val="252238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8C43DDE-117A-4961-A853-0B81AE58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03" y="3422224"/>
            <a:ext cx="7886700" cy="265102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Köszönöm a figyelmüket!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www.nszi.hu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Slachta</a:t>
            </a:r>
            <a:r>
              <a:rPr lang="hu-HU" dirty="0"/>
              <a:t> Margit Nemzeti Szociálpolitikai Intézet</a:t>
            </a:r>
          </a:p>
        </p:txBody>
      </p:sp>
      <p:pic>
        <p:nvPicPr>
          <p:cNvPr id="3" name="Tartalom helye 5" descr="NSZIlogoB.jpg">
            <a:extLst>
              <a:ext uri="{FF2B5EF4-FFF2-40B4-BE49-F238E27FC236}">
                <a16:creationId xmlns:a16="http://schemas.microsoft.com/office/drawing/2014/main" xmlns="" id="{0E264F3E-0C14-48C4-9DC9-A1CFE8E371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185" y="598519"/>
            <a:ext cx="2990850" cy="25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0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4295" y="282054"/>
            <a:ext cx="7406640" cy="987188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NSZI létrehozása, státusza 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Slachta</a:t>
            </a:r>
            <a:r>
              <a:rPr lang="hu-HU" dirty="0">
                <a:solidFill>
                  <a:prstClr val="black">
                    <a:tint val="75000"/>
                  </a:prstClr>
                </a:solidFill>
                <a:latin typeface="Calibri"/>
              </a:rPr>
              <a:t> Margit Nemzeti Szociálpolitikai Intézet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E3E7C61-D366-4B25-9096-26D45596EBD3}"/>
              </a:ext>
            </a:extLst>
          </p:cNvPr>
          <p:cNvSpPr txBox="1"/>
          <p:nvPr/>
        </p:nvSpPr>
        <p:spPr>
          <a:xfrm>
            <a:off x="550416" y="1482572"/>
            <a:ext cx="8167456" cy="496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Nemzeti Szociálpolitikai Intézetet Magyarország Kormánya alapította.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Alapításának időpontja: 2021. január 1.</a:t>
            </a:r>
            <a:endParaRPr lang="hu-HU" sz="16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endParaRPr lang="hu-HU" sz="16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Intézet alapításáról rendelkező jogszabály: </a:t>
            </a:r>
            <a:r>
              <a:rPr lang="hu-HU" sz="16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Nemzeti Szociálpolitikai Intézetről szóló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610/2020. (XII. 18.) Kormányrendelet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endParaRPr lang="hu-H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2021.09.19-től </a:t>
            </a:r>
            <a:r>
              <a:rPr lang="hu-H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Slachta</a:t>
            </a:r>
            <a:r>
              <a:rPr lang="hu-H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Margit 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Nemzeti Szociálpolitikai Intézet. </a:t>
            </a:r>
            <a:endParaRPr lang="hu-HU" sz="16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endParaRPr lang="hu-HU" sz="16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Intézetünk a 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Belügyminisztérium háttérintézményeként látja el a </a:t>
            </a:r>
            <a:r>
              <a:rPr lang="hu-H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szociális, gyermekjóléti és gyermekvédelmi terület 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szakmafejlesztési feladatait.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endParaRPr lang="hu-HU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r>
              <a:rPr lang="hu-H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kormányrendeletben rögzítésre kerültek az Intézet közfeladatai, melyek egy részét a </a:t>
            </a:r>
            <a:r>
              <a:rPr lang="hu-HU" sz="16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Nemzeti Fogyatékosságügyi- és Szociálpolitikai Központ Közhasznú Nonprofit Kft.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másik részét a </a:t>
            </a:r>
            <a:r>
              <a:rPr lang="hu-HU" sz="16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Szociális és Gyermekvédelmi Főigazgatóság</a:t>
            </a:r>
            <a:r>
              <a:rPr lang="hu-HU" sz="16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feladatköréből vette át.</a:t>
            </a:r>
            <a:endParaRPr lang="hu-HU" sz="16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5" descr="NSZIlog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4267" y="148631"/>
            <a:ext cx="1289313" cy="1120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Slachta</a:t>
            </a:r>
            <a:r>
              <a:rPr lang="hu-HU" dirty="0"/>
              <a:t> Margit Nemzeti Szociálpolitikai Intézet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389"/>
            <a:ext cx="9148978" cy="53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3771" y="0"/>
            <a:ext cx="4336868" cy="1160584"/>
          </a:xfrm>
        </p:spPr>
        <p:txBody>
          <a:bodyPr>
            <a:normAutofit/>
          </a:bodyPr>
          <a:lstStyle/>
          <a:p>
            <a:r>
              <a:rPr lang="hu-HU" sz="2600" b="1" dirty="0">
                <a:latin typeface="Arial" panose="020B0604020202020204" pitchFamily="34" charset="0"/>
              </a:rPr>
              <a:t>Módszertani Igazgatóság</a:t>
            </a:r>
            <a:endParaRPr lang="hu-HU" sz="2600" dirty="0">
              <a:latin typeface="Arial" panose="020B060402020202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Módszertani Igazgatóság   </a:t>
            </a:r>
          </a:p>
          <a:p>
            <a:r>
              <a:rPr lang="hu-HU" dirty="0" err="1"/>
              <a:t>Slachta</a:t>
            </a:r>
            <a:r>
              <a:rPr lang="hu-HU" dirty="0"/>
              <a:t> Margit Nemzeti Szociálpolitikai Intézet</a:t>
            </a:r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xmlns="" id="{1A26DE57-E5BE-F5FE-C2A8-E6357BDC6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74594"/>
              </p:ext>
            </p:extLst>
          </p:nvPr>
        </p:nvGraphicFramePr>
        <p:xfrm>
          <a:off x="365125" y="969963"/>
          <a:ext cx="8358188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955114" imgH="4140656" progId="Word.Document.12">
                  <p:embed/>
                </p:oleObj>
              </mc:Choice>
              <mc:Fallback>
                <p:oleObj name="Document" r:id="rId4" imgW="5955114" imgH="4140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125" y="969963"/>
                        <a:ext cx="8358188" cy="580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88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663"/>
          </a:xfrm>
        </p:spPr>
        <p:txBody>
          <a:bodyPr>
            <a:normAutofit/>
          </a:bodyPr>
          <a:lstStyle/>
          <a:p>
            <a:pPr algn="ct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Képzési Igazgatóság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Képzési Igazgatóság</a:t>
            </a:r>
          </a:p>
          <a:p>
            <a:r>
              <a:rPr lang="hu-HU" dirty="0"/>
              <a:t>Nemzeti Szociálpolitikai Intézet</a:t>
            </a:r>
          </a:p>
        </p:txBody>
      </p:sp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xmlns="" id="{24BC8606-CB6F-3206-E09E-7B07D9A19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16620"/>
              </p:ext>
            </p:extLst>
          </p:nvPr>
        </p:nvGraphicFramePr>
        <p:xfrm>
          <a:off x="484188" y="1371600"/>
          <a:ext cx="81026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8990942" imgH="5129094" progId="Word.Document.12">
                  <p:embed/>
                </p:oleObj>
              </mc:Choice>
              <mc:Fallback>
                <p:oleObj name="Document" r:id="rId4" imgW="8990942" imgH="5129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188" y="1371600"/>
                        <a:ext cx="81026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13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00A844B-BB24-B91B-0820-2F025028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xmlns="" id="{38D62BE6-DF2E-EAA0-BF09-E860CDD9D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85976"/>
              </p:ext>
            </p:extLst>
          </p:nvPr>
        </p:nvGraphicFramePr>
        <p:xfrm>
          <a:off x="733425" y="1358900"/>
          <a:ext cx="7640638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5747858" imgH="3692804" progId="Word.Document.12">
                  <p:embed/>
                </p:oleObj>
              </mc:Choice>
              <mc:Fallback>
                <p:oleObj name="Document" r:id="rId4" imgW="5747858" imgH="36928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425" y="1358900"/>
                        <a:ext cx="7640638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xmlns="" id="{50A4D9E6-2147-2131-6B76-AEC3D942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20" y="254359"/>
            <a:ext cx="6612559" cy="715987"/>
          </a:xfrm>
        </p:spPr>
        <p:txBody>
          <a:bodyPr>
            <a:noAutofit/>
          </a:bodyPr>
          <a:lstStyle/>
          <a:p>
            <a:pPr algn="ctr"/>
            <a:r>
              <a:rPr lang="hu-HU" sz="2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Fogyatékosságügyi Igazgatóság</a:t>
            </a:r>
          </a:p>
        </p:txBody>
      </p:sp>
    </p:spTree>
    <p:extLst>
      <p:ext uri="{BB962C8B-B14F-4D97-AF65-F5344CB8AC3E}">
        <p14:creationId xmlns:p14="http://schemas.microsoft.com/office/powerpoint/2010/main" val="122578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4FBF1681-904F-42FA-A785-9BA3F0D6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Nemzeti Szociálpolitikai Intézet</a:t>
            </a:r>
          </a:p>
        </p:txBody>
      </p:sp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xmlns="" id="{D4525E4C-0D40-C00A-05D6-32D85D897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09605"/>
              </p:ext>
            </p:extLst>
          </p:nvPr>
        </p:nvGraphicFramePr>
        <p:xfrm>
          <a:off x="475456" y="1075696"/>
          <a:ext cx="8193088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6196739" imgH="3350984" progId="Word.Document.12">
                  <p:embed/>
                </p:oleObj>
              </mc:Choice>
              <mc:Fallback>
                <p:oleObj name="Document" r:id="rId4" imgW="6196739" imgH="33509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456" y="1075696"/>
                        <a:ext cx="8193088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94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35131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Pályázati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Igazgatóság</a:t>
            </a:r>
          </a:p>
        </p:txBody>
      </p:sp>
      <p:sp>
        <p:nvSpPr>
          <p:cNvPr id="5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  <a:latin typeface="Calibri"/>
              </a:rPr>
              <a:t>Pályázati  Igazgatóság                                                                  </a:t>
            </a:r>
            <a:r>
              <a:rPr lang="hu-HU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Slachta</a:t>
            </a:r>
            <a:r>
              <a:rPr lang="hu-HU" dirty="0">
                <a:solidFill>
                  <a:prstClr val="black">
                    <a:tint val="75000"/>
                  </a:prstClr>
                </a:solidFill>
                <a:latin typeface="Calibri"/>
              </a:rPr>
              <a:t> Margit Nemzeti Szociálpolitikai Intézet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22023" y="6165669"/>
            <a:ext cx="26517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xmlns="" id="{AD1AA28C-0F4C-BC40-82F3-4ED7A565C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641074"/>
              </p:ext>
            </p:extLst>
          </p:nvPr>
        </p:nvGraphicFramePr>
        <p:xfrm>
          <a:off x="731837" y="1249475"/>
          <a:ext cx="7680325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5747858" imgH="3692804" progId="Word.Document.12">
                  <p:embed/>
                </p:oleObj>
              </mc:Choice>
              <mc:Fallback>
                <p:oleObj name="Document" r:id="rId4" imgW="5747858" imgH="36928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837" y="1249475"/>
                        <a:ext cx="7680325" cy="492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04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xmlns="" id="{DAC8BF4B-5F8F-C649-ADA0-0CA33D5F6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103503"/>
              </p:ext>
            </p:extLst>
          </p:nvPr>
        </p:nvGraphicFramePr>
        <p:xfrm>
          <a:off x="370681" y="557003"/>
          <a:ext cx="8402637" cy="644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4" imgW="6127496" imgH="4693463" progId="Word.Document.12">
                  <p:embed/>
                </p:oleObj>
              </mc:Choice>
              <mc:Fallback>
                <p:oleObj name="Document" r:id="rId4" imgW="6127496" imgH="4693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681" y="557003"/>
                        <a:ext cx="8402637" cy="644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48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298</Words>
  <Application>Microsoft Office PowerPoint</Application>
  <PresentationFormat>Diavetítés a képernyőre (4:3 oldalarány)</PresentationFormat>
  <Paragraphs>62</Paragraphs>
  <Slides>13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Document</vt:lpstr>
      <vt:lpstr>A SLACHTA MARGIT NEMZETI SZOCIÁLPOLITIKAI INTÉZET  szervezetrendszere és feladatkörei</vt:lpstr>
      <vt:lpstr>Az NSZI létrehozása, státusza </vt:lpstr>
      <vt:lpstr>PowerPoint bemutató</vt:lpstr>
      <vt:lpstr>Módszertani Igazgatóság</vt:lpstr>
      <vt:lpstr>Képzési Igazgatóság</vt:lpstr>
      <vt:lpstr>Fogyatékosságügyi Igazgatóság</vt:lpstr>
      <vt:lpstr>PowerPoint bemutató</vt:lpstr>
      <vt:lpstr>Pályázati Igazgatóság</vt:lpstr>
      <vt:lpstr>PowerPoint bemutató</vt:lpstr>
      <vt:lpstr>PowerPoint bemutató</vt:lpstr>
      <vt:lpstr>Európai Uniós Projektek</vt:lpstr>
      <vt:lpstr>Tudományos tevékenység</vt:lpstr>
      <vt:lpstr>Köszönöm a figyelmüket!  www.nszi.hu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Módszertani Igazgatóság</dc:title>
  <dc:creator>Kun Gábor</dc:creator>
  <cp:lastModifiedBy>Microsoft-fiók</cp:lastModifiedBy>
  <cp:revision>278</cp:revision>
  <cp:lastPrinted>2023-10-03T11:47:50Z</cp:lastPrinted>
  <dcterms:created xsi:type="dcterms:W3CDTF">2021-05-26T14:19:37Z</dcterms:created>
  <dcterms:modified xsi:type="dcterms:W3CDTF">2023-10-08T11:56:13Z</dcterms:modified>
</cp:coreProperties>
</file>