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86" r:id="rId3"/>
    <p:sldId id="352" r:id="rId4"/>
    <p:sldId id="288" r:id="rId5"/>
    <p:sldId id="347" r:id="rId6"/>
    <p:sldId id="349" r:id="rId7"/>
    <p:sldId id="353" r:id="rId8"/>
    <p:sldId id="351" r:id="rId9"/>
    <p:sldId id="348" r:id="rId10"/>
    <p:sldId id="289" r:id="rId11"/>
    <p:sldId id="350" r:id="rId12"/>
    <p:sldId id="282" r:id="rId13"/>
  </p:sldIdLst>
  <p:sldSz cx="9144000" cy="5143500" type="screen16x9"/>
  <p:notesSz cx="6858000" cy="9144000"/>
  <p:embeddedFontLst>
    <p:embeddedFont>
      <p:font typeface="Gill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>
        <p:scale>
          <a:sx n="150" d="100"/>
          <a:sy n="150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2699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44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3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4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66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75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78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19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735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8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799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6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-10150"/>
            <a:ext cx="9144000" cy="5143500"/>
          </a:xfrm>
          <a:prstGeom prst="rect">
            <a:avLst/>
          </a:prstGeom>
          <a:solidFill>
            <a:srgbClr val="ED772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 descr="_b_sz_b_betu_feher.png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4981078" y="2348450"/>
            <a:ext cx="4487575" cy="33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1011700" y="1860950"/>
            <a:ext cx="7459500" cy="128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hu-HU" sz="3600" b="1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„Ti adjatok neki enni…” </a:t>
            </a:r>
            <a:r>
              <a:rPr lang="hu-HU" sz="24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Máté 14,16</a:t>
            </a:r>
            <a:br>
              <a:rPr lang="hu-HU" sz="24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hu-HU" sz="1800" dirty="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Hári Tibor, Ügyvezető Főigazgató</a:t>
            </a:r>
            <a:r>
              <a:rPr lang="hu-HU" sz="24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hu-HU" sz="24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hu-HU" sz="2400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Baptista Szeretetszolgálat</a:t>
            </a:r>
            <a:r>
              <a:rPr lang="hu-HU" sz="3600" b="1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hu-HU" sz="3600" b="1" dirty="0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hu-HU" sz="3600" dirty="0">
                <a:solidFill>
                  <a:schemeClr val="tx1"/>
                </a:solidFill>
              </a:rPr>
              <a:t/>
            </a:r>
            <a:br>
              <a:rPr lang="hu-HU" sz="3600" dirty="0">
                <a:solidFill>
                  <a:schemeClr val="tx1"/>
                </a:solidFill>
              </a:rPr>
            </a:br>
            <a:endParaRPr lang="en-GB" sz="3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-10150" y="3616575"/>
            <a:ext cx="9144000" cy="77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endParaRPr dirty="0">
              <a:solidFill>
                <a:schemeClr val="tx1"/>
              </a:solidFill>
            </a:endParaRPr>
          </a:p>
        </p:txBody>
      </p:sp>
      <p:pic>
        <p:nvPicPr>
          <p:cNvPr id="58" name="Shape 58" descr="b_sz_logo_cmy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8474" y="3731324"/>
            <a:ext cx="2145624" cy="54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615544" y="34880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6" name="Shape 73"/>
          <p:cNvSpPr txBox="1"/>
          <p:nvPr/>
        </p:nvSpPr>
        <p:spPr>
          <a:xfrm>
            <a:off x="4767944" y="36404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947921"/>
              </p:ext>
            </p:extLst>
          </p:nvPr>
        </p:nvGraphicFramePr>
        <p:xfrm>
          <a:off x="1995280" y="192953"/>
          <a:ext cx="6841220" cy="487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5" imgW="5454440" imgH="3886200" progId="Acrobat.Document.DC">
                  <p:embed/>
                </p:oleObj>
              </mc:Choice>
              <mc:Fallback>
                <p:oleObj name="Acrobat Document" r:id="rId5" imgW="5454440" imgH="3886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5280" y="192953"/>
                        <a:ext cx="6841220" cy="4872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97469" y="97518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smtClean="0"/>
              <a:t>FETE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9818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1246384" y="1447670"/>
            <a:ext cx="7156784" cy="2966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Zuglói bérház program:</a:t>
            </a:r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>
              <a:buClr>
                <a:schemeClr val="dk1"/>
              </a:buClr>
              <a:buSzPct val="100000"/>
            </a:pPr>
            <a:endParaRPr lang="hu-HU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Lakhatási problémák megoldása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Közösségfejlesztés</a:t>
            </a:r>
            <a:endParaRPr lang="hu-HU" sz="1800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Cél: 10 lakás</a:t>
            </a:r>
          </a:p>
          <a:p>
            <a:pPr defTabSz="457200"/>
            <a:endParaRPr lang="hu-HU" sz="1800" dirty="0"/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6" name="Shape 73"/>
          <p:cNvSpPr txBox="1"/>
          <p:nvPr/>
        </p:nvSpPr>
        <p:spPr>
          <a:xfrm>
            <a:off x="4767944" y="36404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cxnSp>
        <p:nvCxnSpPr>
          <p:cNvPr id="18" name="Shape 67"/>
          <p:cNvCxnSpPr/>
          <p:nvPr/>
        </p:nvCxnSpPr>
        <p:spPr>
          <a:xfrm>
            <a:off x="469880" y="1328656"/>
            <a:ext cx="0" cy="456600"/>
          </a:xfrm>
          <a:prstGeom prst="straightConnector1">
            <a:avLst/>
          </a:prstGeom>
          <a:noFill/>
          <a:ln w="28575" cap="flat" cmpd="sng">
            <a:solidFill>
              <a:srgbClr val="ED772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970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>
            <a:spLocks noGrp="1"/>
          </p:cNvSpPr>
          <p:nvPr>
            <p:ph type="ctrTitle" idx="4294967295"/>
          </p:nvPr>
        </p:nvSpPr>
        <p:spPr>
          <a:xfrm>
            <a:off x="403375" y="4056742"/>
            <a:ext cx="8210854" cy="8084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hu-HU" sz="3000" b="1" dirty="0" smtClean="0">
                <a:solidFill>
                  <a:srgbClr val="1C4587"/>
                </a:solidFill>
                <a:latin typeface="Gill Sans"/>
                <a:ea typeface="Gill Sans"/>
                <a:cs typeface="Gill Sans"/>
                <a:sym typeface="Gill Sans"/>
              </a:rPr>
              <a:t>Köszönöm a figyelmet!</a:t>
            </a:r>
            <a:endParaRPr lang="en-GB" sz="3000" dirty="0">
              <a:solidFill>
                <a:srgbClr val="1C4587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1" name="Shape 141" descr="b_sz_sz_emblema_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975" y="1685750"/>
            <a:ext cx="1772025" cy="17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0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378603" y="1295948"/>
            <a:ext cx="8148540" cy="3696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algn="ctr">
              <a:buClr>
                <a:schemeClr val="dk1"/>
              </a:buClr>
              <a:buSzPct val="100000"/>
            </a:pPr>
            <a:endParaRPr lang="hu-HU" sz="1800" b="1" dirty="0" smtClean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hu-HU" sz="1800" b="1" dirty="0" smtClean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Kihívások a szociális ellátás területén</a:t>
            </a:r>
          </a:p>
          <a:p>
            <a:pPr marL="228600" algn="ctr"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en-GB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866367" y="2554124"/>
            <a:ext cx="3875400" cy="1830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pic>
        <p:nvPicPr>
          <p:cNvPr id="8" name="Shape 141" descr="b_sz_sz_emblema_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087" y="2639097"/>
            <a:ext cx="1772025" cy="17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0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03387" y="895992"/>
            <a:ext cx="8148540" cy="36969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algn="ctr">
              <a:buClr>
                <a:schemeClr val="dk1"/>
              </a:buClr>
              <a:buSzPct val="100000"/>
            </a:pPr>
            <a:r>
              <a:rPr lang="hu-HU" sz="2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Baptista Szeretetszolgálat</a:t>
            </a:r>
            <a:endParaRPr lang="hu-HU" sz="2800" b="1" dirty="0" smtClean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hu-HU" sz="1800" b="1" dirty="0" smtClean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en-GB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866367" y="2554124"/>
            <a:ext cx="3875400" cy="1830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21105"/>
              </p:ext>
            </p:extLst>
          </p:nvPr>
        </p:nvGraphicFramePr>
        <p:xfrm>
          <a:off x="1353457" y="1603245"/>
          <a:ext cx="6096000" cy="3200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18344">
                  <a:extLst>
                    <a:ext uri="{9D8B030D-6E8A-4147-A177-3AD203B41FA5}">
                      <a16:colId xmlns:a16="http://schemas.microsoft.com/office/drawing/2014/main" val="3957046338"/>
                    </a:ext>
                  </a:extLst>
                </a:gridCol>
                <a:gridCol w="2777656">
                  <a:extLst>
                    <a:ext uri="{9D8B030D-6E8A-4147-A177-3AD203B41FA5}">
                      <a16:colId xmlns:a16="http://schemas.microsoft.com/office/drawing/2014/main" val="93944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Fenntartó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3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75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Szociális Intézmény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27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0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Telephely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59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75357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Külső férőhely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079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Ellátás fajta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0254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Engedélyezett</a:t>
                      </a:r>
                      <a:r>
                        <a:rPr lang="hu-HU" sz="2400" baseline="0" dirty="0" smtClean="0"/>
                        <a:t> ellátott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22 209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796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Kenysziben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16 382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2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1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80150" y="1243024"/>
            <a:ext cx="8270787" cy="2966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Működési/működtetési szempont:</a:t>
            </a:r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>
              <a:buClr>
                <a:schemeClr val="dk1"/>
              </a:buClr>
              <a:buSzPct val="100000"/>
            </a:pPr>
            <a:endParaRPr lang="hu-HU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Munkaerőhiány (szakemberhiány, bérharc, fluktuáció, társadalmi elismertség hiánya)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Tx/>
              <a:buChar char="-"/>
            </a:pPr>
            <a:r>
              <a:rPr lang="hu-HU" sz="1800" dirty="0"/>
              <a:t>Épületek </a:t>
            </a:r>
            <a:r>
              <a:rPr lang="hu-HU" sz="1800" dirty="0" smtClean="0"/>
              <a:t>állapota (folyamatos karbantartás, fejlesztés, megemelkedett rezsi, rezsikompenzáció)</a:t>
            </a:r>
            <a:endParaRPr lang="hu-HU" sz="1800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Ágazat finanszírozása (növekedés csak a minimálbér vagy bérjellegű emelés miatt</a:t>
            </a:r>
            <a:r>
              <a:rPr lang="hu-HU" sz="1800" dirty="0" smtClean="0"/>
              <a:t>), működési költségekre nem történ lényegi emelés.</a:t>
            </a:r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Hajléktalan ellátás Budapesten: Kerületek vs. Főváros. </a:t>
            </a:r>
            <a:endParaRPr lang="hu-HU" sz="1800" dirty="0"/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cxnSp>
        <p:nvCxnSpPr>
          <p:cNvPr id="18" name="Shape 67"/>
          <p:cNvCxnSpPr/>
          <p:nvPr/>
        </p:nvCxnSpPr>
        <p:spPr>
          <a:xfrm>
            <a:off x="469880" y="1328656"/>
            <a:ext cx="0" cy="456600"/>
          </a:xfrm>
          <a:prstGeom prst="straightConnector1">
            <a:avLst/>
          </a:prstGeom>
          <a:noFill/>
          <a:ln w="28575" cap="flat" cmpd="sng">
            <a:solidFill>
              <a:srgbClr val="ED772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199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80150" y="1243024"/>
            <a:ext cx="8270787" cy="2966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Szakmai szempont:</a:t>
            </a:r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>
              <a:buClr>
                <a:schemeClr val="dk1"/>
              </a:buClr>
              <a:buSzPct val="100000"/>
            </a:pPr>
            <a:endParaRPr lang="hu-HU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Szakember hiány (intézményi munkatársakon túli szakemberek: intézményi orvos, fejlesztő pedagógus, pszichológus, </a:t>
            </a:r>
            <a:r>
              <a:rPr lang="hu-HU" sz="1800" dirty="0" err="1" smtClean="0"/>
              <a:t>addiktológus</a:t>
            </a:r>
            <a:r>
              <a:rPr lang="hu-HU" sz="1800" dirty="0" smtClean="0"/>
              <a:t> stb.)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Szolgáltatások kapacitás hiánya (</a:t>
            </a:r>
            <a:r>
              <a:rPr lang="hu-HU" sz="1800" dirty="0" smtClean="0"/>
              <a:t>idősellátás, hajléktalan idősellátás, </a:t>
            </a:r>
            <a:r>
              <a:rPr lang="hu-HU" sz="1800" dirty="0" smtClean="0"/>
              <a:t>pszichiátria stb.)</a:t>
            </a:r>
            <a:endParaRPr lang="hu-HU" sz="1800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Kivezető </a:t>
            </a:r>
            <a:r>
              <a:rPr lang="hu-HU" sz="1800" dirty="0" smtClean="0"/>
              <a:t>utak hiánya </a:t>
            </a:r>
            <a:r>
              <a:rPr lang="hu-HU" sz="1800" dirty="0" smtClean="0"/>
              <a:t>(kiléptető lakások hajléktalanszállóról vagy családok átmeneti otthonából)</a:t>
            </a:r>
            <a:endParaRPr lang="hu-HU" sz="1800" dirty="0"/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615544" y="34880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6" name="Shape 73"/>
          <p:cNvSpPr txBox="1"/>
          <p:nvPr/>
        </p:nvSpPr>
        <p:spPr>
          <a:xfrm>
            <a:off x="4767944" y="36404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cxnSp>
        <p:nvCxnSpPr>
          <p:cNvPr id="18" name="Shape 67"/>
          <p:cNvCxnSpPr/>
          <p:nvPr/>
        </p:nvCxnSpPr>
        <p:spPr>
          <a:xfrm>
            <a:off x="469880" y="1328656"/>
            <a:ext cx="0" cy="456600"/>
          </a:xfrm>
          <a:prstGeom prst="straightConnector1">
            <a:avLst/>
          </a:prstGeom>
          <a:noFill/>
          <a:ln w="28575" cap="flat" cmpd="sng">
            <a:solidFill>
              <a:srgbClr val="ED772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8375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378603" y="1633550"/>
            <a:ext cx="8148540" cy="3359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algn="ctr"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Innovatív megoldások</a:t>
            </a:r>
          </a:p>
          <a:p>
            <a:pPr marL="228600" algn="ctr">
              <a:buClr>
                <a:schemeClr val="dk1"/>
              </a:buClr>
              <a:buSzPct val="100000"/>
            </a:pPr>
            <a:endParaRPr lang="en-GB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866367" y="2554124"/>
            <a:ext cx="3875400" cy="1830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pic>
        <p:nvPicPr>
          <p:cNvPr id="8" name="Shape 141" descr="b_sz_sz_emblema_0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1087" y="2639097"/>
            <a:ext cx="1772025" cy="17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311700" y="850098"/>
            <a:ext cx="8148540" cy="3359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Rezsi</a:t>
            </a:r>
            <a:endParaRPr lang="hu-HU" sz="1800" b="1" dirty="0" smtClean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 marL="228600" algn="ctr">
              <a:buClr>
                <a:schemeClr val="dk1"/>
              </a:buClr>
              <a:buSzPct val="100000"/>
            </a:pPr>
            <a:endParaRPr lang="en-GB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866367" y="2554124"/>
            <a:ext cx="3875400" cy="1830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325" y="202530"/>
            <a:ext cx="6117341" cy="46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03387" y="845820"/>
            <a:ext cx="8148540" cy="4147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algn="ctr"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Rezsi</a:t>
            </a:r>
            <a:endParaRPr lang="en-GB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866367" y="2554124"/>
            <a:ext cx="3875400" cy="1830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pic>
        <p:nvPicPr>
          <p:cNvPr id="9" name="Tartalom hely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775" y="1238730"/>
            <a:ext cx="6409365" cy="3803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3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324650"/>
            <a:ext cx="9154200" cy="405900"/>
          </a:xfrm>
          <a:prstGeom prst="rect">
            <a:avLst/>
          </a:prstGeom>
          <a:solidFill>
            <a:srgbClr val="ED772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311700" y="-126800"/>
            <a:ext cx="1308900" cy="130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 descr="b_sz_logo_cmy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87" y="385574"/>
            <a:ext cx="1125525" cy="2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24114" y="2049050"/>
            <a:ext cx="8059986" cy="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sz="16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80150" y="1243024"/>
            <a:ext cx="8270787" cy="2966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hu-HU" sz="1800" b="1" dirty="0" smtClean="0">
                <a:solidFill>
                  <a:srgbClr val="FF9900"/>
                </a:solidFill>
                <a:latin typeface="Gill Sans"/>
                <a:ea typeface="Gill Sans"/>
                <a:cs typeface="Gill Sans"/>
              </a:rPr>
              <a:t>FETE program :</a:t>
            </a:r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  <a:p>
            <a:pPr>
              <a:buClr>
                <a:schemeClr val="dk1"/>
              </a:buClr>
              <a:buSzPct val="100000"/>
            </a:pPr>
            <a:endParaRPr lang="hu-HU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Igény alapú</a:t>
            </a:r>
            <a:endParaRPr lang="hu-H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Területre szabott</a:t>
            </a:r>
            <a:endParaRPr lang="hu-HU" sz="1800" dirty="0"/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Probléma egészben kezelése (szociális, oktatási, egészségügyi, gazdasági, kulturális </a:t>
            </a:r>
            <a:r>
              <a:rPr lang="hu-HU" sz="1800" dirty="0"/>
              <a:t>d</a:t>
            </a:r>
            <a:r>
              <a:rPr lang="hu-HU" sz="1800" dirty="0" smtClean="0"/>
              <a:t>imenzió)</a:t>
            </a:r>
          </a:p>
          <a:p>
            <a:pPr marL="285750" indent="-285750" defTabSz="457200">
              <a:buFontTx/>
              <a:buChar char="-"/>
            </a:pPr>
            <a:r>
              <a:rPr lang="hu-HU" sz="1800" dirty="0" smtClean="0"/>
              <a:t>Szükségletre alapuló szolgáltatások</a:t>
            </a:r>
          </a:p>
          <a:p>
            <a:pPr marL="285750" indent="-285750" defTabSz="457200">
              <a:buFontTx/>
              <a:buChar char="-"/>
            </a:pPr>
            <a:endParaRPr lang="hu-HU" sz="1800" dirty="0"/>
          </a:p>
          <a:p>
            <a:pPr>
              <a:buClr>
                <a:schemeClr val="dk1"/>
              </a:buClr>
              <a:buSzPct val="100000"/>
            </a:pPr>
            <a:endParaRPr lang="hu-HU" sz="1800" b="1" dirty="0">
              <a:solidFill>
                <a:srgbClr val="FF9900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10" name="Shape 73"/>
          <p:cNvSpPr txBox="1"/>
          <p:nvPr/>
        </p:nvSpPr>
        <p:spPr>
          <a:xfrm>
            <a:off x="4615544" y="34880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sp>
        <p:nvSpPr>
          <p:cNvPr id="16" name="Shape 73"/>
          <p:cNvSpPr txBox="1"/>
          <p:nvPr/>
        </p:nvSpPr>
        <p:spPr>
          <a:xfrm>
            <a:off x="4767944" y="3640497"/>
            <a:ext cx="4068556" cy="1389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</a:pPr>
            <a:endParaRPr lang="hu-HU" dirty="0" smtClean="0">
              <a:solidFill>
                <a:srgbClr val="FFFFFF"/>
              </a:solidFill>
            </a:endParaRPr>
          </a:p>
        </p:txBody>
      </p:sp>
      <p:cxnSp>
        <p:nvCxnSpPr>
          <p:cNvPr id="18" name="Shape 67"/>
          <p:cNvCxnSpPr/>
          <p:nvPr/>
        </p:nvCxnSpPr>
        <p:spPr>
          <a:xfrm>
            <a:off x="469880" y="1328656"/>
            <a:ext cx="0" cy="456600"/>
          </a:xfrm>
          <a:prstGeom prst="straightConnector1">
            <a:avLst/>
          </a:prstGeom>
          <a:noFill/>
          <a:ln w="28575" cap="flat" cmpd="sng">
            <a:solidFill>
              <a:srgbClr val="ED772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9446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194</Words>
  <Application>Microsoft Office PowerPoint</Application>
  <PresentationFormat>Diavetítés a képernyőre (16:9 oldalarány)</PresentationFormat>
  <Paragraphs>51</Paragraphs>
  <Slides>12</Slides>
  <Notes>12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Gill Sans</vt:lpstr>
      <vt:lpstr>Arial</vt:lpstr>
      <vt:lpstr>simple-light-2</vt:lpstr>
      <vt:lpstr>Adobe Acrobat Document</vt:lpstr>
      <vt:lpstr>„Ti adjatok neki enni…” Máté 14,16 Hári Tibor, Ügyvezető Főigazgató Baptista Szeretetszolgálat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Hári Tibor, Ügyvezető Főigazgató</dc:title>
  <dc:creator>Évi</dc:creator>
  <cp:lastModifiedBy>Hári Tibor</cp:lastModifiedBy>
  <cp:revision>114</cp:revision>
  <dcterms:modified xsi:type="dcterms:W3CDTF">2023-10-09T15:25:24Z</dcterms:modified>
</cp:coreProperties>
</file>