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99" r:id="rId1"/>
  </p:sldMasterIdLst>
  <p:notesMasterIdLst>
    <p:notesMasterId r:id="rId27"/>
  </p:notesMasterIdLst>
  <p:sldIdLst>
    <p:sldId id="256" r:id="rId2"/>
    <p:sldId id="291" r:id="rId3"/>
    <p:sldId id="317" r:id="rId4"/>
    <p:sldId id="319" r:id="rId5"/>
    <p:sldId id="320" r:id="rId6"/>
    <p:sldId id="322" r:id="rId7"/>
    <p:sldId id="321" r:id="rId8"/>
    <p:sldId id="304" r:id="rId9"/>
    <p:sldId id="314" r:id="rId10"/>
    <p:sldId id="307" r:id="rId11"/>
    <p:sldId id="315" r:id="rId12"/>
    <p:sldId id="308" r:id="rId13"/>
    <p:sldId id="306" r:id="rId14"/>
    <p:sldId id="326" r:id="rId15"/>
    <p:sldId id="310" r:id="rId16"/>
    <p:sldId id="311" r:id="rId17"/>
    <p:sldId id="324" r:id="rId18"/>
    <p:sldId id="316" r:id="rId19"/>
    <p:sldId id="325" r:id="rId20"/>
    <p:sldId id="327" r:id="rId21"/>
    <p:sldId id="329" r:id="rId22"/>
    <p:sldId id="331" r:id="rId23"/>
    <p:sldId id="330" r:id="rId24"/>
    <p:sldId id="332" r:id="rId25"/>
    <p:sldId id="263" r:id="rId26"/>
  </p:sldIdLst>
  <p:sldSz cx="9144000" cy="5143500" type="screen16x9"/>
  <p:notesSz cx="6797675" cy="9926638"/>
  <p:embeddedFontLst>
    <p:embeddedFont>
      <p:font typeface="Garamond" panose="02020404030301010803" pitchFamily="18" charset="0"/>
      <p:regular r:id="rId28"/>
      <p:bold r:id="rId29"/>
      <p:italic r:id="rId30"/>
    </p:embeddedFont>
    <p:embeddedFont>
      <p:font typeface="Wingdings 3" panose="05040102010807070707" pitchFamily="18" charset="2"/>
      <p:regular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C6BE20"/>
    <a:srgbClr val="7B813F"/>
    <a:srgbClr val="FF5050"/>
    <a:srgbClr val="510942"/>
    <a:srgbClr val="4F0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ötét stílus 1 – 4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ötét stílus 1 – 5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3F-4D96-AEC1-943A2DB6F19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3F-4D96-AEC1-943A2DB6F198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3F-4D96-AEC1-943A2DB6F198}"/>
              </c:ext>
            </c:extLst>
          </c:dPt>
          <c:val>
            <c:numRef>
              <c:f>Munka1!$I$8:$I$10</c:f>
              <c:numCache>
                <c:formatCode>General</c:formatCode>
                <c:ptCount val="3"/>
                <c:pt idx="0">
                  <c:v>146</c:v>
                </c:pt>
                <c:pt idx="1">
                  <c:v>35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83F-4D96-AEC1-943A2DB6F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7EDF8-5B97-45FF-B7B1-0F00D37B710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03EEF7-96E0-437A-A15C-627CB2ACD76E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200" dirty="0"/>
            <a:t>2004 - 2006</a:t>
          </a:r>
        </a:p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Modellkísérlet és kiterjesztés (4 + </a:t>
          </a:r>
          <a:r>
            <a:rPr lang="hu-H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4</a:t>
          </a:r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 helyszínen)</a:t>
          </a:r>
          <a:endParaRPr lang="hu-HU" sz="1200" dirty="0"/>
        </a:p>
      </dgm:t>
    </dgm:pt>
    <dgm:pt modelId="{C1238875-A4D8-40DF-BD6A-4B0809CDE647}" type="parTrans" cxnId="{2A48A12C-D439-480C-85C5-010BC436B1AC}">
      <dgm:prSet/>
      <dgm:spPr/>
      <dgm:t>
        <a:bodyPr/>
        <a:lstStyle/>
        <a:p>
          <a:endParaRPr lang="hu-HU"/>
        </a:p>
      </dgm:t>
    </dgm:pt>
    <dgm:pt modelId="{AFFA936F-6CFF-4DE5-B206-00E80634E4FC}" type="sibTrans" cxnId="{2A48A12C-D439-480C-85C5-010BC436B1A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93DA52BC-6883-45D1-A600-9DEB2F43FA98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050" dirty="0"/>
            <a:t>2007-2013</a:t>
          </a:r>
        </a:p>
        <a:p>
          <a:r>
            <a:rPr lang="hu-HU" sz="105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TÁMOP</a:t>
          </a:r>
        </a:p>
        <a:p>
          <a:r>
            <a:rPr lang="hu-HU" sz="105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115 db Gyerekház pályázati támogatása</a:t>
          </a:r>
          <a:endParaRPr lang="hu-HU" sz="1050" dirty="0"/>
        </a:p>
      </dgm:t>
    </dgm:pt>
    <dgm:pt modelId="{F77D00F3-3829-45AD-9992-C9BD26842CF5}" type="parTrans" cxnId="{EB376A6F-046E-4EDF-9782-07FD80B5BFE0}">
      <dgm:prSet/>
      <dgm:spPr/>
      <dgm:t>
        <a:bodyPr/>
        <a:lstStyle/>
        <a:p>
          <a:endParaRPr lang="hu-HU"/>
        </a:p>
      </dgm:t>
    </dgm:pt>
    <dgm:pt modelId="{FB353317-4DC6-4844-9ACC-F7D4EF7253B3}" type="sibTrans" cxnId="{EB376A6F-046E-4EDF-9782-07FD80B5BFE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29228F4C-004F-4B93-AEBA-04709618850E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050" dirty="0"/>
            <a:t>2013</a:t>
          </a:r>
        </a:p>
        <a:p>
          <a:r>
            <a:rPr lang="hu-HU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Gyermekvédelmi törvény - hazai költségvetés és jogszabályi környezet</a:t>
          </a:r>
          <a:endParaRPr lang="hu-HU" sz="1050" dirty="0"/>
        </a:p>
      </dgm:t>
    </dgm:pt>
    <dgm:pt modelId="{854079B3-90EE-44C5-87C2-ABCB3AEDCC73}" type="parTrans" cxnId="{AF77DB78-1EAA-4719-A879-9AA106D03CCE}">
      <dgm:prSet/>
      <dgm:spPr/>
      <dgm:t>
        <a:bodyPr/>
        <a:lstStyle/>
        <a:p>
          <a:endParaRPr lang="hu-HU"/>
        </a:p>
      </dgm:t>
    </dgm:pt>
    <dgm:pt modelId="{EDB9DA29-4160-4EAF-869D-AEFD513A728A}" type="sibTrans" cxnId="{AF77DB78-1EAA-4719-A879-9AA106D03CC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A7B83CA3-E224-4972-B5E4-D2FE1D527903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050" dirty="0"/>
            <a:t>2016</a:t>
          </a:r>
        </a:p>
        <a:p>
          <a:r>
            <a:rPr lang="hu-HU" sz="105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EFOP</a:t>
          </a:r>
        </a:p>
        <a:p>
          <a:r>
            <a:rPr lang="hu-HU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További 81 db Gyerekház kialakítására</a:t>
          </a:r>
          <a:endParaRPr lang="hu-HU" sz="1050" dirty="0"/>
        </a:p>
      </dgm:t>
    </dgm:pt>
    <dgm:pt modelId="{BE5E8DB3-C1F2-426B-B2E4-FCEB8F385B9C}" type="parTrans" cxnId="{21385D73-890B-4A68-9EC5-D12289C9CF38}">
      <dgm:prSet/>
      <dgm:spPr/>
      <dgm:t>
        <a:bodyPr/>
        <a:lstStyle/>
        <a:p>
          <a:endParaRPr lang="hu-HU"/>
        </a:p>
      </dgm:t>
    </dgm:pt>
    <dgm:pt modelId="{EC3D8D2C-41FA-452F-8E6B-64560FC0DD97}" type="sibTrans" cxnId="{21385D73-890B-4A68-9EC5-D12289C9CF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50F0A793-BEDA-4B24-800F-BCD7ECBF8004}">
      <dgm:prSet phldrT="[Szöveg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/>
            <a:t>2018</a:t>
          </a:r>
        </a:p>
        <a:p>
          <a:r>
            <a:rPr lang="hu-HU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A </a:t>
          </a:r>
          <a:r>
            <a:rPr lang="it-IT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40/2018. (XII. 4.) EMMI rendelet</a:t>
          </a:r>
          <a:endParaRPr lang="hu-HU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ato" panose="020B0604020202020204" charset="-18"/>
            <a:ea typeface="+mn-ea"/>
            <a:cs typeface="+mn-cs"/>
          </a:endParaRPr>
        </a:p>
        <a:p>
          <a:r>
            <a:rPr lang="hu-HU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a gyermekek esélynövelő szolgáltatásainak szakmai feladatairól és működésük feltételeiről hatályba lépése</a:t>
          </a:r>
          <a:endParaRPr lang="hu-HU" dirty="0"/>
        </a:p>
      </dgm:t>
    </dgm:pt>
    <dgm:pt modelId="{4DDFC7E9-306F-4138-A453-2BCC626D4BF3}" type="parTrans" cxnId="{DD925E8E-DF45-472D-AC8B-62D254C0DB63}">
      <dgm:prSet/>
      <dgm:spPr/>
      <dgm:t>
        <a:bodyPr/>
        <a:lstStyle/>
        <a:p>
          <a:endParaRPr lang="hu-HU"/>
        </a:p>
      </dgm:t>
    </dgm:pt>
    <dgm:pt modelId="{587DDDA8-B9DA-4CBB-8E14-4D5C3CC560AB}" type="sibTrans" cxnId="{DD925E8E-DF45-472D-AC8B-62D254C0DB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5774C475-194E-4BBC-AD3F-5F4CE892873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100" dirty="0"/>
            <a:t>2022-2023</a:t>
          </a:r>
        </a:p>
        <a:p>
          <a:r>
            <a:rPr lang="hu-H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Az EFOP pályázatok zárásával 177-re emelkedik a hazai költségvetésből működő Gyerekházak száma</a:t>
          </a:r>
          <a:endParaRPr lang="hu-HU" sz="1100" dirty="0"/>
        </a:p>
      </dgm:t>
    </dgm:pt>
    <dgm:pt modelId="{2DC9A81C-9C62-407A-BE49-C0F633FC683B}" type="parTrans" cxnId="{EAFE889E-1972-4856-B4D3-805081E2CD3E}">
      <dgm:prSet/>
      <dgm:spPr/>
      <dgm:t>
        <a:bodyPr/>
        <a:lstStyle/>
        <a:p>
          <a:endParaRPr lang="hu-HU"/>
        </a:p>
      </dgm:t>
    </dgm:pt>
    <dgm:pt modelId="{0ADA8F10-4CDD-4567-9AC5-74DEEF927E1B}" type="sibTrans" cxnId="{EAFE889E-1972-4856-B4D3-805081E2CD3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3A208F22-6CF4-44CC-9591-D04388D05B7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100" dirty="0"/>
            <a:t>2023</a:t>
          </a:r>
        </a:p>
        <a:p>
          <a:r>
            <a:rPr lang="hu-HU" sz="10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TOP Plusz városrehabilitációs projekt keretében újabb Gyerekházak kialakítása</a:t>
          </a:r>
        </a:p>
        <a:p>
          <a:r>
            <a:rPr lang="hu-HU" sz="10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ato" panose="020B0604020202020204" charset="-18"/>
              <a:ea typeface="+mn-ea"/>
              <a:cs typeface="+mn-cs"/>
            </a:rPr>
            <a:t>10 000 főnél népesebb településeken</a:t>
          </a:r>
          <a:endParaRPr lang="hu-HU" sz="1000" dirty="0"/>
        </a:p>
      </dgm:t>
    </dgm:pt>
    <dgm:pt modelId="{ECC4EC3A-D1DD-44D2-ADE6-4AFE66B218B6}" type="sibTrans" cxnId="{678CC87E-1FBE-4E25-B924-A8CB12E2BCBB}">
      <dgm:prSet/>
      <dgm:spPr/>
      <dgm:t>
        <a:bodyPr/>
        <a:lstStyle/>
        <a:p>
          <a:endParaRPr lang="hu-HU"/>
        </a:p>
      </dgm:t>
    </dgm:pt>
    <dgm:pt modelId="{A248AF14-E4FA-4595-8DC9-57C6EA5768A3}" type="parTrans" cxnId="{678CC87E-1FBE-4E25-B924-A8CB12E2BCBB}">
      <dgm:prSet/>
      <dgm:spPr/>
      <dgm:t>
        <a:bodyPr/>
        <a:lstStyle/>
        <a:p>
          <a:endParaRPr lang="hu-HU"/>
        </a:p>
      </dgm:t>
    </dgm:pt>
    <dgm:pt modelId="{58153D83-9F64-4C09-9C97-FD4303314C53}" type="pres">
      <dgm:prSet presAssocID="{2B47EDF8-5B97-45FF-B7B1-0F00D37B71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ABA148-CCA7-43CF-AF98-9E17CC696DCB}" type="pres">
      <dgm:prSet presAssocID="{C903EEF7-96E0-437A-A15C-627CB2ACD76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E5FEAB-09BE-4F65-94AF-7D9851A9B705}" type="pres">
      <dgm:prSet presAssocID="{AFFA936F-6CFF-4DE5-B206-00E80634E4FC}" presName="sibTrans" presStyleLbl="sibTrans1D1" presStyleIdx="0" presStyleCnt="6"/>
      <dgm:spPr/>
      <dgm:t>
        <a:bodyPr/>
        <a:lstStyle/>
        <a:p>
          <a:endParaRPr lang="hu-HU"/>
        </a:p>
      </dgm:t>
    </dgm:pt>
    <dgm:pt modelId="{2DD7DAF0-ACF7-4D96-8ADF-E0F9654D6C18}" type="pres">
      <dgm:prSet presAssocID="{AFFA936F-6CFF-4DE5-B206-00E80634E4FC}" presName="connectorText" presStyleLbl="sibTrans1D1" presStyleIdx="0" presStyleCnt="6"/>
      <dgm:spPr/>
      <dgm:t>
        <a:bodyPr/>
        <a:lstStyle/>
        <a:p>
          <a:endParaRPr lang="hu-HU"/>
        </a:p>
      </dgm:t>
    </dgm:pt>
    <dgm:pt modelId="{61EA34B7-889E-48D0-849B-ADFCFA783650}" type="pres">
      <dgm:prSet presAssocID="{93DA52BC-6883-45D1-A600-9DEB2F43FA9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AF9E8-B0CA-4729-9142-911846BE5862}" type="pres">
      <dgm:prSet presAssocID="{FB353317-4DC6-4844-9ACC-F7D4EF7253B3}" presName="sibTrans" presStyleLbl="sibTrans1D1" presStyleIdx="1" presStyleCnt="6"/>
      <dgm:spPr/>
      <dgm:t>
        <a:bodyPr/>
        <a:lstStyle/>
        <a:p>
          <a:endParaRPr lang="hu-HU"/>
        </a:p>
      </dgm:t>
    </dgm:pt>
    <dgm:pt modelId="{933E4E16-45B5-4B76-8963-F877D0DC5367}" type="pres">
      <dgm:prSet presAssocID="{FB353317-4DC6-4844-9ACC-F7D4EF7253B3}" presName="connectorText" presStyleLbl="sibTrans1D1" presStyleIdx="1" presStyleCnt="6"/>
      <dgm:spPr/>
      <dgm:t>
        <a:bodyPr/>
        <a:lstStyle/>
        <a:p>
          <a:endParaRPr lang="hu-HU"/>
        </a:p>
      </dgm:t>
    </dgm:pt>
    <dgm:pt modelId="{A9EDCB42-60FB-457F-87B9-993E5C797BD2}" type="pres">
      <dgm:prSet presAssocID="{29228F4C-004F-4B93-AEBA-04709618850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8F72A-8B84-4AC9-B9D2-F80C7C2B01C3}" type="pres">
      <dgm:prSet presAssocID="{EDB9DA29-4160-4EAF-869D-AEFD513A728A}" presName="sibTrans" presStyleLbl="sibTrans1D1" presStyleIdx="2" presStyleCnt="6"/>
      <dgm:spPr/>
      <dgm:t>
        <a:bodyPr/>
        <a:lstStyle/>
        <a:p>
          <a:endParaRPr lang="hu-HU"/>
        </a:p>
      </dgm:t>
    </dgm:pt>
    <dgm:pt modelId="{F051E7C9-D85A-4B77-BEC0-490605B970C8}" type="pres">
      <dgm:prSet presAssocID="{EDB9DA29-4160-4EAF-869D-AEFD513A728A}" presName="connectorText" presStyleLbl="sibTrans1D1" presStyleIdx="2" presStyleCnt="6"/>
      <dgm:spPr/>
      <dgm:t>
        <a:bodyPr/>
        <a:lstStyle/>
        <a:p>
          <a:endParaRPr lang="hu-HU"/>
        </a:p>
      </dgm:t>
    </dgm:pt>
    <dgm:pt modelId="{EF5CE827-03AA-4616-A38F-742625A6C30F}" type="pres">
      <dgm:prSet presAssocID="{A7B83CA3-E224-4972-B5E4-D2FE1D52790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9F3BF8-5C52-4C63-8BB1-16981DCD537A}" type="pres">
      <dgm:prSet presAssocID="{EC3D8D2C-41FA-452F-8E6B-64560FC0DD97}" presName="sibTrans" presStyleLbl="sibTrans1D1" presStyleIdx="3" presStyleCnt="6"/>
      <dgm:spPr/>
      <dgm:t>
        <a:bodyPr/>
        <a:lstStyle/>
        <a:p>
          <a:endParaRPr lang="hu-HU"/>
        </a:p>
      </dgm:t>
    </dgm:pt>
    <dgm:pt modelId="{35102660-BE08-46C2-8D5C-A9C2549B10DC}" type="pres">
      <dgm:prSet presAssocID="{EC3D8D2C-41FA-452F-8E6B-64560FC0DD97}" presName="connectorText" presStyleLbl="sibTrans1D1" presStyleIdx="3" presStyleCnt="6"/>
      <dgm:spPr/>
      <dgm:t>
        <a:bodyPr/>
        <a:lstStyle/>
        <a:p>
          <a:endParaRPr lang="hu-HU"/>
        </a:p>
      </dgm:t>
    </dgm:pt>
    <dgm:pt modelId="{0E2F0F64-0E25-4F96-ABDF-6740476AD20D}" type="pres">
      <dgm:prSet presAssocID="{50F0A793-BEDA-4B24-800F-BCD7ECBF8004}" presName="node" presStyleLbl="node1" presStyleIdx="4" presStyleCnt="7" custLinFactNeighborX="-379" custLinFactNeighborY="44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C1E3A0-C337-428E-8C5E-2225164BF666}" type="pres">
      <dgm:prSet presAssocID="{587DDDA8-B9DA-4CBB-8E14-4D5C3CC560AB}" presName="sibTrans" presStyleLbl="sibTrans1D1" presStyleIdx="4" presStyleCnt="6"/>
      <dgm:spPr/>
      <dgm:t>
        <a:bodyPr/>
        <a:lstStyle/>
        <a:p>
          <a:endParaRPr lang="hu-HU"/>
        </a:p>
      </dgm:t>
    </dgm:pt>
    <dgm:pt modelId="{FAD360DE-AE8C-4737-99C9-AA5D8F4304A0}" type="pres">
      <dgm:prSet presAssocID="{587DDDA8-B9DA-4CBB-8E14-4D5C3CC560AB}" presName="connectorText" presStyleLbl="sibTrans1D1" presStyleIdx="4" presStyleCnt="6"/>
      <dgm:spPr/>
      <dgm:t>
        <a:bodyPr/>
        <a:lstStyle/>
        <a:p>
          <a:endParaRPr lang="hu-HU"/>
        </a:p>
      </dgm:t>
    </dgm:pt>
    <dgm:pt modelId="{90C1ED25-4B13-40EB-B960-97DD8FF9B04A}" type="pres">
      <dgm:prSet presAssocID="{5774C475-194E-4BBC-AD3F-5F4CE892873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41EFAF-6011-46DB-9556-AEF5ECB2572C}" type="pres">
      <dgm:prSet presAssocID="{0ADA8F10-4CDD-4567-9AC5-74DEEF927E1B}" presName="sibTrans" presStyleLbl="sibTrans1D1" presStyleIdx="5" presStyleCnt="6"/>
      <dgm:spPr/>
      <dgm:t>
        <a:bodyPr/>
        <a:lstStyle/>
        <a:p>
          <a:endParaRPr lang="hu-HU"/>
        </a:p>
      </dgm:t>
    </dgm:pt>
    <dgm:pt modelId="{E7EA4947-A210-447E-80A5-056C52D47B73}" type="pres">
      <dgm:prSet presAssocID="{0ADA8F10-4CDD-4567-9AC5-74DEEF927E1B}" presName="connectorText" presStyleLbl="sibTrans1D1" presStyleIdx="5" presStyleCnt="6"/>
      <dgm:spPr/>
      <dgm:t>
        <a:bodyPr/>
        <a:lstStyle/>
        <a:p>
          <a:endParaRPr lang="hu-HU"/>
        </a:p>
      </dgm:t>
    </dgm:pt>
    <dgm:pt modelId="{FB2BEF6D-03C4-4BF2-8359-3C17E42B2C22}" type="pres">
      <dgm:prSet presAssocID="{3A208F22-6CF4-44CC-9591-D04388D05B74}" presName="node" presStyleLbl="node1" presStyleIdx="6" presStyleCnt="7" custScaleX="1237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B376A6F-046E-4EDF-9782-07FD80B5BFE0}" srcId="{2B47EDF8-5B97-45FF-B7B1-0F00D37B7106}" destId="{93DA52BC-6883-45D1-A600-9DEB2F43FA98}" srcOrd="1" destOrd="0" parTransId="{F77D00F3-3829-45AD-9992-C9BD26842CF5}" sibTransId="{FB353317-4DC6-4844-9ACC-F7D4EF7253B3}"/>
    <dgm:cxn modelId="{F7684BF7-60E9-4AF0-881F-0918D5988C67}" type="presOf" srcId="{0ADA8F10-4CDD-4567-9AC5-74DEEF927E1B}" destId="{E7EA4947-A210-447E-80A5-056C52D47B73}" srcOrd="1" destOrd="0" presId="urn:microsoft.com/office/officeart/2005/8/layout/bProcess3"/>
    <dgm:cxn modelId="{E953838A-653C-483D-ADDA-4B64C510AB3E}" type="presOf" srcId="{EDB9DA29-4160-4EAF-869D-AEFD513A728A}" destId="{D818F72A-8B84-4AC9-B9D2-F80C7C2B01C3}" srcOrd="0" destOrd="0" presId="urn:microsoft.com/office/officeart/2005/8/layout/bProcess3"/>
    <dgm:cxn modelId="{584BBC11-54DC-40D2-88EE-5BCA95277152}" type="presOf" srcId="{93DA52BC-6883-45D1-A600-9DEB2F43FA98}" destId="{61EA34B7-889E-48D0-849B-ADFCFA783650}" srcOrd="0" destOrd="0" presId="urn:microsoft.com/office/officeart/2005/8/layout/bProcess3"/>
    <dgm:cxn modelId="{21385D73-890B-4A68-9EC5-D12289C9CF38}" srcId="{2B47EDF8-5B97-45FF-B7B1-0F00D37B7106}" destId="{A7B83CA3-E224-4972-B5E4-D2FE1D527903}" srcOrd="3" destOrd="0" parTransId="{BE5E8DB3-C1F2-426B-B2E4-FCEB8F385B9C}" sibTransId="{EC3D8D2C-41FA-452F-8E6B-64560FC0DD97}"/>
    <dgm:cxn modelId="{621F6652-7667-49A6-902F-5F496CA296DB}" type="presOf" srcId="{EC3D8D2C-41FA-452F-8E6B-64560FC0DD97}" destId="{35102660-BE08-46C2-8D5C-A9C2549B10DC}" srcOrd="1" destOrd="0" presId="urn:microsoft.com/office/officeart/2005/8/layout/bProcess3"/>
    <dgm:cxn modelId="{AF77DB78-1EAA-4719-A879-9AA106D03CCE}" srcId="{2B47EDF8-5B97-45FF-B7B1-0F00D37B7106}" destId="{29228F4C-004F-4B93-AEBA-04709618850E}" srcOrd="2" destOrd="0" parTransId="{854079B3-90EE-44C5-87C2-ABCB3AEDCC73}" sibTransId="{EDB9DA29-4160-4EAF-869D-AEFD513A728A}"/>
    <dgm:cxn modelId="{17EECFE0-F89A-4291-ABA1-BA180B99A3DA}" type="presOf" srcId="{AFFA936F-6CFF-4DE5-B206-00E80634E4FC}" destId="{88E5FEAB-09BE-4F65-94AF-7D9851A9B705}" srcOrd="0" destOrd="0" presId="urn:microsoft.com/office/officeart/2005/8/layout/bProcess3"/>
    <dgm:cxn modelId="{31E01F0A-0742-408B-815A-B3D368F14EE2}" type="presOf" srcId="{0ADA8F10-4CDD-4567-9AC5-74DEEF927E1B}" destId="{6241EFAF-6011-46DB-9556-AEF5ECB2572C}" srcOrd="0" destOrd="0" presId="urn:microsoft.com/office/officeart/2005/8/layout/bProcess3"/>
    <dgm:cxn modelId="{5F959795-7133-46B1-8582-353B199E746A}" type="presOf" srcId="{29228F4C-004F-4B93-AEBA-04709618850E}" destId="{A9EDCB42-60FB-457F-87B9-993E5C797BD2}" srcOrd="0" destOrd="0" presId="urn:microsoft.com/office/officeart/2005/8/layout/bProcess3"/>
    <dgm:cxn modelId="{2A48A12C-D439-480C-85C5-010BC436B1AC}" srcId="{2B47EDF8-5B97-45FF-B7B1-0F00D37B7106}" destId="{C903EEF7-96E0-437A-A15C-627CB2ACD76E}" srcOrd="0" destOrd="0" parTransId="{C1238875-A4D8-40DF-BD6A-4B0809CDE647}" sibTransId="{AFFA936F-6CFF-4DE5-B206-00E80634E4FC}"/>
    <dgm:cxn modelId="{C1AA0CEF-8617-46BC-86F2-1D9FE24887F6}" type="presOf" srcId="{3A208F22-6CF4-44CC-9591-D04388D05B74}" destId="{FB2BEF6D-03C4-4BF2-8359-3C17E42B2C22}" srcOrd="0" destOrd="0" presId="urn:microsoft.com/office/officeart/2005/8/layout/bProcess3"/>
    <dgm:cxn modelId="{EAFE889E-1972-4856-B4D3-805081E2CD3E}" srcId="{2B47EDF8-5B97-45FF-B7B1-0F00D37B7106}" destId="{5774C475-194E-4BBC-AD3F-5F4CE892873F}" srcOrd="5" destOrd="0" parTransId="{2DC9A81C-9C62-407A-BE49-C0F633FC683B}" sibTransId="{0ADA8F10-4CDD-4567-9AC5-74DEEF927E1B}"/>
    <dgm:cxn modelId="{8F6F8186-54FC-4411-8B5E-C1F7B109D31A}" type="presOf" srcId="{EDB9DA29-4160-4EAF-869D-AEFD513A728A}" destId="{F051E7C9-D85A-4B77-BEC0-490605B970C8}" srcOrd="1" destOrd="0" presId="urn:microsoft.com/office/officeart/2005/8/layout/bProcess3"/>
    <dgm:cxn modelId="{27425639-90A2-40CD-8DFB-994BA02F1A24}" type="presOf" srcId="{50F0A793-BEDA-4B24-800F-BCD7ECBF8004}" destId="{0E2F0F64-0E25-4F96-ABDF-6740476AD20D}" srcOrd="0" destOrd="0" presId="urn:microsoft.com/office/officeart/2005/8/layout/bProcess3"/>
    <dgm:cxn modelId="{D210AE8E-029A-4EE4-A2BC-3CEB2F586248}" type="presOf" srcId="{A7B83CA3-E224-4972-B5E4-D2FE1D527903}" destId="{EF5CE827-03AA-4616-A38F-742625A6C30F}" srcOrd="0" destOrd="0" presId="urn:microsoft.com/office/officeart/2005/8/layout/bProcess3"/>
    <dgm:cxn modelId="{3A695F59-BAB4-4901-A5E2-9F8EFE5B2DBB}" type="presOf" srcId="{C903EEF7-96E0-437A-A15C-627CB2ACD76E}" destId="{A0ABA148-CCA7-43CF-AF98-9E17CC696DCB}" srcOrd="0" destOrd="0" presId="urn:microsoft.com/office/officeart/2005/8/layout/bProcess3"/>
    <dgm:cxn modelId="{206EB6B9-C126-458B-B433-44210943B0AE}" type="presOf" srcId="{AFFA936F-6CFF-4DE5-B206-00E80634E4FC}" destId="{2DD7DAF0-ACF7-4D96-8ADF-E0F9654D6C18}" srcOrd="1" destOrd="0" presId="urn:microsoft.com/office/officeart/2005/8/layout/bProcess3"/>
    <dgm:cxn modelId="{DD925E8E-DF45-472D-AC8B-62D254C0DB63}" srcId="{2B47EDF8-5B97-45FF-B7B1-0F00D37B7106}" destId="{50F0A793-BEDA-4B24-800F-BCD7ECBF8004}" srcOrd="4" destOrd="0" parTransId="{4DDFC7E9-306F-4138-A453-2BCC626D4BF3}" sibTransId="{587DDDA8-B9DA-4CBB-8E14-4D5C3CC560AB}"/>
    <dgm:cxn modelId="{7BBAB4EA-5860-4CED-92FD-3C4000457037}" type="presOf" srcId="{587DDDA8-B9DA-4CBB-8E14-4D5C3CC560AB}" destId="{FAD360DE-AE8C-4737-99C9-AA5D8F4304A0}" srcOrd="1" destOrd="0" presId="urn:microsoft.com/office/officeart/2005/8/layout/bProcess3"/>
    <dgm:cxn modelId="{A9977F16-E3A4-4F75-954D-EAFE4E17C4C5}" type="presOf" srcId="{587DDDA8-B9DA-4CBB-8E14-4D5C3CC560AB}" destId="{66C1E3A0-C337-428E-8C5E-2225164BF666}" srcOrd="0" destOrd="0" presId="urn:microsoft.com/office/officeart/2005/8/layout/bProcess3"/>
    <dgm:cxn modelId="{F3525C01-7219-46D8-91BC-8ED247F45ED6}" type="presOf" srcId="{FB353317-4DC6-4844-9ACC-F7D4EF7253B3}" destId="{32AAF9E8-B0CA-4729-9142-911846BE5862}" srcOrd="0" destOrd="0" presId="urn:microsoft.com/office/officeart/2005/8/layout/bProcess3"/>
    <dgm:cxn modelId="{FCF1A541-2498-4823-8BCC-4E8E91D44DC6}" type="presOf" srcId="{FB353317-4DC6-4844-9ACC-F7D4EF7253B3}" destId="{933E4E16-45B5-4B76-8963-F877D0DC5367}" srcOrd="1" destOrd="0" presId="urn:microsoft.com/office/officeart/2005/8/layout/bProcess3"/>
    <dgm:cxn modelId="{BDAD0F95-343E-42DD-90BE-A6683CF61FFC}" type="presOf" srcId="{5774C475-194E-4BBC-AD3F-5F4CE892873F}" destId="{90C1ED25-4B13-40EB-B960-97DD8FF9B04A}" srcOrd="0" destOrd="0" presId="urn:microsoft.com/office/officeart/2005/8/layout/bProcess3"/>
    <dgm:cxn modelId="{E02EF380-CAB8-49FB-BA72-7BAD8EEF9393}" type="presOf" srcId="{EC3D8D2C-41FA-452F-8E6B-64560FC0DD97}" destId="{329F3BF8-5C52-4C63-8BB1-16981DCD537A}" srcOrd="0" destOrd="0" presId="urn:microsoft.com/office/officeart/2005/8/layout/bProcess3"/>
    <dgm:cxn modelId="{64DFF5F3-79E1-46FE-8427-A1FC16205AFE}" type="presOf" srcId="{2B47EDF8-5B97-45FF-B7B1-0F00D37B7106}" destId="{58153D83-9F64-4C09-9C97-FD4303314C53}" srcOrd="0" destOrd="0" presId="urn:microsoft.com/office/officeart/2005/8/layout/bProcess3"/>
    <dgm:cxn modelId="{678CC87E-1FBE-4E25-B924-A8CB12E2BCBB}" srcId="{2B47EDF8-5B97-45FF-B7B1-0F00D37B7106}" destId="{3A208F22-6CF4-44CC-9591-D04388D05B74}" srcOrd="6" destOrd="0" parTransId="{A248AF14-E4FA-4595-8DC9-57C6EA5768A3}" sibTransId="{ECC4EC3A-D1DD-44D2-ADE6-4AFE66B218B6}"/>
    <dgm:cxn modelId="{797F887B-F096-4ACC-AD05-8BB8281318B4}" type="presParOf" srcId="{58153D83-9F64-4C09-9C97-FD4303314C53}" destId="{A0ABA148-CCA7-43CF-AF98-9E17CC696DCB}" srcOrd="0" destOrd="0" presId="urn:microsoft.com/office/officeart/2005/8/layout/bProcess3"/>
    <dgm:cxn modelId="{A277794F-8E03-45CD-AE5B-B3707A5EA1AA}" type="presParOf" srcId="{58153D83-9F64-4C09-9C97-FD4303314C53}" destId="{88E5FEAB-09BE-4F65-94AF-7D9851A9B705}" srcOrd="1" destOrd="0" presId="urn:microsoft.com/office/officeart/2005/8/layout/bProcess3"/>
    <dgm:cxn modelId="{F4B32911-78EE-46C5-9BE6-C97783071668}" type="presParOf" srcId="{88E5FEAB-09BE-4F65-94AF-7D9851A9B705}" destId="{2DD7DAF0-ACF7-4D96-8ADF-E0F9654D6C18}" srcOrd="0" destOrd="0" presId="urn:microsoft.com/office/officeart/2005/8/layout/bProcess3"/>
    <dgm:cxn modelId="{9760BB56-C9F4-4C34-9819-199847C82F86}" type="presParOf" srcId="{58153D83-9F64-4C09-9C97-FD4303314C53}" destId="{61EA34B7-889E-48D0-849B-ADFCFA783650}" srcOrd="2" destOrd="0" presId="urn:microsoft.com/office/officeart/2005/8/layout/bProcess3"/>
    <dgm:cxn modelId="{6D9AA783-256E-4C1E-89A5-5FDBD08C3BD6}" type="presParOf" srcId="{58153D83-9F64-4C09-9C97-FD4303314C53}" destId="{32AAF9E8-B0CA-4729-9142-911846BE5862}" srcOrd="3" destOrd="0" presId="urn:microsoft.com/office/officeart/2005/8/layout/bProcess3"/>
    <dgm:cxn modelId="{5A521988-D3E8-44AE-9FF7-EE453C96990E}" type="presParOf" srcId="{32AAF9E8-B0CA-4729-9142-911846BE5862}" destId="{933E4E16-45B5-4B76-8963-F877D0DC5367}" srcOrd="0" destOrd="0" presId="urn:microsoft.com/office/officeart/2005/8/layout/bProcess3"/>
    <dgm:cxn modelId="{F66BC97D-9B35-49C5-A9EF-C10191BBD3B7}" type="presParOf" srcId="{58153D83-9F64-4C09-9C97-FD4303314C53}" destId="{A9EDCB42-60FB-457F-87B9-993E5C797BD2}" srcOrd="4" destOrd="0" presId="urn:microsoft.com/office/officeart/2005/8/layout/bProcess3"/>
    <dgm:cxn modelId="{6B9A27EF-240F-4164-AEDB-EAE4E1C62F42}" type="presParOf" srcId="{58153D83-9F64-4C09-9C97-FD4303314C53}" destId="{D818F72A-8B84-4AC9-B9D2-F80C7C2B01C3}" srcOrd="5" destOrd="0" presId="urn:microsoft.com/office/officeart/2005/8/layout/bProcess3"/>
    <dgm:cxn modelId="{8CB36214-5D0E-488B-8B24-1FE93D823695}" type="presParOf" srcId="{D818F72A-8B84-4AC9-B9D2-F80C7C2B01C3}" destId="{F051E7C9-D85A-4B77-BEC0-490605B970C8}" srcOrd="0" destOrd="0" presId="urn:microsoft.com/office/officeart/2005/8/layout/bProcess3"/>
    <dgm:cxn modelId="{C924C726-DDDA-4B0F-A0B8-A5CC8179867E}" type="presParOf" srcId="{58153D83-9F64-4C09-9C97-FD4303314C53}" destId="{EF5CE827-03AA-4616-A38F-742625A6C30F}" srcOrd="6" destOrd="0" presId="urn:microsoft.com/office/officeart/2005/8/layout/bProcess3"/>
    <dgm:cxn modelId="{D39A4F74-4B7A-4DC9-8DFE-936276227EF3}" type="presParOf" srcId="{58153D83-9F64-4C09-9C97-FD4303314C53}" destId="{329F3BF8-5C52-4C63-8BB1-16981DCD537A}" srcOrd="7" destOrd="0" presId="urn:microsoft.com/office/officeart/2005/8/layout/bProcess3"/>
    <dgm:cxn modelId="{2A8DB6F5-E2B4-44E5-8A93-C696C4AE00C0}" type="presParOf" srcId="{329F3BF8-5C52-4C63-8BB1-16981DCD537A}" destId="{35102660-BE08-46C2-8D5C-A9C2549B10DC}" srcOrd="0" destOrd="0" presId="urn:microsoft.com/office/officeart/2005/8/layout/bProcess3"/>
    <dgm:cxn modelId="{FA351B36-7044-4E22-8073-9913A7910736}" type="presParOf" srcId="{58153D83-9F64-4C09-9C97-FD4303314C53}" destId="{0E2F0F64-0E25-4F96-ABDF-6740476AD20D}" srcOrd="8" destOrd="0" presId="urn:microsoft.com/office/officeart/2005/8/layout/bProcess3"/>
    <dgm:cxn modelId="{B8654CD5-2CDD-4B68-9125-024DB960FE15}" type="presParOf" srcId="{58153D83-9F64-4C09-9C97-FD4303314C53}" destId="{66C1E3A0-C337-428E-8C5E-2225164BF666}" srcOrd="9" destOrd="0" presId="urn:microsoft.com/office/officeart/2005/8/layout/bProcess3"/>
    <dgm:cxn modelId="{D37E626A-D4F6-47A0-B460-BB586532EEEE}" type="presParOf" srcId="{66C1E3A0-C337-428E-8C5E-2225164BF666}" destId="{FAD360DE-AE8C-4737-99C9-AA5D8F4304A0}" srcOrd="0" destOrd="0" presId="urn:microsoft.com/office/officeart/2005/8/layout/bProcess3"/>
    <dgm:cxn modelId="{41711454-9AD6-4CE8-B69B-BA617F8D09CC}" type="presParOf" srcId="{58153D83-9F64-4C09-9C97-FD4303314C53}" destId="{90C1ED25-4B13-40EB-B960-97DD8FF9B04A}" srcOrd="10" destOrd="0" presId="urn:microsoft.com/office/officeart/2005/8/layout/bProcess3"/>
    <dgm:cxn modelId="{879B5CDF-9444-40EC-9655-2FA174F961D3}" type="presParOf" srcId="{58153D83-9F64-4C09-9C97-FD4303314C53}" destId="{6241EFAF-6011-46DB-9556-AEF5ECB2572C}" srcOrd="11" destOrd="0" presId="urn:microsoft.com/office/officeart/2005/8/layout/bProcess3"/>
    <dgm:cxn modelId="{9938B6C2-42BC-4B84-86A7-399E6BD8C0D5}" type="presParOf" srcId="{6241EFAF-6011-46DB-9556-AEF5ECB2572C}" destId="{E7EA4947-A210-447E-80A5-056C52D47B73}" srcOrd="0" destOrd="0" presId="urn:microsoft.com/office/officeart/2005/8/layout/bProcess3"/>
    <dgm:cxn modelId="{0F6F7F57-8BFE-4B15-9031-D2591F41B82E}" type="presParOf" srcId="{58153D83-9F64-4C09-9C97-FD4303314C53}" destId="{FB2BEF6D-03C4-4BF2-8359-3C17E42B2C22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7EDF8-5B97-45FF-B7B1-0F00D37B710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03EEF7-96E0-437A-A15C-627CB2ACD76E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200" dirty="0">
              <a:latin typeface="Lato" panose="020B0604020202020204" charset="0"/>
            </a:rPr>
            <a:t>2004</a:t>
          </a:r>
        </a:p>
        <a:p>
          <a:r>
            <a:rPr lang="hu-HU" sz="1200" dirty="0">
              <a:solidFill>
                <a:schemeClr val="tx1"/>
              </a:solidFill>
              <a:latin typeface="Lato" panose="020B0604020202020204" charset="-18"/>
              <a:ea typeface="+mn-ea"/>
              <a:cs typeface="+mn-cs"/>
            </a:rPr>
            <a:t>Első Tanoda programot támogató pályázatok meghirdetése</a:t>
          </a:r>
          <a:endParaRPr lang="hu-HU" sz="1200" dirty="0">
            <a:solidFill>
              <a:schemeClr val="tx1"/>
            </a:solidFill>
          </a:endParaRPr>
        </a:p>
      </dgm:t>
    </dgm:pt>
    <dgm:pt modelId="{C1238875-A4D8-40DF-BD6A-4B0809CDE647}" type="parTrans" cxnId="{2A48A12C-D439-480C-85C5-010BC436B1AC}">
      <dgm:prSet/>
      <dgm:spPr/>
      <dgm:t>
        <a:bodyPr/>
        <a:lstStyle/>
        <a:p>
          <a:endParaRPr lang="hu-HU"/>
        </a:p>
      </dgm:t>
    </dgm:pt>
    <dgm:pt modelId="{AFFA936F-6CFF-4DE5-B206-00E80634E4FC}" type="sibTrans" cxnId="{2A48A12C-D439-480C-85C5-010BC436B1A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93DA52BC-6883-45D1-A600-9DEB2F43FA98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200" dirty="0">
              <a:latin typeface="Lato" panose="020B0604020202020204" charset="0"/>
            </a:rPr>
            <a:t>2007</a:t>
          </a:r>
        </a:p>
        <a:p>
          <a:r>
            <a:rPr lang="hu-HU" sz="1200" dirty="0">
              <a:solidFill>
                <a:schemeClr val="tx1"/>
              </a:solidFill>
              <a:latin typeface="Lato" panose="020B0604020202020204" charset="0"/>
            </a:rPr>
            <a:t>HEFOP pályázat keretében újabb Tanoda fejlesztés</a:t>
          </a:r>
        </a:p>
      </dgm:t>
    </dgm:pt>
    <dgm:pt modelId="{F77D00F3-3829-45AD-9992-C9BD26842CF5}" type="parTrans" cxnId="{EB376A6F-046E-4EDF-9782-07FD80B5BFE0}">
      <dgm:prSet/>
      <dgm:spPr/>
      <dgm:t>
        <a:bodyPr/>
        <a:lstStyle/>
        <a:p>
          <a:endParaRPr lang="hu-HU"/>
        </a:p>
      </dgm:t>
    </dgm:pt>
    <dgm:pt modelId="{FB353317-4DC6-4844-9ACC-F7D4EF7253B3}" type="sibTrans" cxnId="{EB376A6F-046E-4EDF-9782-07FD80B5BFE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29228F4C-004F-4B93-AEBA-04709618850E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 sz="1200" dirty="0"/>
        </a:p>
        <a:p>
          <a:endParaRPr lang="hu-HU" sz="1200" dirty="0" smtClean="0"/>
        </a:p>
        <a:p>
          <a:r>
            <a:rPr lang="hu-HU" sz="1200" dirty="0" smtClean="0">
              <a:latin typeface="Lato" panose="020B0604020202020204" charset="0"/>
            </a:rPr>
            <a:t>2012</a:t>
          </a:r>
          <a:endParaRPr lang="hu-HU" sz="1200" dirty="0">
            <a:latin typeface="Lato" panose="020B0604020202020204" charset="0"/>
          </a:endParaRPr>
        </a:p>
        <a:p>
          <a:r>
            <a:rPr lang="hu-HU" sz="1200" dirty="0">
              <a:solidFill>
                <a:schemeClr val="tx1"/>
              </a:solidFill>
              <a:latin typeface="Lato" panose="020B0604020202020204" charset="0"/>
            </a:rPr>
            <a:t>TÁMOP pályázat keretében újabb Tanoda fejlesztés</a:t>
          </a:r>
        </a:p>
        <a:p>
          <a:endParaRPr lang="hu-HU" sz="1000" dirty="0"/>
        </a:p>
        <a:p>
          <a:endParaRPr lang="hu-HU" sz="1000" dirty="0"/>
        </a:p>
      </dgm:t>
    </dgm:pt>
    <dgm:pt modelId="{854079B3-90EE-44C5-87C2-ABCB3AEDCC73}" type="parTrans" cxnId="{AF77DB78-1EAA-4719-A879-9AA106D03CCE}">
      <dgm:prSet/>
      <dgm:spPr/>
      <dgm:t>
        <a:bodyPr/>
        <a:lstStyle/>
        <a:p>
          <a:endParaRPr lang="hu-HU"/>
        </a:p>
      </dgm:t>
    </dgm:pt>
    <dgm:pt modelId="{EDB9DA29-4160-4EAF-869D-AEFD513A728A}" type="sibTrans" cxnId="{AF77DB78-1EAA-4719-A879-9AA106D03CC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A7B83CA3-E224-4972-B5E4-D2FE1D527903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200" dirty="0">
              <a:latin typeface="Lato" panose="020B0604020202020204" charset="0"/>
            </a:rPr>
            <a:t>2016</a:t>
          </a:r>
          <a:endParaRPr lang="hu-HU" sz="1200" b="1" dirty="0">
            <a:latin typeface="Lato" panose="020B0604020202020204" charset="0"/>
            <a:ea typeface="+mn-ea"/>
            <a:cs typeface="+mn-cs"/>
          </a:endParaRPr>
        </a:p>
        <a:p>
          <a:r>
            <a:rPr lang="hu-HU" sz="1200" b="0" dirty="0">
              <a:solidFill>
                <a:schemeClr val="tx1"/>
              </a:solidFill>
              <a:latin typeface="Lato" panose="020B0604020202020204" charset="-18"/>
              <a:ea typeface="+mn-ea"/>
              <a:cs typeface="+mn-cs"/>
            </a:rPr>
            <a:t>EFOP pályázat keretében újabb Tanoda fejlesztés</a:t>
          </a:r>
          <a:endParaRPr lang="hu-HU" sz="1200" dirty="0">
            <a:solidFill>
              <a:schemeClr val="tx1"/>
            </a:solidFill>
          </a:endParaRPr>
        </a:p>
      </dgm:t>
    </dgm:pt>
    <dgm:pt modelId="{BE5E8DB3-C1F2-426B-B2E4-FCEB8F385B9C}" type="parTrans" cxnId="{21385D73-890B-4A68-9EC5-D12289C9CF38}">
      <dgm:prSet/>
      <dgm:spPr/>
      <dgm:t>
        <a:bodyPr/>
        <a:lstStyle/>
        <a:p>
          <a:endParaRPr lang="hu-HU"/>
        </a:p>
      </dgm:t>
    </dgm:pt>
    <dgm:pt modelId="{EC3D8D2C-41FA-452F-8E6B-64560FC0DD97}" type="sibTrans" cxnId="{21385D73-890B-4A68-9EC5-D12289C9CF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50F0A793-BEDA-4B24-800F-BCD7ECBF8004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100" dirty="0">
              <a:solidFill>
                <a:schemeClr val="tx1"/>
              </a:solidFill>
              <a:latin typeface="Lato" panose="020B0604020202020204" charset="0"/>
            </a:rPr>
            <a:t>2018</a:t>
          </a:r>
        </a:p>
        <a:p>
          <a:r>
            <a:rPr lang="hu-HU" sz="1100" b="0" dirty="0">
              <a:solidFill>
                <a:schemeClr val="tx1"/>
              </a:solidFill>
              <a:latin typeface="Lato" panose="020B0604020202020204" charset="0"/>
              <a:ea typeface="+mn-ea"/>
              <a:cs typeface="+mn-cs"/>
            </a:rPr>
            <a:t>A </a:t>
          </a:r>
          <a:r>
            <a:rPr lang="it-IT" sz="1100" b="0" dirty="0">
              <a:solidFill>
                <a:schemeClr val="tx1"/>
              </a:solidFill>
              <a:latin typeface="Lato" panose="020B0604020202020204" charset="0"/>
              <a:ea typeface="+mn-ea"/>
              <a:cs typeface="+mn-cs"/>
            </a:rPr>
            <a:t>40/2018. (XII. 4.) EMMI rendelet</a:t>
          </a:r>
          <a:endParaRPr lang="hu-HU" sz="1100" b="0" dirty="0">
            <a:solidFill>
              <a:schemeClr val="tx1"/>
            </a:solidFill>
            <a:latin typeface="Lato" panose="020B0604020202020204" charset="0"/>
            <a:ea typeface="+mn-ea"/>
            <a:cs typeface="+mn-cs"/>
          </a:endParaRPr>
        </a:p>
        <a:p>
          <a:r>
            <a:rPr lang="hu-HU" sz="1100" b="0" dirty="0">
              <a:solidFill>
                <a:schemeClr val="tx1"/>
              </a:solidFill>
              <a:latin typeface="Lato" panose="020B0604020202020204" charset="0"/>
              <a:ea typeface="+mn-ea"/>
              <a:cs typeface="+mn-cs"/>
            </a:rPr>
            <a:t>a gyermekek esélynövelő szolgáltatásainak szakmai feladatairól és működésük feltételeiről és Gyermekvédelmi törvény kiegészítésének hatályba lépése</a:t>
          </a:r>
          <a:endParaRPr lang="hu-HU" sz="1100" dirty="0">
            <a:solidFill>
              <a:schemeClr val="tx1"/>
            </a:solidFill>
            <a:latin typeface="Lato" panose="020B0604020202020204" charset="0"/>
          </a:endParaRPr>
        </a:p>
      </dgm:t>
    </dgm:pt>
    <dgm:pt modelId="{4DDFC7E9-306F-4138-A453-2BCC626D4BF3}" type="parTrans" cxnId="{DD925E8E-DF45-472D-AC8B-62D254C0DB63}">
      <dgm:prSet/>
      <dgm:spPr/>
      <dgm:t>
        <a:bodyPr/>
        <a:lstStyle/>
        <a:p>
          <a:endParaRPr lang="hu-HU"/>
        </a:p>
      </dgm:t>
    </dgm:pt>
    <dgm:pt modelId="{587DDDA8-B9DA-4CBB-8E14-4D5C3CC560AB}" type="sibTrans" cxnId="{DD925E8E-DF45-472D-AC8B-62D254C0DB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5774C475-194E-4BBC-AD3F-5F4CE892873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 sz="1200" dirty="0" smtClean="0">
            <a:solidFill>
              <a:schemeClr val="tx1"/>
            </a:solidFill>
            <a:latin typeface="Lato" panose="020B0604020202020204" charset="0"/>
          </a:endParaRPr>
        </a:p>
        <a:p>
          <a:r>
            <a:rPr lang="hu-HU" sz="1200" dirty="0" smtClean="0">
              <a:solidFill>
                <a:schemeClr val="tx1"/>
              </a:solidFill>
              <a:latin typeface="Lato" panose="020B0604020202020204" charset="0"/>
            </a:rPr>
            <a:t>2019</a:t>
          </a:r>
          <a:endParaRPr lang="hu-HU" sz="1200" dirty="0">
            <a:solidFill>
              <a:schemeClr val="tx1"/>
            </a:solidFill>
            <a:latin typeface="Lato" panose="020B0604020202020204" charset="0"/>
          </a:endParaRPr>
        </a:p>
        <a:p>
          <a:r>
            <a:rPr lang="hu-HU" sz="1200" dirty="0">
              <a:solidFill>
                <a:schemeClr val="tx1"/>
              </a:solidFill>
              <a:latin typeface="Lato" panose="020B0604020202020204" charset="0"/>
              <a:ea typeface="+mn-ea"/>
              <a:cs typeface="+mn-cs"/>
            </a:rPr>
            <a:t>Gyermekvédelmi törvény - hazai költségvetés és jogszabályi környezet</a:t>
          </a:r>
          <a:endParaRPr lang="hu-HU" sz="1200" dirty="0">
            <a:solidFill>
              <a:schemeClr val="tx1"/>
            </a:solidFill>
            <a:latin typeface="Lato" panose="020B0604020202020204" charset="0"/>
          </a:endParaRPr>
        </a:p>
        <a:p>
          <a:endParaRPr lang="hu-HU" sz="1000" dirty="0">
            <a:solidFill>
              <a:schemeClr val="bg2"/>
            </a:solidFill>
          </a:endParaRPr>
        </a:p>
      </dgm:t>
    </dgm:pt>
    <dgm:pt modelId="{2DC9A81C-9C62-407A-BE49-C0F633FC683B}" type="parTrans" cxnId="{EAFE889E-1972-4856-B4D3-805081E2CD3E}">
      <dgm:prSet/>
      <dgm:spPr/>
      <dgm:t>
        <a:bodyPr/>
        <a:lstStyle/>
        <a:p>
          <a:endParaRPr lang="hu-HU"/>
        </a:p>
      </dgm:t>
    </dgm:pt>
    <dgm:pt modelId="{0ADA8F10-4CDD-4567-9AC5-74DEEF927E1B}" type="sibTrans" cxnId="{EAFE889E-1972-4856-B4D3-805081E2CD3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34D7DA64-1250-43EA-9266-41D640DFC6D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200" dirty="0">
              <a:solidFill>
                <a:schemeClr val="tx1"/>
              </a:solidFill>
              <a:latin typeface="Lato" panose="020B0604020202020204" charset="0"/>
            </a:rPr>
            <a:t>2023</a:t>
          </a:r>
        </a:p>
        <a:p>
          <a:r>
            <a:rPr lang="hu-HU" sz="1100" dirty="0">
              <a:solidFill>
                <a:schemeClr val="tx1"/>
              </a:solidFill>
              <a:latin typeface="Lato" panose="020B0604020202020204" charset="-18"/>
              <a:ea typeface="+mn-ea"/>
              <a:cs typeface="+mn-cs"/>
            </a:rPr>
            <a:t>TOP Plusz városrehabilitációs projekt keretében újabb Tanodák kialakítása 10 000 főnél népesebb településeken</a:t>
          </a:r>
          <a:endParaRPr lang="hu-HU" sz="1100" dirty="0">
            <a:solidFill>
              <a:schemeClr val="tx1"/>
            </a:solidFill>
          </a:endParaRPr>
        </a:p>
      </dgm:t>
    </dgm:pt>
    <dgm:pt modelId="{E3ADB8D1-98CB-4C7E-BCA4-001962CD8A07}" type="parTrans" cxnId="{4E5F0A79-A55D-4079-9A64-A0C7DCD673D2}">
      <dgm:prSet/>
      <dgm:spPr/>
      <dgm:t>
        <a:bodyPr/>
        <a:lstStyle/>
        <a:p>
          <a:endParaRPr lang="hu-HU"/>
        </a:p>
      </dgm:t>
    </dgm:pt>
    <dgm:pt modelId="{8971BF3B-6522-4E81-B387-237C89B786AE}" type="sibTrans" cxnId="{4E5F0A79-A55D-4079-9A64-A0C7DCD673D2}">
      <dgm:prSet/>
      <dgm:spPr/>
      <dgm:t>
        <a:bodyPr/>
        <a:lstStyle/>
        <a:p>
          <a:endParaRPr lang="hu-HU"/>
        </a:p>
      </dgm:t>
    </dgm:pt>
    <dgm:pt modelId="{58153D83-9F64-4C09-9C97-FD4303314C53}" type="pres">
      <dgm:prSet presAssocID="{2B47EDF8-5B97-45FF-B7B1-0F00D37B71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ABA148-CCA7-43CF-AF98-9E17CC696DCB}" type="pres">
      <dgm:prSet presAssocID="{C903EEF7-96E0-437A-A15C-627CB2ACD76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E5FEAB-09BE-4F65-94AF-7D9851A9B705}" type="pres">
      <dgm:prSet presAssocID="{AFFA936F-6CFF-4DE5-B206-00E80634E4FC}" presName="sibTrans" presStyleLbl="sibTrans1D1" presStyleIdx="0" presStyleCnt="6"/>
      <dgm:spPr/>
      <dgm:t>
        <a:bodyPr/>
        <a:lstStyle/>
        <a:p>
          <a:endParaRPr lang="hu-HU"/>
        </a:p>
      </dgm:t>
    </dgm:pt>
    <dgm:pt modelId="{2DD7DAF0-ACF7-4D96-8ADF-E0F9654D6C18}" type="pres">
      <dgm:prSet presAssocID="{AFFA936F-6CFF-4DE5-B206-00E80634E4FC}" presName="connectorText" presStyleLbl="sibTrans1D1" presStyleIdx="0" presStyleCnt="6"/>
      <dgm:spPr/>
      <dgm:t>
        <a:bodyPr/>
        <a:lstStyle/>
        <a:p>
          <a:endParaRPr lang="hu-HU"/>
        </a:p>
      </dgm:t>
    </dgm:pt>
    <dgm:pt modelId="{61EA34B7-889E-48D0-849B-ADFCFA783650}" type="pres">
      <dgm:prSet presAssocID="{93DA52BC-6883-45D1-A600-9DEB2F43FA9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AF9E8-B0CA-4729-9142-911846BE5862}" type="pres">
      <dgm:prSet presAssocID="{FB353317-4DC6-4844-9ACC-F7D4EF7253B3}" presName="sibTrans" presStyleLbl="sibTrans1D1" presStyleIdx="1" presStyleCnt="6"/>
      <dgm:spPr/>
      <dgm:t>
        <a:bodyPr/>
        <a:lstStyle/>
        <a:p>
          <a:endParaRPr lang="hu-HU"/>
        </a:p>
      </dgm:t>
    </dgm:pt>
    <dgm:pt modelId="{933E4E16-45B5-4B76-8963-F877D0DC5367}" type="pres">
      <dgm:prSet presAssocID="{FB353317-4DC6-4844-9ACC-F7D4EF7253B3}" presName="connectorText" presStyleLbl="sibTrans1D1" presStyleIdx="1" presStyleCnt="6"/>
      <dgm:spPr/>
      <dgm:t>
        <a:bodyPr/>
        <a:lstStyle/>
        <a:p>
          <a:endParaRPr lang="hu-HU"/>
        </a:p>
      </dgm:t>
    </dgm:pt>
    <dgm:pt modelId="{A9EDCB42-60FB-457F-87B9-993E5C797BD2}" type="pres">
      <dgm:prSet presAssocID="{29228F4C-004F-4B93-AEBA-04709618850E}" presName="node" presStyleLbl="node1" presStyleIdx="2" presStyleCnt="7" custLinFactNeighborX="39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8F72A-8B84-4AC9-B9D2-F80C7C2B01C3}" type="pres">
      <dgm:prSet presAssocID="{EDB9DA29-4160-4EAF-869D-AEFD513A728A}" presName="sibTrans" presStyleLbl="sibTrans1D1" presStyleIdx="2" presStyleCnt="6"/>
      <dgm:spPr/>
      <dgm:t>
        <a:bodyPr/>
        <a:lstStyle/>
        <a:p>
          <a:endParaRPr lang="hu-HU"/>
        </a:p>
      </dgm:t>
    </dgm:pt>
    <dgm:pt modelId="{F051E7C9-D85A-4B77-BEC0-490605B970C8}" type="pres">
      <dgm:prSet presAssocID="{EDB9DA29-4160-4EAF-869D-AEFD513A728A}" presName="connectorText" presStyleLbl="sibTrans1D1" presStyleIdx="2" presStyleCnt="6"/>
      <dgm:spPr/>
      <dgm:t>
        <a:bodyPr/>
        <a:lstStyle/>
        <a:p>
          <a:endParaRPr lang="hu-HU"/>
        </a:p>
      </dgm:t>
    </dgm:pt>
    <dgm:pt modelId="{EF5CE827-03AA-4616-A38F-742625A6C30F}" type="pres">
      <dgm:prSet presAssocID="{A7B83CA3-E224-4972-B5E4-D2FE1D52790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9F3BF8-5C52-4C63-8BB1-16981DCD537A}" type="pres">
      <dgm:prSet presAssocID="{EC3D8D2C-41FA-452F-8E6B-64560FC0DD97}" presName="sibTrans" presStyleLbl="sibTrans1D1" presStyleIdx="3" presStyleCnt="6"/>
      <dgm:spPr/>
      <dgm:t>
        <a:bodyPr/>
        <a:lstStyle/>
        <a:p>
          <a:endParaRPr lang="hu-HU"/>
        </a:p>
      </dgm:t>
    </dgm:pt>
    <dgm:pt modelId="{35102660-BE08-46C2-8D5C-A9C2549B10DC}" type="pres">
      <dgm:prSet presAssocID="{EC3D8D2C-41FA-452F-8E6B-64560FC0DD97}" presName="connectorText" presStyleLbl="sibTrans1D1" presStyleIdx="3" presStyleCnt="6"/>
      <dgm:spPr/>
      <dgm:t>
        <a:bodyPr/>
        <a:lstStyle/>
        <a:p>
          <a:endParaRPr lang="hu-HU"/>
        </a:p>
      </dgm:t>
    </dgm:pt>
    <dgm:pt modelId="{0E2F0F64-0E25-4F96-ABDF-6740476AD20D}" type="pres">
      <dgm:prSet presAssocID="{50F0A793-BEDA-4B24-800F-BCD7ECBF8004}" presName="node" presStyleLbl="node1" presStyleIdx="4" presStyleCnt="7" custScaleX="144239" custScaleY="121737" custLinFactNeighborX="18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C1E3A0-C337-428E-8C5E-2225164BF666}" type="pres">
      <dgm:prSet presAssocID="{587DDDA8-B9DA-4CBB-8E14-4D5C3CC560AB}" presName="sibTrans" presStyleLbl="sibTrans1D1" presStyleIdx="4" presStyleCnt="6"/>
      <dgm:spPr/>
      <dgm:t>
        <a:bodyPr/>
        <a:lstStyle/>
        <a:p>
          <a:endParaRPr lang="hu-HU"/>
        </a:p>
      </dgm:t>
    </dgm:pt>
    <dgm:pt modelId="{FAD360DE-AE8C-4737-99C9-AA5D8F4304A0}" type="pres">
      <dgm:prSet presAssocID="{587DDDA8-B9DA-4CBB-8E14-4D5C3CC560AB}" presName="connectorText" presStyleLbl="sibTrans1D1" presStyleIdx="4" presStyleCnt="6"/>
      <dgm:spPr/>
      <dgm:t>
        <a:bodyPr/>
        <a:lstStyle/>
        <a:p>
          <a:endParaRPr lang="hu-HU"/>
        </a:p>
      </dgm:t>
    </dgm:pt>
    <dgm:pt modelId="{90C1ED25-4B13-40EB-B960-97DD8FF9B04A}" type="pres">
      <dgm:prSet presAssocID="{5774C475-194E-4BBC-AD3F-5F4CE892873F}" presName="node" presStyleLbl="node1" presStyleIdx="5" presStyleCnt="7" custLinFactNeighborX="4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41EFAF-6011-46DB-9556-AEF5ECB2572C}" type="pres">
      <dgm:prSet presAssocID="{0ADA8F10-4CDD-4567-9AC5-74DEEF927E1B}" presName="sibTrans" presStyleLbl="sibTrans1D1" presStyleIdx="5" presStyleCnt="6"/>
      <dgm:spPr/>
      <dgm:t>
        <a:bodyPr/>
        <a:lstStyle/>
        <a:p>
          <a:endParaRPr lang="hu-HU"/>
        </a:p>
      </dgm:t>
    </dgm:pt>
    <dgm:pt modelId="{E7EA4947-A210-447E-80A5-056C52D47B73}" type="pres">
      <dgm:prSet presAssocID="{0ADA8F10-4CDD-4567-9AC5-74DEEF927E1B}" presName="connectorText" presStyleLbl="sibTrans1D1" presStyleIdx="5" presStyleCnt="6"/>
      <dgm:spPr/>
      <dgm:t>
        <a:bodyPr/>
        <a:lstStyle/>
        <a:p>
          <a:endParaRPr lang="hu-HU"/>
        </a:p>
      </dgm:t>
    </dgm:pt>
    <dgm:pt modelId="{23C881A3-981C-41AF-8CB2-9D7F9AE1BA48}" type="pres">
      <dgm:prSet presAssocID="{34D7DA64-1250-43EA-9266-41D640DFC6D0}" presName="node" presStyleLbl="node1" presStyleIdx="6" presStyleCnt="7" custScaleX="109719" custScaleY="118717" custLinFactNeighborX="380" custLinFactNeighborY="18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9D28937-F47A-4B90-B94D-6B7754873365}" type="presOf" srcId="{C903EEF7-96E0-437A-A15C-627CB2ACD76E}" destId="{A0ABA148-CCA7-43CF-AF98-9E17CC696DCB}" srcOrd="0" destOrd="0" presId="urn:microsoft.com/office/officeart/2005/8/layout/bProcess3"/>
    <dgm:cxn modelId="{EB376A6F-046E-4EDF-9782-07FD80B5BFE0}" srcId="{2B47EDF8-5B97-45FF-B7B1-0F00D37B7106}" destId="{93DA52BC-6883-45D1-A600-9DEB2F43FA98}" srcOrd="1" destOrd="0" parTransId="{F77D00F3-3829-45AD-9992-C9BD26842CF5}" sibTransId="{FB353317-4DC6-4844-9ACC-F7D4EF7253B3}"/>
    <dgm:cxn modelId="{52EBE5B0-65E6-4A09-B147-114A7BDBC5A0}" type="presOf" srcId="{AFFA936F-6CFF-4DE5-B206-00E80634E4FC}" destId="{2DD7DAF0-ACF7-4D96-8ADF-E0F9654D6C18}" srcOrd="1" destOrd="0" presId="urn:microsoft.com/office/officeart/2005/8/layout/bProcess3"/>
    <dgm:cxn modelId="{5486D862-2A22-43F3-9299-84352E7224E2}" type="presOf" srcId="{93DA52BC-6883-45D1-A600-9DEB2F43FA98}" destId="{61EA34B7-889E-48D0-849B-ADFCFA783650}" srcOrd="0" destOrd="0" presId="urn:microsoft.com/office/officeart/2005/8/layout/bProcess3"/>
    <dgm:cxn modelId="{AF77DB78-1EAA-4719-A879-9AA106D03CCE}" srcId="{2B47EDF8-5B97-45FF-B7B1-0F00D37B7106}" destId="{29228F4C-004F-4B93-AEBA-04709618850E}" srcOrd="2" destOrd="0" parTransId="{854079B3-90EE-44C5-87C2-ABCB3AEDCC73}" sibTransId="{EDB9DA29-4160-4EAF-869D-AEFD513A728A}"/>
    <dgm:cxn modelId="{83B83424-0F91-455E-85FB-DDC3176C4E63}" type="presOf" srcId="{EDB9DA29-4160-4EAF-869D-AEFD513A728A}" destId="{D818F72A-8B84-4AC9-B9D2-F80C7C2B01C3}" srcOrd="0" destOrd="0" presId="urn:microsoft.com/office/officeart/2005/8/layout/bProcess3"/>
    <dgm:cxn modelId="{D511B4CA-65F8-4EC7-B9C2-5AF9D95E90E1}" type="presOf" srcId="{34D7DA64-1250-43EA-9266-41D640DFC6D0}" destId="{23C881A3-981C-41AF-8CB2-9D7F9AE1BA48}" srcOrd="0" destOrd="0" presId="urn:microsoft.com/office/officeart/2005/8/layout/bProcess3"/>
    <dgm:cxn modelId="{6F05CF07-0FE2-4E08-A5C5-C1067028A9F9}" type="presOf" srcId="{587DDDA8-B9DA-4CBB-8E14-4D5C3CC560AB}" destId="{66C1E3A0-C337-428E-8C5E-2225164BF666}" srcOrd="0" destOrd="0" presId="urn:microsoft.com/office/officeart/2005/8/layout/bProcess3"/>
    <dgm:cxn modelId="{DD925E8E-DF45-472D-AC8B-62D254C0DB63}" srcId="{2B47EDF8-5B97-45FF-B7B1-0F00D37B7106}" destId="{50F0A793-BEDA-4B24-800F-BCD7ECBF8004}" srcOrd="4" destOrd="0" parTransId="{4DDFC7E9-306F-4138-A453-2BCC626D4BF3}" sibTransId="{587DDDA8-B9DA-4CBB-8E14-4D5C3CC560AB}"/>
    <dgm:cxn modelId="{BECF1BF8-B1B7-44FD-AA3E-DF777D5D2F8E}" type="presOf" srcId="{0ADA8F10-4CDD-4567-9AC5-74DEEF927E1B}" destId="{E7EA4947-A210-447E-80A5-056C52D47B73}" srcOrd="1" destOrd="0" presId="urn:microsoft.com/office/officeart/2005/8/layout/bProcess3"/>
    <dgm:cxn modelId="{21385D73-890B-4A68-9EC5-D12289C9CF38}" srcId="{2B47EDF8-5B97-45FF-B7B1-0F00D37B7106}" destId="{A7B83CA3-E224-4972-B5E4-D2FE1D527903}" srcOrd="3" destOrd="0" parTransId="{BE5E8DB3-C1F2-426B-B2E4-FCEB8F385B9C}" sibTransId="{EC3D8D2C-41FA-452F-8E6B-64560FC0DD97}"/>
    <dgm:cxn modelId="{2A48A12C-D439-480C-85C5-010BC436B1AC}" srcId="{2B47EDF8-5B97-45FF-B7B1-0F00D37B7106}" destId="{C903EEF7-96E0-437A-A15C-627CB2ACD76E}" srcOrd="0" destOrd="0" parTransId="{C1238875-A4D8-40DF-BD6A-4B0809CDE647}" sibTransId="{AFFA936F-6CFF-4DE5-B206-00E80634E4FC}"/>
    <dgm:cxn modelId="{4DDF4968-E480-414E-A6E5-A146A587CF73}" type="presOf" srcId="{2B47EDF8-5B97-45FF-B7B1-0F00D37B7106}" destId="{58153D83-9F64-4C09-9C97-FD4303314C53}" srcOrd="0" destOrd="0" presId="urn:microsoft.com/office/officeart/2005/8/layout/bProcess3"/>
    <dgm:cxn modelId="{437FA042-EBD0-4A78-AE57-8CAB62EB739E}" type="presOf" srcId="{29228F4C-004F-4B93-AEBA-04709618850E}" destId="{A9EDCB42-60FB-457F-87B9-993E5C797BD2}" srcOrd="0" destOrd="0" presId="urn:microsoft.com/office/officeart/2005/8/layout/bProcess3"/>
    <dgm:cxn modelId="{EAFE889E-1972-4856-B4D3-805081E2CD3E}" srcId="{2B47EDF8-5B97-45FF-B7B1-0F00D37B7106}" destId="{5774C475-194E-4BBC-AD3F-5F4CE892873F}" srcOrd="5" destOrd="0" parTransId="{2DC9A81C-9C62-407A-BE49-C0F633FC683B}" sibTransId="{0ADA8F10-4CDD-4567-9AC5-74DEEF927E1B}"/>
    <dgm:cxn modelId="{C54A4D23-0592-4705-A3E8-D3A49AA022C9}" type="presOf" srcId="{EC3D8D2C-41FA-452F-8E6B-64560FC0DD97}" destId="{329F3BF8-5C52-4C63-8BB1-16981DCD537A}" srcOrd="0" destOrd="0" presId="urn:microsoft.com/office/officeart/2005/8/layout/bProcess3"/>
    <dgm:cxn modelId="{210A6A46-310A-4A94-93DE-0575682F4C62}" type="presOf" srcId="{FB353317-4DC6-4844-9ACC-F7D4EF7253B3}" destId="{32AAF9E8-B0CA-4729-9142-911846BE5862}" srcOrd="0" destOrd="0" presId="urn:microsoft.com/office/officeart/2005/8/layout/bProcess3"/>
    <dgm:cxn modelId="{34DE999D-25BC-44B1-B111-F5C7D80433C2}" type="presOf" srcId="{0ADA8F10-4CDD-4567-9AC5-74DEEF927E1B}" destId="{6241EFAF-6011-46DB-9556-AEF5ECB2572C}" srcOrd="0" destOrd="0" presId="urn:microsoft.com/office/officeart/2005/8/layout/bProcess3"/>
    <dgm:cxn modelId="{763A8F21-B6E4-4DA9-A2D6-F8DFD4A36642}" type="presOf" srcId="{A7B83CA3-E224-4972-B5E4-D2FE1D527903}" destId="{EF5CE827-03AA-4616-A38F-742625A6C30F}" srcOrd="0" destOrd="0" presId="urn:microsoft.com/office/officeart/2005/8/layout/bProcess3"/>
    <dgm:cxn modelId="{FF664B01-CBA0-489E-AD7D-31E9249C7DB8}" type="presOf" srcId="{AFFA936F-6CFF-4DE5-B206-00E80634E4FC}" destId="{88E5FEAB-09BE-4F65-94AF-7D9851A9B705}" srcOrd="0" destOrd="0" presId="urn:microsoft.com/office/officeart/2005/8/layout/bProcess3"/>
    <dgm:cxn modelId="{F6D51441-C1E8-42D5-ABA8-99875B29AC77}" type="presOf" srcId="{FB353317-4DC6-4844-9ACC-F7D4EF7253B3}" destId="{933E4E16-45B5-4B76-8963-F877D0DC5367}" srcOrd="1" destOrd="0" presId="urn:microsoft.com/office/officeart/2005/8/layout/bProcess3"/>
    <dgm:cxn modelId="{CA58BF7E-7159-4755-8439-71BDB61149BF}" type="presOf" srcId="{EC3D8D2C-41FA-452F-8E6B-64560FC0DD97}" destId="{35102660-BE08-46C2-8D5C-A9C2549B10DC}" srcOrd="1" destOrd="0" presId="urn:microsoft.com/office/officeart/2005/8/layout/bProcess3"/>
    <dgm:cxn modelId="{4E5F0A79-A55D-4079-9A64-A0C7DCD673D2}" srcId="{2B47EDF8-5B97-45FF-B7B1-0F00D37B7106}" destId="{34D7DA64-1250-43EA-9266-41D640DFC6D0}" srcOrd="6" destOrd="0" parTransId="{E3ADB8D1-98CB-4C7E-BCA4-001962CD8A07}" sibTransId="{8971BF3B-6522-4E81-B387-237C89B786AE}"/>
    <dgm:cxn modelId="{0DA416D3-00B1-4E5D-A872-205CBF22AD85}" type="presOf" srcId="{50F0A793-BEDA-4B24-800F-BCD7ECBF8004}" destId="{0E2F0F64-0E25-4F96-ABDF-6740476AD20D}" srcOrd="0" destOrd="0" presId="urn:microsoft.com/office/officeart/2005/8/layout/bProcess3"/>
    <dgm:cxn modelId="{4BEBFF1E-CD20-43B5-97C0-F8032A4F0E1C}" type="presOf" srcId="{587DDDA8-B9DA-4CBB-8E14-4D5C3CC560AB}" destId="{FAD360DE-AE8C-4737-99C9-AA5D8F4304A0}" srcOrd="1" destOrd="0" presId="urn:microsoft.com/office/officeart/2005/8/layout/bProcess3"/>
    <dgm:cxn modelId="{51024A87-790C-4F99-A1DA-04933AECEF46}" type="presOf" srcId="{EDB9DA29-4160-4EAF-869D-AEFD513A728A}" destId="{F051E7C9-D85A-4B77-BEC0-490605B970C8}" srcOrd="1" destOrd="0" presId="urn:microsoft.com/office/officeart/2005/8/layout/bProcess3"/>
    <dgm:cxn modelId="{1ADF4D98-7CD7-46BC-BAE0-67320AEFB863}" type="presOf" srcId="{5774C475-194E-4BBC-AD3F-5F4CE892873F}" destId="{90C1ED25-4B13-40EB-B960-97DD8FF9B04A}" srcOrd="0" destOrd="0" presId="urn:microsoft.com/office/officeart/2005/8/layout/bProcess3"/>
    <dgm:cxn modelId="{6B18BF56-C6B7-4639-827E-EF17E4CE362F}" type="presParOf" srcId="{58153D83-9F64-4C09-9C97-FD4303314C53}" destId="{A0ABA148-CCA7-43CF-AF98-9E17CC696DCB}" srcOrd="0" destOrd="0" presId="urn:microsoft.com/office/officeart/2005/8/layout/bProcess3"/>
    <dgm:cxn modelId="{50CB872A-E8C9-476D-8C0E-420C94C87714}" type="presParOf" srcId="{58153D83-9F64-4C09-9C97-FD4303314C53}" destId="{88E5FEAB-09BE-4F65-94AF-7D9851A9B705}" srcOrd="1" destOrd="0" presId="urn:microsoft.com/office/officeart/2005/8/layout/bProcess3"/>
    <dgm:cxn modelId="{C8EFBF5B-1B96-4BAB-89FF-CE10A55C4EA4}" type="presParOf" srcId="{88E5FEAB-09BE-4F65-94AF-7D9851A9B705}" destId="{2DD7DAF0-ACF7-4D96-8ADF-E0F9654D6C18}" srcOrd="0" destOrd="0" presId="urn:microsoft.com/office/officeart/2005/8/layout/bProcess3"/>
    <dgm:cxn modelId="{6EC040BE-E958-4088-8853-2D05081765CF}" type="presParOf" srcId="{58153D83-9F64-4C09-9C97-FD4303314C53}" destId="{61EA34B7-889E-48D0-849B-ADFCFA783650}" srcOrd="2" destOrd="0" presId="urn:microsoft.com/office/officeart/2005/8/layout/bProcess3"/>
    <dgm:cxn modelId="{C3D27AD7-7735-4D00-99BC-D70067AC7E3F}" type="presParOf" srcId="{58153D83-9F64-4C09-9C97-FD4303314C53}" destId="{32AAF9E8-B0CA-4729-9142-911846BE5862}" srcOrd="3" destOrd="0" presId="urn:microsoft.com/office/officeart/2005/8/layout/bProcess3"/>
    <dgm:cxn modelId="{FA867B67-5B6A-4F48-A995-6058E9CEC934}" type="presParOf" srcId="{32AAF9E8-B0CA-4729-9142-911846BE5862}" destId="{933E4E16-45B5-4B76-8963-F877D0DC5367}" srcOrd="0" destOrd="0" presId="urn:microsoft.com/office/officeart/2005/8/layout/bProcess3"/>
    <dgm:cxn modelId="{3ECFD017-FCB8-4812-83B3-1EF90C5C9750}" type="presParOf" srcId="{58153D83-9F64-4C09-9C97-FD4303314C53}" destId="{A9EDCB42-60FB-457F-87B9-993E5C797BD2}" srcOrd="4" destOrd="0" presId="urn:microsoft.com/office/officeart/2005/8/layout/bProcess3"/>
    <dgm:cxn modelId="{D166C46B-54A8-4BDD-AD92-564AF2F9DB97}" type="presParOf" srcId="{58153D83-9F64-4C09-9C97-FD4303314C53}" destId="{D818F72A-8B84-4AC9-B9D2-F80C7C2B01C3}" srcOrd="5" destOrd="0" presId="urn:microsoft.com/office/officeart/2005/8/layout/bProcess3"/>
    <dgm:cxn modelId="{761689A2-649C-4D82-A39A-90431BF6DFB1}" type="presParOf" srcId="{D818F72A-8B84-4AC9-B9D2-F80C7C2B01C3}" destId="{F051E7C9-D85A-4B77-BEC0-490605B970C8}" srcOrd="0" destOrd="0" presId="urn:microsoft.com/office/officeart/2005/8/layout/bProcess3"/>
    <dgm:cxn modelId="{222D8FB5-C5BE-482C-9376-DD7D3B678659}" type="presParOf" srcId="{58153D83-9F64-4C09-9C97-FD4303314C53}" destId="{EF5CE827-03AA-4616-A38F-742625A6C30F}" srcOrd="6" destOrd="0" presId="urn:microsoft.com/office/officeart/2005/8/layout/bProcess3"/>
    <dgm:cxn modelId="{D83CF767-3268-4FD6-9914-D8D3B63AE562}" type="presParOf" srcId="{58153D83-9F64-4C09-9C97-FD4303314C53}" destId="{329F3BF8-5C52-4C63-8BB1-16981DCD537A}" srcOrd="7" destOrd="0" presId="urn:microsoft.com/office/officeart/2005/8/layout/bProcess3"/>
    <dgm:cxn modelId="{3EAC6761-4D11-43CE-81AA-AA121DBD31D1}" type="presParOf" srcId="{329F3BF8-5C52-4C63-8BB1-16981DCD537A}" destId="{35102660-BE08-46C2-8D5C-A9C2549B10DC}" srcOrd="0" destOrd="0" presId="urn:microsoft.com/office/officeart/2005/8/layout/bProcess3"/>
    <dgm:cxn modelId="{3DFD9B0F-204E-402E-91C2-E7913E940656}" type="presParOf" srcId="{58153D83-9F64-4C09-9C97-FD4303314C53}" destId="{0E2F0F64-0E25-4F96-ABDF-6740476AD20D}" srcOrd="8" destOrd="0" presId="urn:microsoft.com/office/officeart/2005/8/layout/bProcess3"/>
    <dgm:cxn modelId="{1A412173-D51C-4C86-8309-E5F6231FAB32}" type="presParOf" srcId="{58153D83-9F64-4C09-9C97-FD4303314C53}" destId="{66C1E3A0-C337-428E-8C5E-2225164BF666}" srcOrd="9" destOrd="0" presId="urn:microsoft.com/office/officeart/2005/8/layout/bProcess3"/>
    <dgm:cxn modelId="{A81AF137-B955-4BC9-9523-033DFCAF0AC4}" type="presParOf" srcId="{66C1E3A0-C337-428E-8C5E-2225164BF666}" destId="{FAD360DE-AE8C-4737-99C9-AA5D8F4304A0}" srcOrd="0" destOrd="0" presId="urn:microsoft.com/office/officeart/2005/8/layout/bProcess3"/>
    <dgm:cxn modelId="{575CD50E-F73E-4657-AE31-CEF58E8E4AFE}" type="presParOf" srcId="{58153D83-9F64-4C09-9C97-FD4303314C53}" destId="{90C1ED25-4B13-40EB-B960-97DD8FF9B04A}" srcOrd="10" destOrd="0" presId="urn:microsoft.com/office/officeart/2005/8/layout/bProcess3"/>
    <dgm:cxn modelId="{8F0A2304-A93D-497E-BF67-C36F7E393274}" type="presParOf" srcId="{58153D83-9F64-4C09-9C97-FD4303314C53}" destId="{6241EFAF-6011-46DB-9556-AEF5ECB2572C}" srcOrd="11" destOrd="0" presId="urn:microsoft.com/office/officeart/2005/8/layout/bProcess3"/>
    <dgm:cxn modelId="{2FCD6EE6-5441-4B86-9042-2223D0F140BB}" type="presParOf" srcId="{6241EFAF-6011-46DB-9556-AEF5ECB2572C}" destId="{E7EA4947-A210-447E-80A5-056C52D47B73}" srcOrd="0" destOrd="0" presId="urn:microsoft.com/office/officeart/2005/8/layout/bProcess3"/>
    <dgm:cxn modelId="{60DA9544-F5B0-4EFF-9704-FF163E22CEDC}" type="presParOf" srcId="{58153D83-9F64-4C09-9C97-FD4303314C53}" destId="{23C881A3-981C-41AF-8CB2-9D7F9AE1BA48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7EDF8-5B97-45FF-B7B1-0F00D37B710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03EEF7-96E0-437A-A15C-627CB2ACD76E}">
      <dgm:prSet phldrT="[Szöveg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Leto"/>
            </a:rPr>
            <a:t>2011</a:t>
          </a:r>
        </a:p>
        <a:p>
          <a:r>
            <a:rPr lang="hu-HU" dirty="0">
              <a:solidFill>
                <a:schemeClr val="tx1"/>
              </a:solidFill>
              <a:latin typeface="Leto"/>
            </a:rPr>
            <a:t>A történelmi egyházak létrehozzák a Roma Szakkollégiumokat </a:t>
          </a:r>
        </a:p>
      </dgm:t>
    </dgm:pt>
    <dgm:pt modelId="{C1238875-A4D8-40DF-BD6A-4B0809CDE647}" type="parTrans" cxnId="{2A48A12C-D439-480C-85C5-010BC436B1AC}">
      <dgm:prSet/>
      <dgm:spPr/>
      <dgm:t>
        <a:bodyPr/>
        <a:lstStyle/>
        <a:p>
          <a:endParaRPr lang="hu-HU"/>
        </a:p>
      </dgm:t>
    </dgm:pt>
    <dgm:pt modelId="{AFFA936F-6CFF-4DE5-B206-00E80634E4FC}" type="sibTrans" cxnId="{2A48A12C-D439-480C-85C5-010BC436B1A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93DA52BC-6883-45D1-A600-9DEB2F43FA98}">
      <dgm:prSet phldrT="[Szöveg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Lato" panose="020B0604020202020204" charset="-18"/>
            </a:rPr>
            <a:t>2012-</a:t>
          </a:r>
        </a:p>
        <a:p>
          <a:r>
            <a:rPr lang="hu-HU" dirty="0">
              <a:solidFill>
                <a:schemeClr val="tx1"/>
              </a:solidFill>
              <a:latin typeface="Lato" panose="020B0604020202020204" charset="-18"/>
            </a:rPr>
            <a:t>További Roma Szakkollégiumok bekapcsolódása </a:t>
          </a:r>
        </a:p>
      </dgm:t>
    </dgm:pt>
    <dgm:pt modelId="{F77D00F3-3829-45AD-9992-C9BD26842CF5}" type="parTrans" cxnId="{EB376A6F-046E-4EDF-9782-07FD80B5BFE0}">
      <dgm:prSet/>
      <dgm:spPr/>
      <dgm:t>
        <a:bodyPr/>
        <a:lstStyle/>
        <a:p>
          <a:endParaRPr lang="hu-HU"/>
        </a:p>
      </dgm:t>
    </dgm:pt>
    <dgm:pt modelId="{FB353317-4DC6-4844-9ACC-F7D4EF7253B3}" type="sibTrans" cxnId="{EB376A6F-046E-4EDF-9782-07FD80B5BFE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29228F4C-004F-4B93-AEBA-04709618850E}">
      <dgm:prSet phldrT="[Szöveg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>
              <a:solidFill>
                <a:schemeClr val="tx1"/>
              </a:solidFill>
              <a:latin typeface="Lato" panose="020B0604020202020204" charset="-18"/>
            </a:rPr>
            <a:t>2015</a:t>
          </a:r>
          <a:endParaRPr lang="hu-HU" dirty="0">
            <a:solidFill>
              <a:schemeClr val="tx1"/>
            </a:solidFill>
            <a:latin typeface="Lato" panose="020B0604020202020204" charset="-18"/>
          </a:endParaRPr>
        </a:p>
        <a:p>
          <a:r>
            <a:rPr lang="hu-HU" dirty="0">
              <a:solidFill>
                <a:schemeClr val="tx1"/>
              </a:solidFill>
              <a:latin typeface="Lato" panose="020B0604020202020204" charset="-18"/>
            </a:rPr>
            <a:t>EFOP program keretében fejlesztés</a:t>
          </a:r>
        </a:p>
      </dgm:t>
    </dgm:pt>
    <dgm:pt modelId="{854079B3-90EE-44C5-87C2-ABCB3AEDCC73}" type="parTrans" cxnId="{AF77DB78-1EAA-4719-A879-9AA106D03CCE}">
      <dgm:prSet/>
      <dgm:spPr/>
      <dgm:t>
        <a:bodyPr/>
        <a:lstStyle/>
        <a:p>
          <a:endParaRPr lang="hu-HU"/>
        </a:p>
      </dgm:t>
    </dgm:pt>
    <dgm:pt modelId="{EDB9DA29-4160-4EAF-869D-AEFD513A728A}" type="sibTrans" cxnId="{AF77DB78-1EAA-4719-A879-9AA106D03CC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A7B83CA3-E224-4972-B5E4-D2FE1D527903}">
      <dgm:prSet phldrT="[Szöveg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Leto"/>
            </a:rPr>
            <a:t>2017</a:t>
          </a:r>
        </a:p>
        <a:p>
          <a:r>
            <a:rPr lang="hu-HU" dirty="0">
              <a:solidFill>
                <a:schemeClr val="tx1"/>
              </a:solidFill>
              <a:latin typeface="Leto"/>
            </a:rPr>
            <a:t>Roma Szakkollégiumi Tanács létrehozása</a:t>
          </a:r>
        </a:p>
      </dgm:t>
    </dgm:pt>
    <dgm:pt modelId="{BE5E8DB3-C1F2-426B-B2E4-FCEB8F385B9C}" type="parTrans" cxnId="{21385D73-890B-4A68-9EC5-D12289C9CF38}">
      <dgm:prSet/>
      <dgm:spPr/>
      <dgm:t>
        <a:bodyPr/>
        <a:lstStyle/>
        <a:p>
          <a:endParaRPr lang="hu-HU"/>
        </a:p>
      </dgm:t>
    </dgm:pt>
    <dgm:pt modelId="{EC3D8D2C-41FA-452F-8E6B-64560FC0DD97}" type="sibTrans" cxnId="{21385D73-890B-4A68-9EC5-D12289C9CF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50F0A793-BEDA-4B24-800F-BCD7ECBF8004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400" dirty="0">
              <a:solidFill>
                <a:schemeClr val="tx1"/>
              </a:solidFill>
              <a:latin typeface="Lato" panose="020B0604020202020204" charset="-18"/>
            </a:rPr>
            <a:t>2022</a:t>
          </a:r>
        </a:p>
        <a:p>
          <a:r>
            <a:rPr lang="hu-HU" sz="1400" dirty="0">
              <a:solidFill>
                <a:schemeClr val="tx1"/>
              </a:solidFill>
              <a:latin typeface="Lato" panose="020B0604020202020204" charset="-18"/>
            </a:rPr>
            <a:t>Szakkollégiumok akkreditációja</a:t>
          </a:r>
        </a:p>
      </dgm:t>
    </dgm:pt>
    <dgm:pt modelId="{4DDFC7E9-306F-4138-A453-2BCC626D4BF3}" type="parTrans" cxnId="{DD925E8E-DF45-472D-AC8B-62D254C0DB63}">
      <dgm:prSet/>
      <dgm:spPr/>
      <dgm:t>
        <a:bodyPr/>
        <a:lstStyle/>
        <a:p>
          <a:endParaRPr lang="hu-HU"/>
        </a:p>
      </dgm:t>
    </dgm:pt>
    <dgm:pt modelId="{587DDDA8-B9DA-4CBB-8E14-4D5C3CC560AB}" type="sibTrans" cxnId="{DD925E8E-DF45-472D-AC8B-62D254C0DB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5774C475-194E-4BBC-AD3F-5F4CE892873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400" dirty="0">
              <a:solidFill>
                <a:schemeClr val="tx1"/>
              </a:solidFill>
              <a:latin typeface="Lato" panose="020B0604020202020204" charset="-18"/>
            </a:rPr>
            <a:t>2024</a:t>
          </a:r>
        </a:p>
        <a:p>
          <a:r>
            <a:rPr lang="hu-HU" sz="1400" dirty="0">
              <a:solidFill>
                <a:schemeClr val="tx1"/>
              </a:solidFill>
              <a:latin typeface="Lato" panose="020B0604020202020204" charset="-18"/>
            </a:rPr>
            <a:t>Tervezett EFOP Plusz és Svájci Magyar együttműködési program</a:t>
          </a:r>
        </a:p>
      </dgm:t>
    </dgm:pt>
    <dgm:pt modelId="{2DC9A81C-9C62-407A-BE49-C0F633FC683B}" type="parTrans" cxnId="{EAFE889E-1972-4856-B4D3-805081E2CD3E}">
      <dgm:prSet/>
      <dgm:spPr/>
      <dgm:t>
        <a:bodyPr/>
        <a:lstStyle/>
        <a:p>
          <a:endParaRPr lang="hu-HU"/>
        </a:p>
      </dgm:t>
    </dgm:pt>
    <dgm:pt modelId="{0ADA8F10-4CDD-4567-9AC5-74DEEF927E1B}" type="sibTrans" cxnId="{EAFE889E-1972-4856-B4D3-805081E2CD3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58153D83-9F64-4C09-9C97-FD4303314C53}" type="pres">
      <dgm:prSet presAssocID="{2B47EDF8-5B97-45FF-B7B1-0F00D37B71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ABA148-CCA7-43CF-AF98-9E17CC696DCB}" type="pres">
      <dgm:prSet presAssocID="{C903EEF7-96E0-437A-A15C-627CB2ACD76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E5FEAB-09BE-4F65-94AF-7D9851A9B705}" type="pres">
      <dgm:prSet presAssocID="{AFFA936F-6CFF-4DE5-B206-00E80634E4FC}" presName="sibTrans" presStyleLbl="sibTrans1D1" presStyleIdx="0" presStyleCnt="5"/>
      <dgm:spPr/>
      <dgm:t>
        <a:bodyPr/>
        <a:lstStyle/>
        <a:p>
          <a:endParaRPr lang="hu-HU"/>
        </a:p>
      </dgm:t>
    </dgm:pt>
    <dgm:pt modelId="{2DD7DAF0-ACF7-4D96-8ADF-E0F9654D6C18}" type="pres">
      <dgm:prSet presAssocID="{AFFA936F-6CFF-4DE5-B206-00E80634E4FC}" presName="connectorText" presStyleLbl="sibTrans1D1" presStyleIdx="0" presStyleCnt="5"/>
      <dgm:spPr/>
      <dgm:t>
        <a:bodyPr/>
        <a:lstStyle/>
        <a:p>
          <a:endParaRPr lang="hu-HU"/>
        </a:p>
      </dgm:t>
    </dgm:pt>
    <dgm:pt modelId="{61EA34B7-889E-48D0-849B-ADFCFA783650}" type="pres">
      <dgm:prSet presAssocID="{93DA52BC-6883-45D1-A600-9DEB2F43FA9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AF9E8-B0CA-4729-9142-911846BE5862}" type="pres">
      <dgm:prSet presAssocID="{FB353317-4DC6-4844-9ACC-F7D4EF7253B3}" presName="sibTrans" presStyleLbl="sibTrans1D1" presStyleIdx="1" presStyleCnt="5"/>
      <dgm:spPr/>
      <dgm:t>
        <a:bodyPr/>
        <a:lstStyle/>
        <a:p>
          <a:endParaRPr lang="hu-HU"/>
        </a:p>
      </dgm:t>
    </dgm:pt>
    <dgm:pt modelId="{933E4E16-45B5-4B76-8963-F877D0DC5367}" type="pres">
      <dgm:prSet presAssocID="{FB353317-4DC6-4844-9ACC-F7D4EF7253B3}" presName="connectorText" presStyleLbl="sibTrans1D1" presStyleIdx="1" presStyleCnt="5"/>
      <dgm:spPr/>
      <dgm:t>
        <a:bodyPr/>
        <a:lstStyle/>
        <a:p>
          <a:endParaRPr lang="hu-HU"/>
        </a:p>
      </dgm:t>
    </dgm:pt>
    <dgm:pt modelId="{A9EDCB42-60FB-457F-87B9-993E5C797BD2}" type="pres">
      <dgm:prSet presAssocID="{29228F4C-004F-4B93-AEBA-0470961885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8F72A-8B84-4AC9-B9D2-F80C7C2B01C3}" type="pres">
      <dgm:prSet presAssocID="{EDB9DA29-4160-4EAF-869D-AEFD513A728A}" presName="sibTrans" presStyleLbl="sibTrans1D1" presStyleIdx="2" presStyleCnt="5"/>
      <dgm:spPr/>
      <dgm:t>
        <a:bodyPr/>
        <a:lstStyle/>
        <a:p>
          <a:endParaRPr lang="hu-HU"/>
        </a:p>
      </dgm:t>
    </dgm:pt>
    <dgm:pt modelId="{F051E7C9-D85A-4B77-BEC0-490605B970C8}" type="pres">
      <dgm:prSet presAssocID="{EDB9DA29-4160-4EAF-869D-AEFD513A728A}" presName="connectorText" presStyleLbl="sibTrans1D1" presStyleIdx="2" presStyleCnt="5"/>
      <dgm:spPr/>
      <dgm:t>
        <a:bodyPr/>
        <a:lstStyle/>
        <a:p>
          <a:endParaRPr lang="hu-HU"/>
        </a:p>
      </dgm:t>
    </dgm:pt>
    <dgm:pt modelId="{EF5CE827-03AA-4616-A38F-742625A6C30F}" type="pres">
      <dgm:prSet presAssocID="{A7B83CA3-E224-4972-B5E4-D2FE1D5279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9F3BF8-5C52-4C63-8BB1-16981DCD537A}" type="pres">
      <dgm:prSet presAssocID="{EC3D8D2C-41FA-452F-8E6B-64560FC0DD97}" presName="sibTrans" presStyleLbl="sibTrans1D1" presStyleIdx="3" presStyleCnt="5"/>
      <dgm:spPr/>
      <dgm:t>
        <a:bodyPr/>
        <a:lstStyle/>
        <a:p>
          <a:endParaRPr lang="hu-HU"/>
        </a:p>
      </dgm:t>
    </dgm:pt>
    <dgm:pt modelId="{35102660-BE08-46C2-8D5C-A9C2549B10DC}" type="pres">
      <dgm:prSet presAssocID="{EC3D8D2C-41FA-452F-8E6B-64560FC0DD97}" presName="connectorText" presStyleLbl="sibTrans1D1" presStyleIdx="3" presStyleCnt="5"/>
      <dgm:spPr/>
      <dgm:t>
        <a:bodyPr/>
        <a:lstStyle/>
        <a:p>
          <a:endParaRPr lang="hu-HU"/>
        </a:p>
      </dgm:t>
    </dgm:pt>
    <dgm:pt modelId="{0E2F0F64-0E25-4F96-ABDF-6740476AD20D}" type="pres">
      <dgm:prSet presAssocID="{50F0A793-BEDA-4B24-800F-BCD7ECBF80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C1E3A0-C337-428E-8C5E-2225164BF666}" type="pres">
      <dgm:prSet presAssocID="{587DDDA8-B9DA-4CBB-8E14-4D5C3CC560AB}" presName="sibTrans" presStyleLbl="sibTrans1D1" presStyleIdx="4" presStyleCnt="5"/>
      <dgm:spPr/>
      <dgm:t>
        <a:bodyPr/>
        <a:lstStyle/>
        <a:p>
          <a:endParaRPr lang="hu-HU"/>
        </a:p>
      </dgm:t>
    </dgm:pt>
    <dgm:pt modelId="{FAD360DE-AE8C-4737-99C9-AA5D8F4304A0}" type="pres">
      <dgm:prSet presAssocID="{587DDDA8-B9DA-4CBB-8E14-4D5C3CC560AB}" presName="connectorText" presStyleLbl="sibTrans1D1" presStyleIdx="4" presStyleCnt="5"/>
      <dgm:spPr/>
      <dgm:t>
        <a:bodyPr/>
        <a:lstStyle/>
        <a:p>
          <a:endParaRPr lang="hu-HU"/>
        </a:p>
      </dgm:t>
    </dgm:pt>
    <dgm:pt modelId="{90C1ED25-4B13-40EB-B960-97DD8FF9B04A}" type="pres">
      <dgm:prSet presAssocID="{5774C475-194E-4BBC-AD3F-5F4CE892873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B376A6F-046E-4EDF-9782-07FD80B5BFE0}" srcId="{2B47EDF8-5B97-45FF-B7B1-0F00D37B7106}" destId="{93DA52BC-6883-45D1-A600-9DEB2F43FA98}" srcOrd="1" destOrd="0" parTransId="{F77D00F3-3829-45AD-9992-C9BD26842CF5}" sibTransId="{FB353317-4DC6-4844-9ACC-F7D4EF7253B3}"/>
    <dgm:cxn modelId="{AD863000-860F-4B55-8C52-2053C2495D8C}" type="presOf" srcId="{EDB9DA29-4160-4EAF-869D-AEFD513A728A}" destId="{F051E7C9-D85A-4B77-BEC0-490605B970C8}" srcOrd="1" destOrd="0" presId="urn:microsoft.com/office/officeart/2005/8/layout/bProcess3"/>
    <dgm:cxn modelId="{AF77DB78-1EAA-4719-A879-9AA106D03CCE}" srcId="{2B47EDF8-5B97-45FF-B7B1-0F00D37B7106}" destId="{29228F4C-004F-4B93-AEBA-04709618850E}" srcOrd="2" destOrd="0" parTransId="{854079B3-90EE-44C5-87C2-ABCB3AEDCC73}" sibTransId="{EDB9DA29-4160-4EAF-869D-AEFD513A728A}"/>
    <dgm:cxn modelId="{2F7671DE-04A4-4BC4-BACB-B3858D8209E1}" type="presOf" srcId="{29228F4C-004F-4B93-AEBA-04709618850E}" destId="{A9EDCB42-60FB-457F-87B9-993E5C797BD2}" srcOrd="0" destOrd="0" presId="urn:microsoft.com/office/officeart/2005/8/layout/bProcess3"/>
    <dgm:cxn modelId="{B075EB7F-9FAF-49B2-A8D2-04E94823B718}" type="presOf" srcId="{FB353317-4DC6-4844-9ACC-F7D4EF7253B3}" destId="{933E4E16-45B5-4B76-8963-F877D0DC5367}" srcOrd="1" destOrd="0" presId="urn:microsoft.com/office/officeart/2005/8/layout/bProcess3"/>
    <dgm:cxn modelId="{08A4464A-CF61-4D38-B7D0-812A708C34F2}" type="presOf" srcId="{587DDDA8-B9DA-4CBB-8E14-4D5C3CC560AB}" destId="{FAD360DE-AE8C-4737-99C9-AA5D8F4304A0}" srcOrd="1" destOrd="0" presId="urn:microsoft.com/office/officeart/2005/8/layout/bProcess3"/>
    <dgm:cxn modelId="{BF8D936E-42CF-4BC0-AB26-A39AA1AA7994}" type="presOf" srcId="{EC3D8D2C-41FA-452F-8E6B-64560FC0DD97}" destId="{35102660-BE08-46C2-8D5C-A9C2549B10DC}" srcOrd="1" destOrd="0" presId="urn:microsoft.com/office/officeart/2005/8/layout/bProcess3"/>
    <dgm:cxn modelId="{D7C5FD4E-942B-439F-A86D-8AB85ACDD34F}" type="presOf" srcId="{93DA52BC-6883-45D1-A600-9DEB2F43FA98}" destId="{61EA34B7-889E-48D0-849B-ADFCFA783650}" srcOrd="0" destOrd="0" presId="urn:microsoft.com/office/officeart/2005/8/layout/bProcess3"/>
    <dgm:cxn modelId="{DD925E8E-DF45-472D-AC8B-62D254C0DB63}" srcId="{2B47EDF8-5B97-45FF-B7B1-0F00D37B7106}" destId="{50F0A793-BEDA-4B24-800F-BCD7ECBF8004}" srcOrd="4" destOrd="0" parTransId="{4DDFC7E9-306F-4138-A453-2BCC626D4BF3}" sibTransId="{587DDDA8-B9DA-4CBB-8E14-4D5C3CC560AB}"/>
    <dgm:cxn modelId="{29E0DABB-B558-4837-A9A6-704ECBF9DB3D}" type="presOf" srcId="{50F0A793-BEDA-4B24-800F-BCD7ECBF8004}" destId="{0E2F0F64-0E25-4F96-ABDF-6740476AD20D}" srcOrd="0" destOrd="0" presId="urn:microsoft.com/office/officeart/2005/8/layout/bProcess3"/>
    <dgm:cxn modelId="{21385D73-890B-4A68-9EC5-D12289C9CF38}" srcId="{2B47EDF8-5B97-45FF-B7B1-0F00D37B7106}" destId="{A7B83CA3-E224-4972-B5E4-D2FE1D527903}" srcOrd="3" destOrd="0" parTransId="{BE5E8DB3-C1F2-426B-B2E4-FCEB8F385B9C}" sibTransId="{EC3D8D2C-41FA-452F-8E6B-64560FC0DD97}"/>
    <dgm:cxn modelId="{2A48A12C-D439-480C-85C5-010BC436B1AC}" srcId="{2B47EDF8-5B97-45FF-B7B1-0F00D37B7106}" destId="{C903EEF7-96E0-437A-A15C-627CB2ACD76E}" srcOrd="0" destOrd="0" parTransId="{C1238875-A4D8-40DF-BD6A-4B0809CDE647}" sibTransId="{AFFA936F-6CFF-4DE5-B206-00E80634E4FC}"/>
    <dgm:cxn modelId="{EAFE889E-1972-4856-B4D3-805081E2CD3E}" srcId="{2B47EDF8-5B97-45FF-B7B1-0F00D37B7106}" destId="{5774C475-194E-4BBC-AD3F-5F4CE892873F}" srcOrd="5" destOrd="0" parTransId="{2DC9A81C-9C62-407A-BE49-C0F633FC683B}" sibTransId="{0ADA8F10-4CDD-4567-9AC5-74DEEF927E1B}"/>
    <dgm:cxn modelId="{CC3ADD8E-B6A0-4BC7-8B27-085D6E7518E0}" type="presOf" srcId="{C903EEF7-96E0-437A-A15C-627CB2ACD76E}" destId="{A0ABA148-CCA7-43CF-AF98-9E17CC696DCB}" srcOrd="0" destOrd="0" presId="urn:microsoft.com/office/officeart/2005/8/layout/bProcess3"/>
    <dgm:cxn modelId="{EC962EC4-8F4F-4922-B38A-3CD26B15F3E6}" type="presOf" srcId="{AFFA936F-6CFF-4DE5-B206-00E80634E4FC}" destId="{2DD7DAF0-ACF7-4D96-8ADF-E0F9654D6C18}" srcOrd="1" destOrd="0" presId="urn:microsoft.com/office/officeart/2005/8/layout/bProcess3"/>
    <dgm:cxn modelId="{4BD584F8-A7DF-468C-A62C-8A08E99F3EFD}" type="presOf" srcId="{FB353317-4DC6-4844-9ACC-F7D4EF7253B3}" destId="{32AAF9E8-B0CA-4729-9142-911846BE5862}" srcOrd="0" destOrd="0" presId="urn:microsoft.com/office/officeart/2005/8/layout/bProcess3"/>
    <dgm:cxn modelId="{485703AA-362D-4991-88BB-562A247A5B43}" type="presOf" srcId="{EDB9DA29-4160-4EAF-869D-AEFD513A728A}" destId="{D818F72A-8B84-4AC9-B9D2-F80C7C2B01C3}" srcOrd="0" destOrd="0" presId="urn:microsoft.com/office/officeart/2005/8/layout/bProcess3"/>
    <dgm:cxn modelId="{5259133B-E545-4436-A1AF-0F556C5DCE48}" type="presOf" srcId="{A7B83CA3-E224-4972-B5E4-D2FE1D527903}" destId="{EF5CE827-03AA-4616-A38F-742625A6C30F}" srcOrd="0" destOrd="0" presId="urn:microsoft.com/office/officeart/2005/8/layout/bProcess3"/>
    <dgm:cxn modelId="{F6B87C29-0AE1-4D43-A340-B7B0D63E1378}" type="presOf" srcId="{EC3D8D2C-41FA-452F-8E6B-64560FC0DD97}" destId="{329F3BF8-5C52-4C63-8BB1-16981DCD537A}" srcOrd="0" destOrd="0" presId="urn:microsoft.com/office/officeart/2005/8/layout/bProcess3"/>
    <dgm:cxn modelId="{2EA20997-0035-4AF9-8433-5D443FAF8933}" type="presOf" srcId="{5774C475-194E-4BBC-AD3F-5F4CE892873F}" destId="{90C1ED25-4B13-40EB-B960-97DD8FF9B04A}" srcOrd="0" destOrd="0" presId="urn:microsoft.com/office/officeart/2005/8/layout/bProcess3"/>
    <dgm:cxn modelId="{3AEDB9B1-E3BC-43DF-AE13-9DAB09A6C91D}" type="presOf" srcId="{587DDDA8-B9DA-4CBB-8E14-4D5C3CC560AB}" destId="{66C1E3A0-C337-428E-8C5E-2225164BF666}" srcOrd="0" destOrd="0" presId="urn:microsoft.com/office/officeart/2005/8/layout/bProcess3"/>
    <dgm:cxn modelId="{91CF3A8D-0708-43B5-B19E-659D8371A686}" type="presOf" srcId="{2B47EDF8-5B97-45FF-B7B1-0F00D37B7106}" destId="{58153D83-9F64-4C09-9C97-FD4303314C53}" srcOrd="0" destOrd="0" presId="urn:microsoft.com/office/officeart/2005/8/layout/bProcess3"/>
    <dgm:cxn modelId="{7B319081-169C-494A-9D7E-47166C82F8F7}" type="presOf" srcId="{AFFA936F-6CFF-4DE5-B206-00E80634E4FC}" destId="{88E5FEAB-09BE-4F65-94AF-7D9851A9B705}" srcOrd="0" destOrd="0" presId="urn:microsoft.com/office/officeart/2005/8/layout/bProcess3"/>
    <dgm:cxn modelId="{F555626A-87A2-4495-82C6-CA18D45CC5BC}" type="presParOf" srcId="{58153D83-9F64-4C09-9C97-FD4303314C53}" destId="{A0ABA148-CCA7-43CF-AF98-9E17CC696DCB}" srcOrd="0" destOrd="0" presId="urn:microsoft.com/office/officeart/2005/8/layout/bProcess3"/>
    <dgm:cxn modelId="{54CE6638-5423-4BD4-9C97-B7710A6DFCCD}" type="presParOf" srcId="{58153D83-9F64-4C09-9C97-FD4303314C53}" destId="{88E5FEAB-09BE-4F65-94AF-7D9851A9B705}" srcOrd="1" destOrd="0" presId="urn:microsoft.com/office/officeart/2005/8/layout/bProcess3"/>
    <dgm:cxn modelId="{83FCF7B9-3898-4A48-9F10-01D21937556F}" type="presParOf" srcId="{88E5FEAB-09BE-4F65-94AF-7D9851A9B705}" destId="{2DD7DAF0-ACF7-4D96-8ADF-E0F9654D6C18}" srcOrd="0" destOrd="0" presId="urn:microsoft.com/office/officeart/2005/8/layout/bProcess3"/>
    <dgm:cxn modelId="{09CEEC6E-96B2-49A6-BB04-3D400C7FA9B0}" type="presParOf" srcId="{58153D83-9F64-4C09-9C97-FD4303314C53}" destId="{61EA34B7-889E-48D0-849B-ADFCFA783650}" srcOrd="2" destOrd="0" presId="urn:microsoft.com/office/officeart/2005/8/layout/bProcess3"/>
    <dgm:cxn modelId="{C6E44E7F-DEC4-439C-9688-624A10BC8EA1}" type="presParOf" srcId="{58153D83-9F64-4C09-9C97-FD4303314C53}" destId="{32AAF9E8-B0CA-4729-9142-911846BE5862}" srcOrd="3" destOrd="0" presId="urn:microsoft.com/office/officeart/2005/8/layout/bProcess3"/>
    <dgm:cxn modelId="{7389661D-07AF-4363-BDAA-20F04B728AC0}" type="presParOf" srcId="{32AAF9E8-B0CA-4729-9142-911846BE5862}" destId="{933E4E16-45B5-4B76-8963-F877D0DC5367}" srcOrd="0" destOrd="0" presId="urn:microsoft.com/office/officeart/2005/8/layout/bProcess3"/>
    <dgm:cxn modelId="{B5E5E1E8-B4F2-4E79-BBAB-13931E46A641}" type="presParOf" srcId="{58153D83-9F64-4C09-9C97-FD4303314C53}" destId="{A9EDCB42-60FB-457F-87B9-993E5C797BD2}" srcOrd="4" destOrd="0" presId="urn:microsoft.com/office/officeart/2005/8/layout/bProcess3"/>
    <dgm:cxn modelId="{B2EEBB79-3B13-44F1-BC99-6AFFCE29F14C}" type="presParOf" srcId="{58153D83-9F64-4C09-9C97-FD4303314C53}" destId="{D818F72A-8B84-4AC9-B9D2-F80C7C2B01C3}" srcOrd="5" destOrd="0" presId="urn:microsoft.com/office/officeart/2005/8/layout/bProcess3"/>
    <dgm:cxn modelId="{D32440C7-7586-4092-9AC8-6760CDDF1823}" type="presParOf" srcId="{D818F72A-8B84-4AC9-B9D2-F80C7C2B01C3}" destId="{F051E7C9-D85A-4B77-BEC0-490605B970C8}" srcOrd="0" destOrd="0" presId="urn:microsoft.com/office/officeart/2005/8/layout/bProcess3"/>
    <dgm:cxn modelId="{C28C51C6-8979-4479-BFBE-EBC078CD58CF}" type="presParOf" srcId="{58153D83-9F64-4C09-9C97-FD4303314C53}" destId="{EF5CE827-03AA-4616-A38F-742625A6C30F}" srcOrd="6" destOrd="0" presId="urn:microsoft.com/office/officeart/2005/8/layout/bProcess3"/>
    <dgm:cxn modelId="{5D78C935-C273-48D5-B95F-4964F9AA0203}" type="presParOf" srcId="{58153D83-9F64-4C09-9C97-FD4303314C53}" destId="{329F3BF8-5C52-4C63-8BB1-16981DCD537A}" srcOrd="7" destOrd="0" presId="urn:microsoft.com/office/officeart/2005/8/layout/bProcess3"/>
    <dgm:cxn modelId="{59D9F8F6-6F39-4F40-A59C-0244F3FC4E6E}" type="presParOf" srcId="{329F3BF8-5C52-4C63-8BB1-16981DCD537A}" destId="{35102660-BE08-46C2-8D5C-A9C2549B10DC}" srcOrd="0" destOrd="0" presId="urn:microsoft.com/office/officeart/2005/8/layout/bProcess3"/>
    <dgm:cxn modelId="{4DCFE415-FB6F-43F0-9C1C-F19AA9087D99}" type="presParOf" srcId="{58153D83-9F64-4C09-9C97-FD4303314C53}" destId="{0E2F0F64-0E25-4F96-ABDF-6740476AD20D}" srcOrd="8" destOrd="0" presId="urn:microsoft.com/office/officeart/2005/8/layout/bProcess3"/>
    <dgm:cxn modelId="{C9977D75-D6AB-4F4A-BD6F-A08DC0761175}" type="presParOf" srcId="{58153D83-9F64-4C09-9C97-FD4303314C53}" destId="{66C1E3A0-C337-428E-8C5E-2225164BF666}" srcOrd="9" destOrd="0" presId="urn:microsoft.com/office/officeart/2005/8/layout/bProcess3"/>
    <dgm:cxn modelId="{D9456115-1DAE-4F4F-82BA-2A88810254CD}" type="presParOf" srcId="{66C1E3A0-C337-428E-8C5E-2225164BF666}" destId="{FAD360DE-AE8C-4737-99C9-AA5D8F4304A0}" srcOrd="0" destOrd="0" presId="urn:microsoft.com/office/officeart/2005/8/layout/bProcess3"/>
    <dgm:cxn modelId="{231DE4AF-1834-413B-B8A9-5C9D97993E2E}" type="presParOf" srcId="{58153D83-9F64-4C09-9C97-FD4303314C53}" destId="{90C1ED25-4B13-40EB-B960-97DD8FF9B04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4797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453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13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506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1a5bbe24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1a5bbe24f_0_1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29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/>
          <a:lstStyle/>
          <a:p>
            <a:fld id="{5181180B-9F7C-4537-B7E4-B4228DF28177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31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/>
          <a:lstStyle/>
          <a:p>
            <a:fld id="{5181180B-9F7C-4537-B7E4-B4228DF28177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06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/>
          <a:lstStyle/>
          <a:p>
            <a:fld id="{5181180B-9F7C-4537-B7E4-B4228DF28177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581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/>
          <a:lstStyle/>
          <a:p>
            <a:fld id="{5181180B-9F7C-4537-B7E4-B4228DF28177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3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1a5bbe24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1a5bbe24f_0_1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60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261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60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1a5bbe24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1a5bbe24f_0_1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748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31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1a5bbe24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1a5bbe24f_0_1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38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993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07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30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33747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29017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7265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71700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058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49779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89927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95589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92435" y="68886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92435" y="144909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36302" y="45212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890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536302" y="45212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16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70717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65066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16166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12176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02433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D528-4793-419A-A833-E6FF7C799B48}" type="datetimeFigureOut">
              <a:rPr lang="hu-HU" smtClean="0"/>
              <a:t>2023.10.09.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4B39-5ADC-4CE6-8D36-4575F499E42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030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74769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90550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7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90000"/>
              </a:schemeClr>
            </a:gs>
            <a:gs pos="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Google Shape;63;p11"/>
          <p:cNvSpPr txBox="1">
            <a:spLocks noGrp="1"/>
          </p:cNvSpPr>
          <p:nvPr>
            <p:ph type="ctrTitle"/>
          </p:nvPr>
        </p:nvSpPr>
        <p:spPr>
          <a:xfrm>
            <a:off x="1630050" y="2472377"/>
            <a:ext cx="5883900" cy="2002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u-HU" sz="1500" dirty="0">
                <a:latin typeface="Lato" panose="020B0604020202020204" charset="-18"/>
              </a:rPr>
              <a:t/>
            </a:r>
            <a:br>
              <a:rPr lang="hu-HU" sz="1500" dirty="0">
                <a:latin typeface="Lato" panose="020B0604020202020204" charset="-18"/>
              </a:rPr>
            </a:br>
            <a:r>
              <a:rPr lang="hu-HU" sz="1500" dirty="0">
                <a:latin typeface="Lato" panose="020B0604020202020204" charset="-18"/>
              </a:rPr>
              <a:t/>
            </a:r>
            <a:br>
              <a:rPr lang="hu-HU" sz="1500" dirty="0">
                <a:latin typeface="Lato" panose="020B0604020202020204" charset="-18"/>
              </a:rPr>
            </a:br>
            <a:r>
              <a:rPr lang="hu-HU" sz="2000" dirty="0">
                <a:latin typeface="Lato" panose="020B0604020202020204" charset="-18"/>
              </a:rPr>
              <a:t>Gyermekek és fiatalok esélynövelő szolgáltatásai</a:t>
            </a:r>
            <a:br>
              <a:rPr lang="hu-HU" sz="2000" dirty="0">
                <a:latin typeface="Lato" panose="020B0604020202020204" charset="-18"/>
              </a:rPr>
            </a:br>
            <a:r>
              <a:rPr lang="hu-HU" sz="1200" dirty="0">
                <a:latin typeface="Lato" panose="020B0604020202020204" charset="-18"/>
              </a:rPr>
              <a:t>Radomszki Lászlóné – társadalmi felzárkózásért felelős helyettes államtitkár</a:t>
            </a:r>
            <a:br>
              <a:rPr lang="hu-HU" sz="1200" dirty="0">
                <a:latin typeface="Lato" panose="020B0604020202020204" charset="-18"/>
              </a:rPr>
            </a:br>
            <a:r>
              <a:rPr lang="hu-HU" sz="1200" dirty="0">
                <a:latin typeface="Lato" panose="020B0604020202020204" charset="-18"/>
              </a:rPr>
              <a:t/>
            </a:r>
            <a:br>
              <a:rPr lang="hu-HU" sz="1200" dirty="0">
                <a:latin typeface="Lato" panose="020B0604020202020204" charset="-18"/>
              </a:rPr>
            </a:br>
            <a:r>
              <a:rPr lang="hu-HU" sz="1200" dirty="0">
                <a:latin typeface="Lato" panose="020B0604020202020204" charset="-18"/>
              </a:rPr>
              <a:t>SZIME XXIII. Konferencia</a:t>
            </a:r>
            <a:br>
              <a:rPr lang="hu-HU" sz="1200" dirty="0">
                <a:latin typeface="Lato" panose="020B0604020202020204" charset="-18"/>
              </a:rPr>
            </a:br>
            <a:r>
              <a:rPr lang="hu-HU" sz="1200" dirty="0">
                <a:latin typeface="Lato" panose="020B0604020202020204" charset="-18"/>
              </a:rPr>
              <a:t>2023. október 10.</a:t>
            </a:r>
            <a:br>
              <a:rPr lang="hu-HU" sz="1200" dirty="0">
                <a:latin typeface="Lato" panose="020B0604020202020204" charset="-18"/>
              </a:rPr>
            </a:br>
            <a:r>
              <a:rPr lang="hu-HU" sz="1200" dirty="0">
                <a:latin typeface="Lato" panose="020B0604020202020204" charset="-18"/>
              </a:rPr>
              <a:t>Esztergom </a:t>
            </a:r>
          </a:p>
        </p:txBody>
      </p:sp>
      <p:pic>
        <p:nvPicPr>
          <p:cNvPr id="4" name="Kép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2731" y="388053"/>
            <a:ext cx="2078537" cy="1203486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360" y="405204"/>
            <a:ext cx="7688700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Lato" panose="020B0604020202020204" charset="-18"/>
              </a:rPr>
              <a:t>Biztos Kezdet Gyerekházak sajátosságai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92435" y="1166108"/>
            <a:ext cx="7688700" cy="2826881"/>
          </a:xfrm>
        </p:spPr>
        <p:txBody>
          <a:bodyPr>
            <a:normAutofit/>
          </a:bodyPr>
          <a:lstStyle/>
          <a:p>
            <a:r>
              <a:rPr lang="hu-HU" sz="1200" dirty="0">
                <a:solidFill>
                  <a:schemeClr val="tx1"/>
                </a:solidFill>
              </a:rPr>
              <a:t>Ellátott korcsoport: </a:t>
            </a:r>
          </a:p>
          <a:p>
            <a:pPr marL="146050" indent="0">
              <a:buNone/>
            </a:pPr>
            <a:r>
              <a:rPr lang="hu-HU" sz="1200" dirty="0">
                <a:solidFill>
                  <a:schemeClr val="tx1"/>
                </a:solidFill>
              </a:rPr>
              <a:t>	0-3 éves gyermekek és a szülő/hozzátartozó</a:t>
            </a:r>
          </a:p>
          <a:p>
            <a:r>
              <a:rPr lang="hu-HU" sz="1200" dirty="0">
                <a:solidFill>
                  <a:schemeClr val="tx1"/>
                </a:solidFill>
              </a:rPr>
              <a:t>Rendszeresen elvárt gyerekszám: </a:t>
            </a:r>
          </a:p>
          <a:p>
            <a:pPr marL="146050" indent="0">
              <a:buNone/>
            </a:pPr>
            <a:r>
              <a:rPr lang="hu-HU" sz="1200" dirty="0">
                <a:solidFill>
                  <a:schemeClr val="tx1"/>
                </a:solidFill>
              </a:rPr>
              <a:t>	5-10 közé esik népességnagyságtól függően</a:t>
            </a:r>
          </a:p>
          <a:p>
            <a:r>
              <a:rPr lang="hu-HU" sz="1200" dirty="0">
                <a:solidFill>
                  <a:schemeClr val="tx1"/>
                </a:solidFill>
              </a:rPr>
              <a:t>Nyitva tartás:</a:t>
            </a:r>
          </a:p>
          <a:p>
            <a:pPr marL="146050" indent="0">
              <a:buNone/>
            </a:pPr>
            <a:r>
              <a:rPr lang="hu-HU" sz="1200" dirty="0">
                <a:solidFill>
                  <a:schemeClr val="tx1"/>
                </a:solidFill>
              </a:rPr>
              <a:t>	minimum napi 4 óra közvetlen szolgáltatás</a:t>
            </a:r>
          </a:p>
          <a:p>
            <a:pPr marL="146050" indent="0">
              <a:buNone/>
            </a:pPr>
            <a:r>
              <a:rPr lang="hu-HU" sz="1200" dirty="0">
                <a:solidFill>
                  <a:schemeClr val="tx1"/>
                </a:solidFill>
              </a:rPr>
              <a:t>	évente 3 hét zárás lehet a vis major helyzeteken túl</a:t>
            </a:r>
          </a:p>
          <a:p>
            <a:r>
              <a:rPr lang="hu-HU" sz="1200" dirty="0">
                <a:solidFill>
                  <a:schemeClr val="tx1"/>
                </a:solidFill>
              </a:rPr>
              <a:t>Elhelyezkedése:</a:t>
            </a:r>
          </a:p>
          <a:p>
            <a:pPr marL="146050" indent="0">
              <a:buNone/>
            </a:pPr>
            <a:r>
              <a:rPr lang="hu-HU" sz="1200" dirty="0">
                <a:solidFill>
                  <a:schemeClr val="tx1"/>
                </a:solidFill>
              </a:rPr>
              <a:t>	szegregált lakókörnyezet közelében</a:t>
            </a:r>
          </a:p>
          <a:p>
            <a:r>
              <a:rPr lang="hu-HU" sz="1200" dirty="0">
                <a:solidFill>
                  <a:schemeClr val="tx1"/>
                </a:solidFill>
              </a:rPr>
              <a:t>Szolgáltatások: </a:t>
            </a:r>
          </a:p>
          <a:p>
            <a:pPr marL="615950" lvl="1" indent="0" algn="just">
              <a:buNone/>
            </a:pPr>
            <a:r>
              <a:rPr lang="hu-HU" sz="1200" dirty="0">
                <a:solidFill>
                  <a:schemeClr val="tx1"/>
                </a:solidFill>
              </a:rPr>
              <a:t>	Önkéntes igénybevétel mellett a gyermekekre és szülőkre</a:t>
            </a:r>
          </a:p>
          <a:p>
            <a:pPr marL="615950" lvl="1" indent="0" algn="just">
              <a:buNone/>
            </a:pPr>
            <a:r>
              <a:rPr lang="hu-HU" sz="1200" dirty="0">
                <a:solidFill>
                  <a:schemeClr val="tx1"/>
                </a:solidFill>
              </a:rPr>
              <a:t>	irányuló szakmai szolgáltatások és közösségi rendezvények,</a:t>
            </a:r>
          </a:p>
          <a:p>
            <a:pPr marL="615950" lvl="1" indent="0" algn="just">
              <a:buNone/>
            </a:pPr>
            <a:r>
              <a:rPr lang="hu-HU" sz="1200" dirty="0">
                <a:solidFill>
                  <a:schemeClr val="tx1"/>
                </a:solidFill>
              </a:rPr>
              <a:t>	kisétkezés, komfortszolgáltatások biztosítása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43" y="1249899"/>
            <a:ext cx="3192579" cy="23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414326" y="304458"/>
            <a:ext cx="63153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/>
            <a:r>
              <a:rPr lang="hu-HU" sz="2300" b="1" dirty="0">
                <a:solidFill>
                  <a:schemeClr val="tx1"/>
                </a:solidFill>
                <a:latin typeface="Lato" panose="020B0604020202020204" charset="-18"/>
              </a:rPr>
              <a:t>Tanodák fejlesztése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8667201"/>
              </p:ext>
            </p:extLst>
          </p:nvPr>
        </p:nvGraphicFramePr>
        <p:xfrm>
          <a:off x="503249" y="1282792"/>
          <a:ext cx="8137502" cy="279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226490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3891" y="452009"/>
            <a:ext cx="8203545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tx1"/>
                </a:solidFill>
                <a:latin typeface="Lato" panose="020B0604020202020204" charset="-18"/>
              </a:rPr>
              <a:t>Tanodák sajátosságai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820" y="1140373"/>
            <a:ext cx="3301617" cy="247775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92435" y="1140374"/>
            <a:ext cx="6565565" cy="354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1150">
              <a:lnSpc>
                <a:spcPct val="115000"/>
              </a:lnSpc>
              <a:buClr>
                <a:srgbClr val="172943"/>
              </a:buClr>
              <a:buSzPts val="1300"/>
              <a:buFont typeface="Lato"/>
              <a:buChar char="●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Ellátott korcsoport: </a:t>
            </a:r>
          </a:p>
          <a:p>
            <a:pPr marL="146050" lvl="0">
              <a:lnSpc>
                <a:spcPct val="115000"/>
              </a:lnSpc>
              <a:buClr>
                <a:srgbClr val="172943"/>
              </a:buClr>
              <a:buSzPts val="1300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	6-18 éves nappali oktatásban részesülő gyermekek</a:t>
            </a:r>
          </a:p>
          <a:p>
            <a:pPr marL="457200" lvl="0" indent="-311150">
              <a:lnSpc>
                <a:spcPct val="115000"/>
              </a:lnSpc>
              <a:buClr>
                <a:srgbClr val="172943"/>
              </a:buClr>
              <a:buSzPts val="1300"/>
              <a:buFont typeface="Lato"/>
              <a:buChar char="●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Rendszeresen elvárt gyerekszám: </a:t>
            </a:r>
          </a:p>
          <a:p>
            <a:pPr marL="146050" lvl="0">
              <a:lnSpc>
                <a:spcPct val="115000"/>
              </a:lnSpc>
              <a:buClr>
                <a:srgbClr val="172943"/>
              </a:buClr>
              <a:buSzPts val="1300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	20-30 közé esik népességnagyságtól függően</a:t>
            </a:r>
          </a:p>
          <a:p>
            <a:pPr marL="457200" lvl="0" indent="-311150">
              <a:lnSpc>
                <a:spcPct val="115000"/>
              </a:lnSpc>
              <a:buClr>
                <a:srgbClr val="172943"/>
              </a:buClr>
              <a:buSzPts val="1300"/>
              <a:buFont typeface="Lato"/>
              <a:buChar char="●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Nyitva tartás:</a:t>
            </a:r>
          </a:p>
          <a:p>
            <a:pPr marL="146050" lvl="0">
              <a:lnSpc>
                <a:spcPct val="115000"/>
              </a:lnSpc>
              <a:buClr>
                <a:srgbClr val="172943"/>
              </a:buClr>
              <a:buSzPts val="1300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	tanórán kívüli tevékenység heti átlag 20 órában</a:t>
            </a:r>
          </a:p>
          <a:p>
            <a:pPr marL="457200" indent="-311150">
              <a:lnSpc>
                <a:spcPct val="115000"/>
              </a:lnSpc>
              <a:buClr>
                <a:srgbClr val="172943"/>
              </a:buClr>
              <a:buSzPts val="1300"/>
              <a:buFont typeface="Lato"/>
              <a:buChar char="●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Szolgáltatások: </a:t>
            </a:r>
          </a:p>
          <a:p>
            <a:pPr marL="146050" lvl="1" algn="just">
              <a:lnSpc>
                <a:spcPct val="115000"/>
              </a:lnSpc>
              <a:buClr>
                <a:srgbClr val="172943"/>
              </a:buClr>
              <a:buSzPts val="1300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	együttműködésben a köznevelési intézményekkel a</a:t>
            </a:r>
          </a:p>
          <a:p>
            <a:pPr marL="146050" lvl="1" algn="just">
              <a:lnSpc>
                <a:spcPct val="115000"/>
              </a:lnSpc>
              <a:buClr>
                <a:srgbClr val="172943"/>
              </a:buClr>
              <a:buSzPts val="1300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	tanulást, továbbtanulást, pályaválasztást és életpálya-</a:t>
            </a:r>
          </a:p>
          <a:p>
            <a:pPr marL="146050" lvl="1" algn="just">
              <a:lnSpc>
                <a:spcPct val="115000"/>
              </a:lnSpc>
              <a:buClr>
                <a:srgbClr val="172943"/>
              </a:buClr>
              <a:buSzPts val="1300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	építést elősegítő szakmai szolgáltatások, iskolai</a:t>
            </a:r>
          </a:p>
          <a:p>
            <a:pPr marL="146050" lvl="1" algn="just">
              <a:lnSpc>
                <a:spcPct val="115000"/>
              </a:lnSpc>
              <a:buClr>
                <a:srgbClr val="172943"/>
              </a:buClr>
              <a:buSzPts val="1300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	lemorzsolódását megelőző programok, egyéni fejlődését</a:t>
            </a:r>
          </a:p>
          <a:p>
            <a:pPr marL="146050" lvl="1" algn="just">
              <a:lnSpc>
                <a:spcPct val="115000"/>
              </a:lnSpc>
              <a:buClr>
                <a:srgbClr val="172943"/>
              </a:buClr>
              <a:buSzPts val="1300"/>
            </a:pPr>
            <a:r>
              <a:rPr lang="hu-HU" sz="1300" dirty="0">
                <a:solidFill>
                  <a:schemeClr val="tx1"/>
                </a:solidFill>
                <a:latin typeface="Lato"/>
                <a:sym typeface="Lato"/>
              </a:rPr>
              <a:t>	segítő mérések elvégzése, szabadidő hasznos eltöltését segítő programok 	biztosítása</a:t>
            </a:r>
          </a:p>
          <a:p>
            <a:pPr marL="457200" lvl="3" indent="-311150" algn="just">
              <a:lnSpc>
                <a:spcPct val="115000"/>
              </a:lnSpc>
              <a:buClr>
                <a:srgbClr val="172943"/>
              </a:buClr>
              <a:buSzPts val="1300"/>
              <a:buFont typeface="Lato"/>
              <a:buChar char="●"/>
            </a:pPr>
            <a:endParaRPr lang="hu-HU" sz="1300" dirty="0">
              <a:solidFill>
                <a:srgbClr val="172943"/>
              </a:solidFill>
              <a:latin typeface="Lato"/>
              <a:sym typeface="Lato"/>
            </a:endParaRPr>
          </a:p>
          <a:p>
            <a:pPr marL="146050" lvl="0">
              <a:lnSpc>
                <a:spcPct val="115000"/>
              </a:lnSpc>
              <a:buClr>
                <a:srgbClr val="172943"/>
              </a:buClr>
              <a:buSzPts val="1300"/>
            </a:pPr>
            <a:endParaRPr lang="hu-HU" sz="1300" dirty="0">
              <a:solidFill>
                <a:srgbClr val="172943"/>
              </a:solidFill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609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3417" y="324225"/>
            <a:ext cx="8187145" cy="535200"/>
          </a:xfrm>
        </p:spPr>
        <p:txBody>
          <a:bodyPr>
            <a:noAutofit/>
          </a:bodyPr>
          <a:lstStyle/>
          <a:p>
            <a:pPr algn="ctr"/>
            <a:r>
              <a:rPr lang="hu-HU" sz="2300" dirty="0">
                <a:solidFill>
                  <a:schemeClr val="tx1"/>
                </a:solidFill>
                <a:latin typeface="Lato" panose="020B0604020202020204" charset="-18"/>
              </a:rPr>
              <a:t>Gyermekek esélynövelő szolgáltatásainak hivatalos statisztikai adatai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69739"/>
              </p:ext>
            </p:extLst>
          </p:nvPr>
        </p:nvGraphicFramePr>
        <p:xfrm>
          <a:off x="436141" y="1318060"/>
          <a:ext cx="8521698" cy="2611584"/>
        </p:xfrm>
        <a:graphic>
          <a:graphicData uri="http://schemas.openxmlformats.org/drawingml/2006/table">
            <a:tbl>
              <a:tblPr/>
              <a:tblGrid>
                <a:gridCol w="2063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457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8993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Megnevezés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Biztos Kezdet Gyerekházak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száma</a:t>
                      </a:r>
                    </a:p>
                  </a:txBody>
                  <a:tcPr marL="11396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foglalkoztatottak</a:t>
                      </a:r>
                    </a:p>
                  </a:txBody>
                  <a:tcPr marL="11396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rendszeres gondozásban részesülő</a:t>
                      </a:r>
                    </a:p>
                  </a:txBody>
                  <a:tcPr marL="11396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család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2 341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2 334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0–2 éves gyermek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1 832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1 788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3–5 éves gyermek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831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631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603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656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449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összes gyermek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1 441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2 379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Tanodák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száma</a:t>
                      </a:r>
                    </a:p>
                  </a:txBody>
                  <a:tcPr marL="11396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foglalkoztatottak</a:t>
                      </a:r>
                    </a:p>
                  </a:txBody>
                  <a:tcPr marL="11396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rendszeres gondozásban részesülő</a:t>
                      </a:r>
                    </a:p>
                  </a:txBody>
                  <a:tcPr marL="11396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család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3 979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3 989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3 888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3 812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alsó tagozatos általános iskolai tanuló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1 797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1 872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1 846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felső tagozatos általános iskolai tanuló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3 172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3 229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3 108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2 973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középfokú iskolai tanuló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698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763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24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összes tanuló</a:t>
                      </a:r>
                    </a:p>
                  </a:txBody>
                  <a:tcPr marL="22792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5 535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5 672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5 700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</a:rPr>
                        <a:t>5 582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53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433" y="234956"/>
            <a:ext cx="8713418" cy="535200"/>
          </a:xfrm>
        </p:spPr>
        <p:txBody>
          <a:bodyPr>
            <a:noAutofit/>
          </a:bodyPr>
          <a:lstStyle/>
          <a:p>
            <a:pPr algn="ctr"/>
            <a:r>
              <a:rPr lang="hu-HU" sz="2300" dirty="0">
                <a:solidFill>
                  <a:schemeClr val="tx1"/>
                </a:solidFill>
                <a:latin typeface="Lato" panose="020B0604020202020204" charset="-18"/>
              </a:rPr>
              <a:t>Gyermekek esélynövelő szolgáltatásainak megoszlása </a:t>
            </a:r>
            <a:r>
              <a:rPr lang="hu-HU" sz="2300" dirty="0" smtClean="0">
                <a:solidFill>
                  <a:schemeClr val="tx1"/>
                </a:solidFill>
                <a:latin typeface="Lato" panose="020B0604020202020204" charset="-18"/>
              </a:rPr>
              <a:t/>
            </a:r>
            <a:br>
              <a:rPr lang="hu-HU" sz="2300" dirty="0" smtClean="0">
                <a:solidFill>
                  <a:schemeClr val="tx1"/>
                </a:solidFill>
                <a:latin typeface="Lato" panose="020B0604020202020204" charset="-18"/>
              </a:rPr>
            </a:br>
            <a:r>
              <a:rPr lang="hu-HU" sz="2300" dirty="0" smtClean="0">
                <a:solidFill>
                  <a:schemeClr val="tx1"/>
                </a:solidFill>
                <a:latin typeface="Lato" panose="020B0604020202020204" charset="-18"/>
              </a:rPr>
              <a:t>fenntartók </a:t>
            </a:r>
            <a:r>
              <a:rPr lang="hu-HU" sz="2300" dirty="0">
                <a:solidFill>
                  <a:schemeClr val="tx1"/>
                </a:solidFill>
                <a:latin typeface="Lato" panose="020B0604020202020204" charset="-18"/>
              </a:rPr>
              <a:t>szerint, </a:t>
            </a:r>
            <a:r>
              <a:rPr lang="hu-HU" sz="2300" dirty="0" smtClean="0">
                <a:solidFill>
                  <a:schemeClr val="tx1"/>
                </a:solidFill>
                <a:latin typeface="Lato" panose="020B0604020202020204" charset="-18"/>
              </a:rPr>
              <a:t/>
            </a:r>
            <a:br>
              <a:rPr lang="hu-HU" sz="2300" dirty="0" smtClean="0">
                <a:solidFill>
                  <a:schemeClr val="tx1"/>
                </a:solidFill>
                <a:latin typeface="Lato" panose="020B0604020202020204" charset="-18"/>
              </a:rPr>
            </a:br>
            <a:r>
              <a:rPr lang="hu-HU" sz="2300" dirty="0" smtClean="0">
                <a:solidFill>
                  <a:schemeClr val="tx1"/>
                </a:solidFill>
                <a:latin typeface="Lato" panose="020B0604020202020204" charset="-18"/>
              </a:rPr>
              <a:t>2023</a:t>
            </a:r>
            <a:endParaRPr lang="hu-HU" sz="230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37709" y="1391744"/>
            <a:ext cx="7822865" cy="429716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r>
              <a:rPr lang="hu-HU" b="1" dirty="0">
                <a:solidFill>
                  <a:schemeClr val="tx1"/>
                </a:solidFill>
              </a:rPr>
              <a:t>        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u="sng" dirty="0">
                <a:solidFill>
                  <a:schemeClr val="tx1"/>
                </a:solidFill>
              </a:rPr>
              <a:t>Biztos Kezdet Gyerekházak </a:t>
            </a:r>
            <a:r>
              <a:rPr lang="hu-HU" b="1" dirty="0">
                <a:solidFill>
                  <a:schemeClr val="tx1"/>
                </a:solidFill>
              </a:rPr>
              <a:t>  </a:t>
            </a:r>
            <a:r>
              <a:rPr lang="hu-HU" b="1" dirty="0" smtClean="0">
                <a:solidFill>
                  <a:schemeClr val="tx1"/>
                </a:solidFill>
              </a:rPr>
              <a:t>								</a:t>
            </a:r>
            <a:r>
              <a:rPr lang="hu-HU" b="1" u="sng" dirty="0" smtClean="0">
                <a:solidFill>
                  <a:schemeClr val="tx1"/>
                </a:solidFill>
              </a:rPr>
              <a:t>Tanodák</a:t>
            </a:r>
            <a:endParaRPr lang="hu-HU" b="1" u="sng" dirty="0">
              <a:solidFill>
                <a:schemeClr val="tx1"/>
              </a:solidFill>
            </a:endParaRPr>
          </a:p>
          <a:p>
            <a:pPr marL="146050" indent="0">
              <a:buNone/>
            </a:pPr>
            <a:endParaRPr lang="hu-HU" b="1" dirty="0"/>
          </a:p>
          <a:p>
            <a:pPr marL="2901950" lvl="6" indent="0">
              <a:buNone/>
            </a:pPr>
            <a:endParaRPr lang="hu-H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901950" lvl="6" indent="0">
              <a:buNone/>
            </a:pPr>
            <a:endParaRPr lang="hu-H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901950" lvl="6" indent="0">
              <a:buNone/>
            </a:pPr>
            <a:endParaRPr lang="hu-H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275711"/>
              </p:ext>
            </p:extLst>
          </p:nvPr>
        </p:nvGraphicFramePr>
        <p:xfrm>
          <a:off x="5472879" y="1760641"/>
          <a:ext cx="2365662" cy="184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989169" y="3757614"/>
            <a:ext cx="293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Egyházi fenntartásban, 16 %</a:t>
            </a:r>
          </a:p>
          <a:p>
            <a:pPr algn="ctr"/>
            <a:r>
              <a:rPr lang="hu-H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fenntartásban, 14</a:t>
            </a:r>
            <a:r>
              <a:rPr lang="hu-H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Önkormányzati fenntartásban, 70%</a:t>
            </a:r>
            <a:endParaRPr lang="hu-H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Önkormányzati fenntartásban, 70%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532086" y="3757614"/>
            <a:ext cx="23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Egyházi fenntartásban, 19%</a:t>
            </a:r>
          </a:p>
          <a:p>
            <a:pPr algn="ctr"/>
            <a:r>
              <a:rPr lang="hu-H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fenntartásban, 81%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69" y="1839220"/>
            <a:ext cx="2935387" cy="1764355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75453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2503" y="245952"/>
            <a:ext cx="7688700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Lato" panose="020B0604020202020204" charset="-18"/>
              </a:rPr>
              <a:t>Útravaló Ösztöndíjprogramok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92435" y="1035946"/>
            <a:ext cx="7688700" cy="2933974"/>
          </a:xfrm>
        </p:spPr>
        <p:txBody>
          <a:bodyPr>
            <a:normAutofit/>
          </a:bodyPr>
          <a:lstStyle/>
          <a:p>
            <a:pPr marL="146050" indent="0" algn="just">
              <a:buNone/>
            </a:pPr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</a:rPr>
              <a:t>2005. évtől működő </a:t>
            </a:r>
            <a:r>
              <a:rPr lang="hu-HU" dirty="0">
                <a:solidFill>
                  <a:schemeClr val="tx1"/>
                </a:solidFill>
              </a:rPr>
              <a:t>ösztöndíjprogram átfogó célja a </a:t>
            </a:r>
            <a:r>
              <a:rPr lang="hu-HU" b="1" dirty="0">
                <a:solidFill>
                  <a:schemeClr val="tx1"/>
                </a:solidFill>
              </a:rPr>
              <a:t>hátrányos és halmozottan hátrányos helyzetű tanulók</a:t>
            </a:r>
            <a:r>
              <a:rPr lang="hu-HU" dirty="0">
                <a:solidFill>
                  <a:schemeClr val="tx1"/>
                </a:solidFill>
              </a:rPr>
              <a:t>, kiemelten a cigány/roma tanulók </a:t>
            </a:r>
            <a:r>
              <a:rPr lang="hu-HU" b="1" dirty="0">
                <a:solidFill>
                  <a:schemeClr val="tx1"/>
                </a:solidFill>
              </a:rPr>
              <a:t>továbbtanulásának, szakma-, érettségi és diplomaszerzési esélyeinek javítása</a:t>
            </a:r>
            <a:r>
              <a:rPr lang="hu-HU" dirty="0">
                <a:solidFill>
                  <a:schemeClr val="tx1"/>
                </a:solidFill>
              </a:rPr>
              <a:t>, a számukra elérhető </a:t>
            </a:r>
            <a:r>
              <a:rPr lang="hu-HU" b="1" dirty="0">
                <a:solidFill>
                  <a:schemeClr val="tx1"/>
                </a:solidFill>
              </a:rPr>
              <a:t>mentorálási és/vagy ösztöndíj támogatás biztosítása</a:t>
            </a:r>
            <a:r>
              <a:rPr lang="hu-HU" dirty="0">
                <a:solidFill>
                  <a:schemeClr val="tx1"/>
                </a:solidFill>
              </a:rPr>
              <a:t>. Az ösztöndíjprogram jogszabályi alapját és kereteit az Útravaló Ösztöndíjprogramról szóló </a:t>
            </a:r>
            <a:r>
              <a:rPr lang="hu-HU" b="1" dirty="0">
                <a:solidFill>
                  <a:schemeClr val="tx1"/>
                </a:solidFill>
              </a:rPr>
              <a:t>152/2005. (VIII.2.) Korm. rendelet </a:t>
            </a:r>
            <a:r>
              <a:rPr lang="hu-HU" dirty="0">
                <a:solidFill>
                  <a:schemeClr val="tx1"/>
                </a:solidFill>
              </a:rPr>
              <a:t>határozza meg, fedezetét a mindenkori Költségvetési törvény biztosítja. </a:t>
            </a:r>
          </a:p>
          <a:p>
            <a:pPr marL="146050" indent="0" algn="just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146050" indent="0">
              <a:buNone/>
            </a:pPr>
            <a:r>
              <a:rPr lang="hu-HU" u="sng" dirty="0">
                <a:solidFill>
                  <a:schemeClr val="tx1"/>
                </a:solidFill>
              </a:rPr>
              <a:t>Alprogramok:</a:t>
            </a:r>
          </a:p>
          <a:p>
            <a:pPr marL="146050" indent="0" algn="ctr">
              <a:buNone/>
            </a:pPr>
            <a:endParaRPr lang="hu-H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Út a középiskolába ösztöndíj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Út az érettségihez ösztöndíj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Út a szakmához ösztöndíj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Út a diplomához ösztöndíj- és önköltség-támogatási program</a:t>
            </a:r>
          </a:p>
          <a:p>
            <a:pPr marL="14605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010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10373"/>
              </p:ext>
            </p:extLst>
          </p:nvPr>
        </p:nvGraphicFramePr>
        <p:xfrm>
          <a:off x="359629" y="1045369"/>
          <a:ext cx="8442294" cy="3162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69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6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0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45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Lato" panose="020B0604020202020204" charset="-18"/>
                          <a:ea typeface="+mn-ea"/>
                          <a:cs typeface="+mn-cs"/>
                          <a:sym typeface="Arial"/>
                        </a:rPr>
                        <a:t>Alprogram neve</a:t>
                      </a:r>
                      <a:endParaRPr lang="hu-HU" sz="1100" b="1" i="0" u="none" strike="noStrike" cap="none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Lato" panose="020B0604020202020204" charset="-18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Lato" panose="020B0604020202020204" charset="-18"/>
                        </a:rPr>
                        <a:t>2020/2021. tanév támogatott tanuló létszám (fő)</a:t>
                      </a:r>
                      <a:endParaRPr lang="hu-HU" sz="1000" dirty="0"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Lato" panose="020B0604020202020204" charset="-18"/>
                        </a:rPr>
                        <a:t>2021/2022. tanév támogatott tanuló létszám (fő)</a:t>
                      </a:r>
                      <a:endParaRPr lang="hu-HU" sz="1000" dirty="0"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Lato" panose="020B0604020202020204" charset="-18"/>
                        </a:rPr>
                        <a:t>2022/2023. tanév támogatott tanuló létszám (fő)</a:t>
                      </a:r>
                      <a:endParaRPr lang="hu-HU" sz="1000"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411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u-HU" sz="1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Lato" panose="020B0604020202020204" charset="-18"/>
                          <a:ea typeface="+mn-ea"/>
                          <a:cs typeface="+mn-cs"/>
                          <a:sym typeface="Arial"/>
                        </a:rPr>
                        <a:t>Út a középiskolába</a:t>
                      </a: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4 029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4 636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4 650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53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Lato" panose="020B0604020202020204" charset="-18"/>
                        </a:rPr>
                        <a:t>Út az érettségihez</a:t>
                      </a:r>
                      <a:endParaRPr lang="hu-HU" sz="1000" dirty="0"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3 103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2 531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2 327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53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Lato" panose="020B0604020202020204" charset="-18"/>
                          <a:ea typeface="+mn-ea"/>
                          <a:cs typeface="+mn-cs"/>
                          <a:sym typeface="Arial"/>
                        </a:rPr>
                        <a:t>Út a szakmához</a:t>
                      </a: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2 900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2 660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2 565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928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u-HU" sz="1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Lato" panose="020B0604020202020204" charset="-18"/>
                          <a:ea typeface="+mn-ea"/>
                          <a:cs typeface="+mn-cs"/>
                          <a:sym typeface="Arial"/>
                        </a:rPr>
                        <a:t>Út a diplomához</a:t>
                      </a: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507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481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378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928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u-HU" sz="1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Lato" panose="020B0604020202020204" charset="-18"/>
                          <a:ea typeface="+mn-ea"/>
                          <a:cs typeface="+mn-cs"/>
                          <a:sym typeface="Arial"/>
                        </a:rPr>
                        <a:t>Összesen</a:t>
                      </a: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10 539</a:t>
                      </a:r>
                      <a:endParaRPr lang="hu-HU" sz="1000" b="1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10 308</a:t>
                      </a:r>
                      <a:endParaRPr lang="hu-HU" sz="1000" b="1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9 920</a:t>
                      </a:r>
                      <a:endParaRPr lang="hu-HU" sz="1000" b="1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1" marR="6321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359629" y="266426"/>
            <a:ext cx="84422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300" b="1" dirty="0">
                <a:latin typeface="Lato" panose="020B0604020202020204" charset="-18"/>
              </a:rPr>
              <a:t>Útravaló Ösztöndíjprogramokban részesülők száma</a:t>
            </a:r>
            <a:endParaRPr lang="hu-HU" sz="2300" b="1" dirty="0"/>
          </a:p>
        </p:txBody>
      </p:sp>
    </p:spTree>
    <p:extLst>
      <p:ext uri="{BB962C8B-B14F-4D97-AF65-F5344CB8AC3E}">
        <p14:creationId xmlns:p14="http://schemas.microsoft.com/office/powerpoint/2010/main" val="425086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6791" y="283977"/>
            <a:ext cx="7688700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Lato" panose="020B0604020202020204" charset="-18"/>
              </a:rPr>
              <a:t>Kollégium plusz modellprogram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92435" y="1141908"/>
            <a:ext cx="5391318" cy="27413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>
                <a:solidFill>
                  <a:schemeClr val="tx1"/>
                </a:solidFill>
                <a:latin typeface="Leto"/>
              </a:rPr>
              <a:t>A Társadalmi Felzárkózásért Felelős Helyettes Államtitkárság </a:t>
            </a:r>
            <a:r>
              <a:rPr lang="hu-HU" b="1" dirty="0">
                <a:solidFill>
                  <a:schemeClr val="tx1"/>
                </a:solidFill>
                <a:latin typeface="Leto"/>
              </a:rPr>
              <a:t>2017 szeptemberében indított modellprogramot</a:t>
            </a:r>
            <a:r>
              <a:rPr lang="hu-HU" dirty="0">
                <a:solidFill>
                  <a:schemeClr val="tx1"/>
                </a:solidFill>
                <a:latin typeface="Leto"/>
              </a:rPr>
              <a:t> a már működő hátrányos helyzetű tanulókat nevelő kollégiumokban. </a:t>
            </a:r>
          </a:p>
          <a:p>
            <a:pPr algn="just"/>
            <a:r>
              <a:rPr lang="hu-HU" dirty="0">
                <a:solidFill>
                  <a:schemeClr val="tx1"/>
                </a:solidFill>
                <a:latin typeface="Leto"/>
              </a:rPr>
              <a:t>A meghívásos pályázatban állami (6), egyházi (2) és civil (1) fenntartású intézmények földrajzilag is leképezik a szükségleteket, az ország nyolc megyéjét érintően, </a:t>
            </a:r>
            <a:r>
              <a:rPr lang="hu-HU" b="1" dirty="0">
                <a:solidFill>
                  <a:schemeClr val="tx1"/>
                </a:solidFill>
                <a:latin typeface="Leto"/>
              </a:rPr>
              <a:t>főként a leghátrányosabb helyzetű régiókban</a:t>
            </a:r>
            <a:r>
              <a:rPr lang="hu-HU" dirty="0">
                <a:solidFill>
                  <a:schemeClr val="tx1"/>
                </a:solidFill>
                <a:latin typeface="Leto"/>
              </a:rPr>
              <a:t>. </a:t>
            </a:r>
          </a:p>
          <a:p>
            <a:pPr algn="just"/>
            <a:r>
              <a:rPr lang="hu-HU" dirty="0">
                <a:solidFill>
                  <a:schemeClr val="tx1"/>
                </a:solidFill>
                <a:latin typeface="Leto"/>
              </a:rPr>
              <a:t>Átlagosan </a:t>
            </a:r>
            <a:r>
              <a:rPr lang="hu-HU" b="1" dirty="0">
                <a:solidFill>
                  <a:schemeClr val="tx1"/>
                </a:solidFill>
                <a:latin typeface="Leto"/>
              </a:rPr>
              <a:t>240 általános iskolás gyermeket </a:t>
            </a:r>
            <a:r>
              <a:rPr lang="hu-HU" dirty="0">
                <a:solidFill>
                  <a:schemeClr val="tx1"/>
                </a:solidFill>
                <a:latin typeface="Leto"/>
              </a:rPr>
              <a:t>ér el és családjaikat. A kollégisták </a:t>
            </a:r>
            <a:r>
              <a:rPr lang="hu-HU" b="1" dirty="0">
                <a:solidFill>
                  <a:schemeClr val="tx1"/>
                </a:solidFill>
                <a:latin typeface="Leto"/>
              </a:rPr>
              <a:t>többsége a 10-15 éves korosztályhoz </a:t>
            </a:r>
            <a:r>
              <a:rPr lang="hu-HU" dirty="0">
                <a:solidFill>
                  <a:schemeClr val="tx1"/>
                </a:solidFill>
                <a:latin typeface="Leto"/>
              </a:rPr>
              <a:t>tartozik, többségük rászoruló*. </a:t>
            </a:r>
          </a:p>
          <a:p>
            <a:pPr algn="just"/>
            <a:r>
              <a:rPr lang="hu-HU" dirty="0">
                <a:solidFill>
                  <a:schemeClr val="tx1"/>
                </a:solidFill>
                <a:latin typeface="Leto"/>
              </a:rPr>
              <a:t>A komplex program hozzájárul az iskolai hiányzások csökkentéséhez, a lemorzsolódás megelőzéséhez és csökkentéséhez, valamint az inkluzív nevelés által az integráció sikeréhez. </a:t>
            </a:r>
          </a:p>
          <a:p>
            <a:pPr marL="146050" indent="0" algn="just">
              <a:buNone/>
            </a:pPr>
            <a:endParaRPr lang="hu-HU" dirty="0">
              <a:solidFill>
                <a:schemeClr val="tx1"/>
              </a:solidFill>
              <a:latin typeface="Leto"/>
            </a:endParaRPr>
          </a:p>
          <a:p>
            <a:pPr marL="146050" indent="0" algn="just">
              <a:buNone/>
            </a:pPr>
            <a:r>
              <a:rPr lang="hu-HU" sz="1100" dirty="0">
                <a:solidFill>
                  <a:schemeClr val="tx1"/>
                </a:solidFill>
                <a:latin typeface="Leto"/>
              </a:rPr>
              <a:t>*Rendszeres gyermekvédelmi kedvezményben részesülő, hátrányos helyzetű, halmozottan hátrányos helyzetű, veszélyeztetett. </a:t>
            </a:r>
          </a:p>
          <a:p>
            <a:pPr algn="just"/>
            <a:endParaRPr lang="hu-HU" sz="11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53" y="1252170"/>
            <a:ext cx="3231160" cy="19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0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414326" y="196479"/>
            <a:ext cx="63153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/>
            <a:r>
              <a:rPr lang="hu-HU" sz="2300" b="1" dirty="0">
                <a:solidFill>
                  <a:schemeClr val="tx1"/>
                </a:solidFill>
                <a:latin typeface="Lato" panose="020B0604020202020204" charset="-18"/>
              </a:rPr>
              <a:t>Roma szakkollégiumok fejlesztése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9372048"/>
              </p:ext>
            </p:extLst>
          </p:nvPr>
        </p:nvGraphicFramePr>
        <p:xfrm>
          <a:off x="503249" y="1097187"/>
          <a:ext cx="8137502" cy="298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43653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152" y="203864"/>
            <a:ext cx="8594390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Lato" panose="020B0604020202020204" charset="-18"/>
              </a:rPr>
              <a:t>Hazai forrásból támogatott programok gyermekügyi és oktatási programok forrása, </a:t>
            </a:r>
            <a:r>
              <a:rPr lang="hu-HU" b="1" dirty="0" smtClean="0">
                <a:solidFill>
                  <a:schemeClr val="tx1"/>
                </a:solidFill>
                <a:latin typeface="Lato" panose="020B0604020202020204" charset="-18"/>
              </a:rPr>
              <a:t/>
            </a:r>
            <a:br>
              <a:rPr lang="hu-HU" b="1" dirty="0" smtClean="0">
                <a:solidFill>
                  <a:schemeClr val="tx1"/>
                </a:solidFill>
                <a:latin typeface="Lato" panose="020B0604020202020204" charset="-18"/>
              </a:rPr>
            </a:br>
            <a:r>
              <a:rPr lang="hu-HU" b="1" dirty="0" smtClean="0">
                <a:solidFill>
                  <a:schemeClr val="tx1"/>
                </a:solidFill>
                <a:latin typeface="Lato" panose="020B0604020202020204" charset="-18"/>
              </a:rPr>
              <a:t>2023</a:t>
            </a:r>
            <a:endParaRPr lang="hu-HU" b="1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latin typeface="Arial" panose="020B0604020202020204" pitchFamily="34" charset="0"/>
            </a:endParaRPr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94902"/>
              </p:ext>
            </p:extLst>
          </p:nvPr>
        </p:nvGraphicFramePr>
        <p:xfrm>
          <a:off x="652775" y="1449090"/>
          <a:ext cx="7841143" cy="29711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95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5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1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5697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bg1"/>
                          </a:solidFill>
                          <a:latin typeface="Leto"/>
                        </a:rPr>
                        <a:t>Intézkedés megnevezése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bg1"/>
                          </a:solidFill>
                          <a:latin typeface="Leto"/>
                        </a:rPr>
                        <a:t>Bevont gyermekek és fiatalok (fő)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bg1"/>
                          </a:solidFill>
                          <a:latin typeface="Leto"/>
                        </a:rPr>
                        <a:t>Hazai költségvetésben</a:t>
                      </a:r>
                      <a:r>
                        <a:rPr lang="hu-HU" sz="1200" baseline="0" dirty="0">
                          <a:solidFill>
                            <a:schemeClr val="bg1"/>
                          </a:solidFill>
                          <a:latin typeface="Leto"/>
                        </a:rPr>
                        <a:t> forrása (Mrd Ft)</a:t>
                      </a:r>
                      <a:endParaRPr lang="hu-HU" sz="1200" dirty="0">
                        <a:solidFill>
                          <a:schemeClr val="bg1"/>
                        </a:solidFill>
                        <a:latin typeface="Le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697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bg1"/>
                          </a:solidFill>
                          <a:latin typeface="Leto"/>
                        </a:rPr>
                        <a:t>Útravaló</a:t>
                      </a:r>
                      <a:r>
                        <a:rPr lang="hu-HU" sz="1200" baseline="0" dirty="0">
                          <a:solidFill>
                            <a:schemeClr val="bg1"/>
                          </a:solidFill>
                          <a:latin typeface="Leto"/>
                        </a:rPr>
                        <a:t> és felzárkózást segítő ösztöndíj programok</a:t>
                      </a:r>
                      <a:endParaRPr lang="hu-HU" sz="1200" dirty="0">
                        <a:solidFill>
                          <a:schemeClr val="bg1"/>
                        </a:solidFill>
                        <a:latin typeface="Le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  <a:latin typeface="Leto"/>
                        </a:rPr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  <a:latin typeface="Leto"/>
                        </a:rPr>
                        <a:t>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bg1"/>
                          </a:solidFill>
                          <a:latin typeface="Leto"/>
                        </a:rPr>
                        <a:t>Biztos Kezdet Gyerekházak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  <a:latin typeface="Leto"/>
                        </a:rPr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  <a:latin typeface="Leto"/>
                        </a:rPr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bg1"/>
                          </a:solidFill>
                          <a:latin typeface="Leto"/>
                        </a:rPr>
                        <a:t>Tanoda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  <a:latin typeface="Leto"/>
                        </a:rPr>
                        <a:t>5700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  <a:latin typeface="Leto"/>
                        </a:rPr>
                        <a:t>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bg1"/>
                          </a:solidFill>
                          <a:latin typeface="Leto"/>
                        </a:rPr>
                        <a:t>Roma</a:t>
                      </a:r>
                      <a:r>
                        <a:rPr lang="hu-HU" sz="1200" baseline="0" dirty="0">
                          <a:solidFill>
                            <a:schemeClr val="bg1"/>
                          </a:solidFill>
                          <a:latin typeface="Leto"/>
                        </a:rPr>
                        <a:t> Szakkollégiumok</a:t>
                      </a:r>
                      <a:endParaRPr lang="hu-HU" sz="1200" dirty="0">
                        <a:solidFill>
                          <a:schemeClr val="bg1"/>
                        </a:solidFill>
                        <a:latin typeface="Le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  <a:latin typeface="Leto"/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  <a:latin typeface="Leto"/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/>
                          </a:solidFill>
                          <a:latin typeface="Leto"/>
                        </a:rPr>
                        <a:t>Összesen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/>
                          </a:solidFill>
                          <a:latin typeface="Leto"/>
                        </a:rPr>
                        <a:t>18 150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/>
                          </a:solidFill>
                          <a:latin typeface="Leto"/>
                        </a:rPr>
                        <a:t>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2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">
            <a:extLst>
              <a:ext uri="{FF2B5EF4-FFF2-40B4-BE49-F238E27FC236}">
                <a16:creationId xmlns="" xmlns:a16="http://schemas.microsoft.com/office/drawing/2014/main" id="{4F962850-38C3-49B3-AB1A-F2952CD686AE}"/>
              </a:ext>
            </a:extLst>
          </p:cNvPr>
          <p:cNvGrpSpPr/>
          <p:nvPr/>
        </p:nvGrpSpPr>
        <p:grpSpPr>
          <a:xfrm>
            <a:off x="4552928" y="789553"/>
            <a:ext cx="68784" cy="3888431"/>
            <a:chOff x="4283968" y="1628800"/>
            <a:chExt cx="68958" cy="4283174"/>
          </a:xfrm>
        </p:grpSpPr>
        <p:sp>
          <p:nvSpPr>
            <p:cNvPr id="38" name="Rectangle 3">
              <a:extLst>
                <a:ext uri="{FF2B5EF4-FFF2-40B4-BE49-F238E27FC236}">
                  <a16:creationId xmlns="" xmlns:a16="http://schemas.microsoft.com/office/drawing/2014/main" id="{D018BF78-DACD-44F2-A4CD-84822AD58AD5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bg2"/>
                </a:solidFill>
                <a:latin typeface="Lato" panose="020B0604020202020204" charset="-18"/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="" xmlns:a16="http://schemas.microsoft.com/office/drawing/2014/main" id="{756FC572-614A-4E43-AC0B-45BE7C2B5D6F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bg2"/>
                </a:solidFill>
                <a:latin typeface="Lato" panose="020B0604020202020204" charset="-18"/>
              </a:endParaRPr>
            </a:p>
          </p:txBody>
        </p:sp>
        <p:sp>
          <p:nvSpPr>
            <p:cNvPr id="40" name="Rectangle 5">
              <a:extLst>
                <a:ext uri="{FF2B5EF4-FFF2-40B4-BE49-F238E27FC236}">
                  <a16:creationId xmlns="" xmlns:a16="http://schemas.microsoft.com/office/drawing/2014/main" id="{C77ECFA2-6341-46C5-A088-C6F957DEF429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bg2"/>
                </a:solidFill>
                <a:latin typeface="Lato" panose="020B0604020202020204" charset="-18"/>
              </a:endParaRPr>
            </a:p>
          </p:txBody>
        </p:sp>
        <p:sp>
          <p:nvSpPr>
            <p:cNvPr id="41" name="Rectangle 6">
              <a:extLst>
                <a:ext uri="{FF2B5EF4-FFF2-40B4-BE49-F238E27FC236}">
                  <a16:creationId xmlns="" xmlns:a16="http://schemas.microsoft.com/office/drawing/2014/main" id="{1E647892-12E5-461E-9EAB-3538E76631D8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bg2"/>
                </a:solidFill>
                <a:latin typeface="Lato" panose="020B0604020202020204" charset="-18"/>
              </a:endParaRPr>
            </a:p>
          </p:txBody>
        </p:sp>
        <p:sp>
          <p:nvSpPr>
            <p:cNvPr id="42" name="Rectangle 7">
              <a:extLst>
                <a:ext uri="{FF2B5EF4-FFF2-40B4-BE49-F238E27FC236}">
                  <a16:creationId xmlns="" xmlns:a16="http://schemas.microsoft.com/office/drawing/2014/main" id="{77BEE928-BA56-49EC-BDA9-DA9586BEDC56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bg2"/>
                </a:solidFill>
                <a:latin typeface="Lato" panose="020B0604020202020204" charset="-18"/>
              </a:endParaRPr>
            </a:p>
          </p:txBody>
        </p:sp>
      </p:grpSp>
      <p:cxnSp>
        <p:nvCxnSpPr>
          <p:cNvPr id="43" name="Straight Connector 8">
            <a:extLst>
              <a:ext uri="{FF2B5EF4-FFF2-40B4-BE49-F238E27FC236}">
                <a16:creationId xmlns="" xmlns:a16="http://schemas.microsoft.com/office/drawing/2014/main" id="{08DF6916-B8C0-4C7B-8A8A-FFB6F9F32EFE}"/>
              </a:ext>
            </a:extLst>
          </p:cNvPr>
          <p:cNvCxnSpPr/>
          <p:nvPr/>
        </p:nvCxnSpPr>
        <p:spPr>
          <a:xfrm>
            <a:off x="4674441" y="1822788"/>
            <a:ext cx="1497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="" xmlns:a16="http://schemas.microsoft.com/office/drawing/2014/main" id="{2C30DF46-A4CF-4E8A-89E7-B44AF95912E4}"/>
              </a:ext>
            </a:extLst>
          </p:cNvPr>
          <p:cNvCxnSpPr/>
          <p:nvPr/>
        </p:nvCxnSpPr>
        <p:spPr>
          <a:xfrm>
            <a:off x="4674441" y="2515946"/>
            <a:ext cx="14979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0">
            <a:extLst>
              <a:ext uri="{FF2B5EF4-FFF2-40B4-BE49-F238E27FC236}">
                <a16:creationId xmlns="" xmlns:a16="http://schemas.microsoft.com/office/drawing/2014/main" id="{1A8634F9-B816-4601-BDA6-BCD72D816237}"/>
              </a:ext>
            </a:extLst>
          </p:cNvPr>
          <p:cNvCxnSpPr/>
          <p:nvPr/>
        </p:nvCxnSpPr>
        <p:spPr>
          <a:xfrm>
            <a:off x="4674441" y="3365387"/>
            <a:ext cx="1497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1">
            <a:extLst>
              <a:ext uri="{FF2B5EF4-FFF2-40B4-BE49-F238E27FC236}">
                <a16:creationId xmlns="" xmlns:a16="http://schemas.microsoft.com/office/drawing/2014/main" id="{9113DB33-D2FA-4971-8C7D-FE692A3610FD}"/>
              </a:ext>
            </a:extLst>
          </p:cNvPr>
          <p:cNvCxnSpPr/>
          <p:nvPr/>
        </p:nvCxnSpPr>
        <p:spPr>
          <a:xfrm>
            <a:off x="4355977" y="3327834"/>
            <a:ext cx="14796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3">
            <a:extLst>
              <a:ext uri="{FF2B5EF4-FFF2-40B4-BE49-F238E27FC236}">
                <a16:creationId xmlns="" xmlns:a16="http://schemas.microsoft.com/office/drawing/2014/main" id="{0865BD32-F592-47C7-B23B-E8880A825141}"/>
              </a:ext>
            </a:extLst>
          </p:cNvPr>
          <p:cNvSpPr/>
          <p:nvPr/>
        </p:nvSpPr>
        <p:spPr>
          <a:xfrm>
            <a:off x="3363854" y="3995561"/>
            <a:ext cx="870181" cy="72822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altLang="ko-KR" sz="1200" dirty="0">
                <a:solidFill>
                  <a:schemeClr val="tx1"/>
                </a:solidFill>
                <a:latin typeface="Lato" panose="020B0604020202020204" charset="-18"/>
              </a:rPr>
              <a:t>2021</a:t>
            </a:r>
            <a:endParaRPr lang="ko-KR" altLang="en-US" sz="120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cxnSp>
        <p:nvCxnSpPr>
          <p:cNvPr id="49" name="Straight Connector 14">
            <a:extLst>
              <a:ext uri="{FF2B5EF4-FFF2-40B4-BE49-F238E27FC236}">
                <a16:creationId xmlns="" xmlns:a16="http://schemas.microsoft.com/office/drawing/2014/main" id="{042338C2-2344-4DC2-A653-6BC0D90625B9}"/>
              </a:ext>
            </a:extLst>
          </p:cNvPr>
          <p:cNvCxnSpPr/>
          <p:nvPr/>
        </p:nvCxnSpPr>
        <p:spPr>
          <a:xfrm>
            <a:off x="4301416" y="2085696"/>
            <a:ext cx="20252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7">
            <a:extLst>
              <a:ext uri="{FF2B5EF4-FFF2-40B4-BE49-F238E27FC236}">
                <a16:creationId xmlns="" xmlns:a16="http://schemas.microsoft.com/office/drawing/2014/main" id="{9235901C-BB28-45F2-B3F9-D78D10287ABB}"/>
              </a:ext>
            </a:extLst>
          </p:cNvPr>
          <p:cNvSpPr txBox="1"/>
          <p:nvPr/>
        </p:nvSpPr>
        <p:spPr>
          <a:xfrm>
            <a:off x="725128" y="3845837"/>
            <a:ext cx="28040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MNTFS 2030 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és intézkedési terve   elfogadása és </a:t>
            </a:r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Roma kapcsolatokért felelős kormánybiztos kinevezése</a:t>
            </a:r>
          </a:p>
        </p:txBody>
      </p:sp>
      <p:sp>
        <p:nvSpPr>
          <p:cNvPr id="52" name="Oval 19">
            <a:extLst>
              <a:ext uri="{FF2B5EF4-FFF2-40B4-BE49-F238E27FC236}">
                <a16:creationId xmlns="" xmlns:a16="http://schemas.microsoft.com/office/drawing/2014/main" id="{1B3B345C-2BB5-4A0F-872A-87241A5B90A0}"/>
              </a:ext>
            </a:extLst>
          </p:cNvPr>
          <p:cNvSpPr/>
          <p:nvPr/>
        </p:nvSpPr>
        <p:spPr>
          <a:xfrm>
            <a:off x="4873824" y="1512742"/>
            <a:ext cx="770716" cy="62009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altLang="ko-KR" sz="1200" dirty="0">
                <a:solidFill>
                  <a:schemeClr val="tx1"/>
                </a:solidFill>
                <a:latin typeface="Lato" panose="020B0604020202020204" charset="-18"/>
              </a:rPr>
              <a:t>2013</a:t>
            </a:r>
            <a:endParaRPr lang="ko-KR" altLang="en-US" sz="120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53" name="TextBox 22">
            <a:extLst>
              <a:ext uri="{FF2B5EF4-FFF2-40B4-BE49-F238E27FC236}">
                <a16:creationId xmlns="" xmlns:a16="http://schemas.microsoft.com/office/drawing/2014/main" id="{370C7D3A-F7E2-4C56-BD10-0FE754AE6C2E}"/>
              </a:ext>
            </a:extLst>
          </p:cNvPr>
          <p:cNvSpPr txBox="1"/>
          <p:nvPr/>
        </p:nvSpPr>
        <p:spPr>
          <a:xfrm>
            <a:off x="6008287" y="1508615"/>
            <a:ext cx="20313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Biztos Kezdet Gyerekházak 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hazai szabályozása és finanszírozása </a:t>
            </a:r>
          </a:p>
        </p:txBody>
      </p:sp>
      <p:sp>
        <p:nvSpPr>
          <p:cNvPr id="55" name="Oval 24">
            <a:extLst>
              <a:ext uri="{FF2B5EF4-FFF2-40B4-BE49-F238E27FC236}">
                <a16:creationId xmlns="" xmlns:a16="http://schemas.microsoft.com/office/drawing/2014/main" id="{1752D6BF-7320-4AD1-A415-8CD73451280A}"/>
              </a:ext>
            </a:extLst>
          </p:cNvPr>
          <p:cNvSpPr/>
          <p:nvPr/>
        </p:nvSpPr>
        <p:spPr>
          <a:xfrm>
            <a:off x="3363854" y="1915406"/>
            <a:ext cx="870181" cy="53176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1200" dirty="0">
                <a:solidFill>
                  <a:schemeClr val="tx1"/>
                </a:solidFill>
                <a:latin typeface="Lato" panose="020B0604020202020204" charset="-18"/>
              </a:rPr>
              <a:t>2015</a:t>
            </a:r>
            <a:endParaRPr lang="ko-KR" altLang="en-US" sz="120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56" name="TextBox 27">
            <a:extLst>
              <a:ext uri="{FF2B5EF4-FFF2-40B4-BE49-F238E27FC236}">
                <a16:creationId xmlns="" xmlns:a16="http://schemas.microsoft.com/office/drawing/2014/main" id="{CBFC16DA-5AF3-4930-9633-F5FABBE96A3B}"/>
              </a:ext>
            </a:extLst>
          </p:cNvPr>
          <p:cNvSpPr txBox="1"/>
          <p:nvPr/>
        </p:nvSpPr>
        <p:spPr>
          <a:xfrm>
            <a:off x="1331641" y="2085696"/>
            <a:ext cx="20522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2015-2017. évre szóló Intézkedési Terv elfogadása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 </a:t>
            </a:r>
          </a:p>
          <a:p>
            <a:pPr algn="r"/>
            <a:endParaRPr lang="en-US" altLang="ko-KR" sz="1050" b="1" dirty="0">
              <a:solidFill>
                <a:schemeClr val="bg2"/>
              </a:solidFill>
              <a:latin typeface="Lato" panose="020B0604020202020204" charset="-18"/>
            </a:endParaRPr>
          </a:p>
        </p:txBody>
      </p:sp>
      <p:sp>
        <p:nvSpPr>
          <p:cNvPr id="58" name="Oval 29">
            <a:extLst>
              <a:ext uri="{FF2B5EF4-FFF2-40B4-BE49-F238E27FC236}">
                <a16:creationId xmlns="" xmlns:a16="http://schemas.microsoft.com/office/drawing/2014/main" id="{B601E12F-8310-42C5-947E-1071A4AB624B}"/>
              </a:ext>
            </a:extLst>
          </p:cNvPr>
          <p:cNvSpPr/>
          <p:nvPr/>
        </p:nvSpPr>
        <p:spPr>
          <a:xfrm>
            <a:off x="4915037" y="3046143"/>
            <a:ext cx="813655" cy="6848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1200" dirty="0">
                <a:solidFill>
                  <a:schemeClr val="tx1"/>
                </a:solidFill>
                <a:latin typeface="Lato" panose="020B0604020202020204" charset="-18"/>
              </a:rPr>
              <a:t>2021.03.02.</a:t>
            </a:r>
            <a:endParaRPr lang="ko-KR" altLang="en-US" sz="120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59" name="TextBox 32">
            <a:extLst>
              <a:ext uri="{FF2B5EF4-FFF2-40B4-BE49-F238E27FC236}">
                <a16:creationId xmlns="" xmlns:a16="http://schemas.microsoft.com/office/drawing/2014/main" id="{93BC6B12-7E68-4D85-A5D1-FAED75CD0118}"/>
              </a:ext>
            </a:extLst>
          </p:cNvPr>
          <p:cNvSpPr txBox="1"/>
          <p:nvPr/>
        </p:nvSpPr>
        <p:spPr>
          <a:xfrm>
            <a:off x="5827246" y="3120670"/>
            <a:ext cx="1890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2030-ig szóló </a:t>
            </a:r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új uniós roma keretstratégia</a:t>
            </a:r>
            <a:endParaRPr lang="hu-HU" altLang="ko-KR" sz="105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61" name="Oval 34">
            <a:extLst>
              <a:ext uri="{FF2B5EF4-FFF2-40B4-BE49-F238E27FC236}">
                <a16:creationId xmlns="" xmlns:a16="http://schemas.microsoft.com/office/drawing/2014/main" id="{BEF44F3C-A24B-4A5B-ADF1-41415C7DC329}"/>
              </a:ext>
            </a:extLst>
          </p:cNvPr>
          <p:cNvSpPr/>
          <p:nvPr/>
        </p:nvSpPr>
        <p:spPr>
          <a:xfrm>
            <a:off x="4824236" y="2255660"/>
            <a:ext cx="860385" cy="64003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1125" dirty="0">
                <a:solidFill>
                  <a:schemeClr val="tx1"/>
                </a:solidFill>
                <a:latin typeface="Lato" panose="020B0604020202020204" charset="-18"/>
              </a:rPr>
              <a:t>2017-2019</a:t>
            </a:r>
            <a:endParaRPr lang="ko-KR" altLang="en-US" sz="1125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62" name="TextBox 37">
            <a:extLst>
              <a:ext uri="{FF2B5EF4-FFF2-40B4-BE49-F238E27FC236}">
                <a16:creationId xmlns="" xmlns:a16="http://schemas.microsoft.com/office/drawing/2014/main" id="{FBB5EED7-6BD3-4C27-BCE5-17C0164CDD9B}"/>
              </a:ext>
            </a:extLst>
          </p:cNvPr>
          <p:cNvSpPr txBox="1"/>
          <p:nvPr/>
        </p:nvSpPr>
        <p:spPr>
          <a:xfrm>
            <a:off x="5816225" y="2265752"/>
            <a:ext cx="20999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Roma Szakkollégiumok 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és </a:t>
            </a:r>
          </a:p>
          <a:p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A </a:t>
            </a:r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Tanoda programok 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hazai szabályozása és finanszírozása</a:t>
            </a:r>
            <a:endParaRPr lang="en-US" altLang="ko-KR" sz="105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63" name="Oval 19">
            <a:extLst>
              <a:ext uri="{FF2B5EF4-FFF2-40B4-BE49-F238E27FC236}">
                <a16:creationId xmlns="" xmlns:a16="http://schemas.microsoft.com/office/drawing/2014/main" id="{1B3B345C-2BB5-4A0F-872A-87241A5B90A0}"/>
              </a:ext>
            </a:extLst>
          </p:cNvPr>
          <p:cNvSpPr/>
          <p:nvPr/>
        </p:nvSpPr>
        <p:spPr>
          <a:xfrm>
            <a:off x="3437875" y="979549"/>
            <a:ext cx="854345" cy="620093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1200" dirty="0">
                <a:solidFill>
                  <a:schemeClr val="tx1"/>
                </a:solidFill>
                <a:latin typeface="Lato" panose="020B0604020202020204" charset="-18"/>
              </a:rPr>
              <a:t>2011</a:t>
            </a:r>
            <a:endParaRPr lang="ko-KR" altLang="en-US" sz="120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cxnSp>
        <p:nvCxnSpPr>
          <p:cNvPr id="64" name="Straight Connector 8">
            <a:extLst>
              <a:ext uri="{FF2B5EF4-FFF2-40B4-BE49-F238E27FC236}">
                <a16:creationId xmlns="" xmlns:a16="http://schemas.microsoft.com/office/drawing/2014/main" id="{08DF6916-B8C0-4C7B-8A8A-FFB6F9F32EFE}"/>
              </a:ext>
            </a:extLst>
          </p:cNvPr>
          <p:cNvCxnSpPr/>
          <p:nvPr/>
        </p:nvCxnSpPr>
        <p:spPr>
          <a:xfrm>
            <a:off x="4355976" y="1275606"/>
            <a:ext cx="13876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2">
            <a:extLst>
              <a:ext uri="{FF2B5EF4-FFF2-40B4-BE49-F238E27FC236}">
                <a16:creationId xmlns="" xmlns:a16="http://schemas.microsoft.com/office/drawing/2014/main" id="{370C7D3A-F7E2-4C56-BD10-0FE754AE6C2E}"/>
              </a:ext>
            </a:extLst>
          </p:cNvPr>
          <p:cNvSpPr txBox="1"/>
          <p:nvPr/>
        </p:nvSpPr>
        <p:spPr>
          <a:xfrm>
            <a:off x="1223628" y="861414"/>
            <a:ext cx="2142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A Magyar Nemzeti Társadalmi Felzárkózási </a:t>
            </a:r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Stratégia 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és a 2014-ig szóló </a:t>
            </a:r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Intézkedési Terv elfogadása</a:t>
            </a:r>
          </a:p>
        </p:txBody>
      </p:sp>
      <p:sp>
        <p:nvSpPr>
          <p:cNvPr id="66" name="Oval 19">
            <a:extLst>
              <a:ext uri="{FF2B5EF4-FFF2-40B4-BE49-F238E27FC236}">
                <a16:creationId xmlns="" xmlns:a16="http://schemas.microsoft.com/office/drawing/2014/main" id="{1B3B345C-2BB5-4A0F-872A-87241A5B90A0}"/>
              </a:ext>
            </a:extLst>
          </p:cNvPr>
          <p:cNvSpPr/>
          <p:nvPr/>
        </p:nvSpPr>
        <p:spPr>
          <a:xfrm>
            <a:off x="4915037" y="655513"/>
            <a:ext cx="807607" cy="62009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altLang="ko-KR" sz="1125" dirty="0">
                <a:solidFill>
                  <a:schemeClr val="tx1"/>
                </a:solidFill>
                <a:latin typeface="Lato" panose="020B0604020202020204" charset="-18"/>
              </a:rPr>
              <a:t>2010-2011</a:t>
            </a:r>
            <a:endParaRPr lang="ko-KR" altLang="en-US" sz="1125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67" name="TextBox 22">
            <a:extLst>
              <a:ext uri="{FF2B5EF4-FFF2-40B4-BE49-F238E27FC236}">
                <a16:creationId xmlns="" xmlns:a16="http://schemas.microsoft.com/office/drawing/2014/main" id="{370C7D3A-F7E2-4C56-BD10-0FE754AE6C2E}"/>
              </a:ext>
            </a:extLst>
          </p:cNvPr>
          <p:cNvSpPr txBox="1"/>
          <p:nvPr/>
        </p:nvSpPr>
        <p:spPr>
          <a:xfrm>
            <a:off x="5776214" y="649438"/>
            <a:ext cx="1992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COM közlemény a romák integrációjáról, </a:t>
            </a:r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első uniós roma keretstratégia 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– magyar javaslatra</a:t>
            </a:r>
            <a:endParaRPr lang="hu-HU" altLang="ko-KR" sz="1050" b="1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68" name="Cím 1"/>
          <p:cNvSpPr txBox="1">
            <a:spLocks/>
          </p:cNvSpPr>
          <p:nvPr/>
        </p:nvSpPr>
        <p:spPr>
          <a:xfrm>
            <a:off x="353919" y="137610"/>
            <a:ext cx="5422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7175" indent="-257175" algn="l"/>
            <a:r>
              <a:rPr lang="hu-HU" sz="1800" b="1" dirty="0">
                <a:latin typeface="Lato" panose="020B0604020202020204" charset="-18"/>
              </a:rPr>
              <a:t>A társadalmi felzárkózási szakpolitika alakulása</a:t>
            </a:r>
          </a:p>
        </p:txBody>
      </p:sp>
      <p:cxnSp>
        <p:nvCxnSpPr>
          <p:cNvPr id="69" name="Straight Connector 9">
            <a:extLst>
              <a:ext uri="{FF2B5EF4-FFF2-40B4-BE49-F238E27FC236}">
                <a16:creationId xmlns="" xmlns:a16="http://schemas.microsoft.com/office/drawing/2014/main" id="{2C30DF46-A4CF-4E8A-89E7-B44AF95912E4}"/>
              </a:ext>
            </a:extLst>
          </p:cNvPr>
          <p:cNvCxnSpPr/>
          <p:nvPr/>
        </p:nvCxnSpPr>
        <p:spPr>
          <a:xfrm>
            <a:off x="4674442" y="897564"/>
            <a:ext cx="1497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7">
            <a:extLst>
              <a:ext uri="{FF2B5EF4-FFF2-40B4-BE49-F238E27FC236}">
                <a16:creationId xmlns="" xmlns:a16="http://schemas.microsoft.com/office/drawing/2014/main" id="{CBFC16DA-5AF3-4930-9633-F5FABBE96A3B}"/>
              </a:ext>
            </a:extLst>
          </p:cNvPr>
          <p:cNvSpPr txBox="1"/>
          <p:nvPr/>
        </p:nvSpPr>
        <p:spPr>
          <a:xfrm>
            <a:off x="1451227" y="3157638"/>
            <a:ext cx="1926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TEF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 létrehozása és a </a:t>
            </a:r>
          </a:p>
          <a:p>
            <a:pPr algn="r"/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FETE </a:t>
            </a:r>
            <a:r>
              <a:rPr lang="hu-HU" altLang="ko-KR" sz="1050" dirty="0">
                <a:solidFill>
                  <a:schemeClr val="tx1"/>
                </a:solidFill>
                <a:latin typeface="Lato" panose="020B0604020202020204" charset="-18"/>
              </a:rPr>
              <a:t>program elindítása</a:t>
            </a:r>
          </a:p>
        </p:txBody>
      </p:sp>
      <p:sp>
        <p:nvSpPr>
          <p:cNvPr id="72" name="Oval 24">
            <a:extLst>
              <a:ext uri="{FF2B5EF4-FFF2-40B4-BE49-F238E27FC236}">
                <a16:creationId xmlns="" xmlns:a16="http://schemas.microsoft.com/office/drawing/2014/main" id="{1752D6BF-7320-4AD1-A415-8CD73451280A}"/>
              </a:ext>
            </a:extLst>
          </p:cNvPr>
          <p:cNvSpPr/>
          <p:nvPr/>
        </p:nvSpPr>
        <p:spPr>
          <a:xfrm>
            <a:off x="3363854" y="3165817"/>
            <a:ext cx="928363" cy="6466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1200" dirty="0">
                <a:solidFill>
                  <a:schemeClr val="tx1"/>
                </a:solidFill>
                <a:latin typeface="Lato" panose="020B0604020202020204" charset="-18"/>
              </a:rPr>
              <a:t>2019</a:t>
            </a:r>
            <a:endParaRPr lang="ko-KR" altLang="en-US" sz="120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cxnSp>
        <p:nvCxnSpPr>
          <p:cNvPr id="74" name="Straight Connector 11">
            <a:extLst>
              <a:ext uri="{FF2B5EF4-FFF2-40B4-BE49-F238E27FC236}">
                <a16:creationId xmlns="" xmlns:a16="http://schemas.microsoft.com/office/drawing/2014/main" id="{9113DB33-D2FA-4971-8C7D-FE692A3610FD}"/>
              </a:ext>
            </a:extLst>
          </p:cNvPr>
          <p:cNvCxnSpPr/>
          <p:nvPr/>
        </p:nvCxnSpPr>
        <p:spPr>
          <a:xfrm>
            <a:off x="4355976" y="4280306"/>
            <a:ext cx="14851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29">
            <a:extLst>
              <a:ext uri="{FF2B5EF4-FFF2-40B4-BE49-F238E27FC236}">
                <a16:creationId xmlns="" xmlns:a16="http://schemas.microsoft.com/office/drawing/2014/main" id="{B601E12F-8310-42C5-947E-1071A4AB624B}"/>
              </a:ext>
            </a:extLst>
          </p:cNvPr>
          <p:cNvSpPr/>
          <p:nvPr/>
        </p:nvSpPr>
        <p:spPr>
          <a:xfrm>
            <a:off x="4921062" y="3845837"/>
            <a:ext cx="895163" cy="655973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1200" dirty="0">
                <a:solidFill>
                  <a:schemeClr val="tx1"/>
                </a:solidFill>
                <a:latin typeface="Lato" panose="020B0604020202020204" charset="-18"/>
              </a:rPr>
              <a:t>2022</a:t>
            </a:r>
          </a:p>
        </p:txBody>
      </p:sp>
      <p:sp>
        <p:nvSpPr>
          <p:cNvPr id="76" name="TextBox 32">
            <a:extLst>
              <a:ext uri="{FF2B5EF4-FFF2-40B4-BE49-F238E27FC236}">
                <a16:creationId xmlns="" xmlns:a16="http://schemas.microsoft.com/office/drawing/2014/main" id="{93BC6B12-7E68-4D85-A5D1-FAED75CD0118}"/>
              </a:ext>
            </a:extLst>
          </p:cNvPr>
          <p:cNvSpPr txBox="1"/>
          <p:nvPr/>
        </p:nvSpPr>
        <p:spPr>
          <a:xfrm>
            <a:off x="5923212" y="3965131"/>
            <a:ext cx="26446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altLang="ko-KR" sz="1050" b="1" dirty="0">
                <a:solidFill>
                  <a:schemeClr val="tx1"/>
                </a:solidFill>
                <a:latin typeface="Lato" panose="020B0604020202020204" charset="-18"/>
              </a:rPr>
              <a:t>felzárkózási terület -&gt; Gondoskodáspolitikáért Felelős Államtitkárság</a:t>
            </a:r>
          </a:p>
        </p:txBody>
      </p:sp>
      <p:cxnSp>
        <p:nvCxnSpPr>
          <p:cNvPr id="77" name="Straight Connector 10">
            <a:extLst>
              <a:ext uri="{FF2B5EF4-FFF2-40B4-BE49-F238E27FC236}">
                <a16:creationId xmlns="" xmlns:a16="http://schemas.microsoft.com/office/drawing/2014/main" id="{1A8634F9-B816-4601-BDA6-BCD72D816237}"/>
              </a:ext>
            </a:extLst>
          </p:cNvPr>
          <p:cNvCxnSpPr/>
          <p:nvPr/>
        </p:nvCxnSpPr>
        <p:spPr>
          <a:xfrm>
            <a:off x="4680012" y="4299942"/>
            <a:ext cx="1497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092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ekerekített téglalap 22"/>
          <p:cNvSpPr/>
          <p:nvPr/>
        </p:nvSpPr>
        <p:spPr>
          <a:xfrm>
            <a:off x="5388095" y="3065978"/>
            <a:ext cx="3020099" cy="11128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99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A  telepszerű körülmények között élők társadalmi integrációja, lakhatási helyzetük javítása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5388097" y="1875376"/>
            <a:ext cx="3020097" cy="9763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99" dirty="0">
                <a:latin typeface="Lato" panose="020B0604020202020204" charset="-18"/>
                <a:cs typeface="Arial" panose="020B0604020202020204" pitchFamily="34" charset="0"/>
              </a:rPr>
              <a:t>Hátrányos helyzetűek foglalkoztathatóságának erősítése és foglalkoztatásának támogatása</a:t>
            </a:r>
          </a:p>
          <a:p>
            <a:pPr algn="ctr"/>
            <a:endParaRPr lang="hu-HU" sz="1299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  <a:p>
            <a:pPr algn="ctr"/>
            <a:r>
              <a:rPr lang="hu-HU" sz="1299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Társadalmi </a:t>
            </a:r>
            <a:r>
              <a:rPr lang="hu-HU" sz="1299" dirty="0" err="1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reintegráció</a:t>
            </a:r>
            <a:endParaRPr lang="hu-HU" sz="1299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5388095" y="778205"/>
            <a:ext cx="3020099" cy="882889"/>
          </a:xfrm>
          <a:prstGeom prst="roundRect">
            <a:avLst>
              <a:gd name="adj" fmla="val 1801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866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  <a:p>
            <a:pPr algn="ctr"/>
            <a:r>
              <a:rPr lang="hu-HU" sz="1299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Gyermekes családok szegénységének csökkentése</a:t>
            </a:r>
          </a:p>
          <a:p>
            <a:pPr algn="ctr"/>
            <a:endParaRPr lang="hu-HU" sz="1299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  <a:p>
            <a:pPr algn="ctr"/>
            <a:r>
              <a:rPr lang="hu-HU" sz="1299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Oktatási esélyteremtés</a:t>
            </a:r>
          </a:p>
          <a:p>
            <a:pPr algn="ctr"/>
            <a:endParaRPr lang="hu-HU" sz="1023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5967" y="162061"/>
            <a:ext cx="6055799" cy="4462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hu-HU" sz="2300" b="1" dirty="0">
                <a:solidFill>
                  <a:schemeClr val="tx1"/>
                </a:solidFill>
                <a:latin typeface="Lato" panose="020B0604020202020204" charset="-18"/>
              </a:rPr>
              <a:t>2021-2027-es programozási időszakról</a:t>
            </a:r>
          </a:p>
        </p:txBody>
      </p:sp>
      <p:sp>
        <p:nvSpPr>
          <p:cNvPr id="13" name="Jobbra nyíl 12"/>
          <p:cNvSpPr/>
          <p:nvPr/>
        </p:nvSpPr>
        <p:spPr>
          <a:xfrm>
            <a:off x="4024489" y="1999703"/>
            <a:ext cx="1239873" cy="43992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76">
              <a:latin typeface="Lato" panose="020B0604020202020204" charset="-18"/>
            </a:endParaRPr>
          </a:p>
        </p:txBody>
      </p:sp>
      <p:sp>
        <p:nvSpPr>
          <p:cNvPr id="16" name="Jobbra nyíl 15"/>
          <p:cNvSpPr/>
          <p:nvPr/>
        </p:nvSpPr>
        <p:spPr>
          <a:xfrm>
            <a:off x="4024489" y="929922"/>
            <a:ext cx="1239873" cy="43992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76">
              <a:latin typeface="Lato" panose="020B0604020202020204" charset="-18"/>
            </a:endParaRPr>
          </a:p>
        </p:txBody>
      </p:sp>
      <p:sp>
        <p:nvSpPr>
          <p:cNvPr id="18" name="Jobbra nyíl 17"/>
          <p:cNvSpPr/>
          <p:nvPr/>
        </p:nvSpPr>
        <p:spPr>
          <a:xfrm>
            <a:off x="4013993" y="3298719"/>
            <a:ext cx="1239873" cy="43992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76">
              <a:latin typeface="Lato" panose="020B0604020202020204" charset="-18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53405" y="4443846"/>
            <a:ext cx="7869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+ Társadalmi felzárkózást megerősítő együttműködések, valamint szakpolitikai fejlesztések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498237" y="933207"/>
            <a:ext cx="3381525" cy="7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17" dirty="0">
                <a:latin typeface="Lato" panose="020B0604020202020204" charset="-18"/>
                <a:cs typeface="Arial" panose="020B0604020202020204" pitchFamily="34" charset="0"/>
              </a:rPr>
              <a:t>A szegénység újratermelődésének a megakadályozása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498236" y="2039045"/>
            <a:ext cx="3381525" cy="7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17" dirty="0">
                <a:latin typeface="Lato" panose="020B0604020202020204" charset="-18"/>
                <a:cs typeface="Arial" panose="020B0604020202020204" pitchFamily="34" charset="0"/>
              </a:rPr>
              <a:t>A szegénységben élők arányának további csökkentése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498238" y="3144884"/>
            <a:ext cx="3381525" cy="7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17" dirty="0">
                <a:latin typeface="Lato" panose="020B0604020202020204" charset="-18"/>
                <a:cs typeface="Arial" panose="020B0604020202020204" pitchFamily="34" charset="0"/>
              </a:rPr>
              <a:t>A területi, társadalmi egyenlőtlenségek csökkentése</a:t>
            </a:r>
          </a:p>
        </p:txBody>
      </p:sp>
    </p:spTree>
    <p:extLst>
      <p:ext uri="{BB962C8B-B14F-4D97-AF65-F5344CB8AC3E}">
        <p14:creationId xmlns:p14="http://schemas.microsoft.com/office/powerpoint/2010/main" val="371559596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840" y="409511"/>
            <a:ext cx="7107064" cy="4462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cs-CZ" sz="2300" b="1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Társadalmi felzárkózási fejlesztések prioritás</a:t>
            </a:r>
            <a:endParaRPr lang="en-US" sz="2300" b="1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682" y="925027"/>
            <a:ext cx="8107518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A szegénység újratermelődésének a megakadályozása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53247" y="1302043"/>
            <a:ext cx="7894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Gyermekes családok szegénységének csökkentése:</a:t>
            </a:r>
          </a:p>
          <a:p>
            <a:pPr algn="just"/>
            <a:endParaRPr lang="hu-HU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integrált járási gyermekprogramok</a:t>
            </a: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: megerősítésre kerülnek a szakemberek közötti szakmai hálózatok és a járási szintről biztosítandó hiánypótló szolgáltatások;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a koragyermekkori felzárkózást segítő új Biztos Kezdet Gyerekházak létrehozása:</a:t>
            </a: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 a gyermek legkorábbi életkorától, a szülő bevonásával biztosítják a szolgáltatásokat, hiszen a gyermekek fejlődésében különösen meghatározó az első három életév;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infrastrukturális háttér megerősítése: Biztos Kezdet Gyerekház, Tanoda</a:t>
            </a:r>
          </a:p>
        </p:txBody>
      </p:sp>
    </p:spTree>
    <p:extLst>
      <p:ext uri="{BB962C8B-B14F-4D97-AF65-F5344CB8AC3E}">
        <p14:creationId xmlns:p14="http://schemas.microsoft.com/office/powerpoint/2010/main" val="260498726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448" y="412526"/>
            <a:ext cx="6849889" cy="4462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cs-CZ" sz="2300" b="1" dirty="0">
                <a:latin typeface="Lato" panose="020B0604020202020204" charset="-18"/>
                <a:cs typeface="Arial" panose="020B0604020202020204" pitchFamily="34" charset="0"/>
              </a:rPr>
              <a:t>Társadalmi felzárkózási fejlesztések prioritás</a:t>
            </a:r>
            <a:endParaRPr lang="en-US" sz="2300" b="1" dirty="0">
              <a:latin typeface="Lato" panose="020B0604020202020204" charset="-1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672" y="882879"/>
            <a:ext cx="8107518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A szegénység újratermelődésének a megakadályozása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24672" y="1238820"/>
            <a:ext cx="78406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Oktatási esélyteremtés:</a:t>
            </a:r>
          </a:p>
          <a:p>
            <a:pPr algn="just"/>
            <a:endParaRPr lang="hu-HU" b="1" dirty="0">
              <a:solidFill>
                <a:schemeClr val="tx1"/>
              </a:solidFill>
              <a:latin typeface="Lato" panose="020B0604020202020204" charset="-18"/>
              <a:cs typeface="Arial" panose="020B0604020202020204" pitchFamily="34" charset="0"/>
            </a:endParaRPr>
          </a:p>
          <a:p>
            <a:pPr marL="224942" indent="-224942" algn="just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óvodai esélyteremtő programok</a:t>
            </a: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 folytatása, amelyek az oktatási hátrányok megelőzését, a minél korábbi életkorban megkezdett képesség kibontakoztatását segítik;</a:t>
            </a:r>
          </a:p>
          <a:p>
            <a:pPr marL="224942" indent="-224942" algn="just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új tanodák létrehozása</a:t>
            </a: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 a továbbtanulási esélyek növelése érdekében (infrastrukturális fejlesztésekkel is);</a:t>
            </a:r>
          </a:p>
          <a:p>
            <a:pPr marL="224942" indent="-224942" algn="just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roma lányok végzettség nélküli iskolaelhagyásának csökkentése</a:t>
            </a: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 a tanulási motiváció erősítésével és ennek részeként ösztöndíj biztosításával, a továbbtanulási esélyek növelésével, a családjuk bevonásával;</a:t>
            </a:r>
          </a:p>
          <a:p>
            <a:pPr marL="224942" indent="-224942" algn="just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kollégiumi</a:t>
            </a: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 körülmények között megvalósuló prevenciós programok (infrastrukturális fejlesztésekkel is);</a:t>
            </a:r>
          </a:p>
          <a:p>
            <a:pPr marL="224942" indent="-224942" algn="just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roma szakkollégiumi</a:t>
            </a: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 szolgáltatások minőségének továbbfejlesztése (pl. a középiskolai tanulók felsőoktatásra való felkészítésével);</a:t>
            </a:r>
          </a:p>
          <a:p>
            <a:pPr marL="224942" indent="-224942" algn="just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felzárkózási célú közösségi szolgáltató terek</a:t>
            </a:r>
            <a:r>
              <a:rPr lang="hu-HU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 (Jó kis helyek, járási gyerekesély programok közösségi házai, közösségi szolgáltató terei, Jelenlét pontok - a FETE kivételével, Csillag szolgáltató pontok, Csillag szolgáltató házak) továbbfejlesztése az egységes szakmai szempontokon alapuló szolgáltatások biztosítása érdekében.</a:t>
            </a:r>
          </a:p>
        </p:txBody>
      </p:sp>
    </p:spTree>
    <p:extLst>
      <p:ext uri="{BB962C8B-B14F-4D97-AF65-F5344CB8AC3E}">
        <p14:creationId xmlns:p14="http://schemas.microsoft.com/office/powerpoint/2010/main" val="105488265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0748" y="274046"/>
            <a:ext cx="8228257" cy="677832"/>
          </a:xfrm>
        </p:spPr>
        <p:txBody>
          <a:bodyPr>
            <a:noAutofit/>
          </a:bodyPr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Svájci Magyar együttműködési program </a:t>
            </a:r>
            <a:br>
              <a:rPr lang="hu-HU" sz="1400" b="1" dirty="0" smtClean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</a:br>
            <a:r>
              <a:rPr lang="hu-HU" sz="1400" b="1" dirty="0" smtClean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A digitális terek elérhetőségének és a hátrányos helyzetű c</a:t>
            </a:r>
            <a:r>
              <a:rPr lang="hu-HU" sz="1400" b="1" dirty="0" smtClean="0">
                <a:solidFill>
                  <a:schemeClr val="tx1"/>
                </a:solidFill>
                <a:latin typeface="Lato" panose="020B0604020202020204" charset="-18"/>
                <a:ea typeface="+mn-ea"/>
                <a:cs typeface="Arial" panose="020B0604020202020204" pitchFamily="34" charset="0"/>
              </a:rPr>
              <a:t>soportok </a:t>
            </a:r>
            <a:br>
              <a:rPr lang="hu-HU" sz="1400" b="1" dirty="0" smtClean="0">
                <a:solidFill>
                  <a:schemeClr val="tx1"/>
                </a:solidFill>
                <a:latin typeface="Lato" panose="020B0604020202020204" charset="-18"/>
                <a:ea typeface="+mn-ea"/>
                <a:cs typeface="Arial" panose="020B0604020202020204" pitchFamily="34" charset="0"/>
              </a:rPr>
            </a:br>
            <a:r>
              <a:rPr lang="hu-HU" sz="1400" b="1" dirty="0" smtClean="0">
                <a:solidFill>
                  <a:schemeClr val="tx1"/>
                </a:solidFill>
                <a:latin typeface="Lato" panose="020B0604020202020204" charset="-18"/>
                <a:ea typeface="+mn-ea"/>
                <a:cs typeface="Arial" panose="020B0604020202020204" pitchFamily="34" charset="0"/>
              </a:rPr>
              <a:t>digitális kompetenciájának fejlesztése</a:t>
            </a:r>
            <a:endParaRPr lang="hu-HU" sz="1400" b="1" dirty="0">
              <a:solidFill>
                <a:schemeClr val="tx1"/>
              </a:solidFill>
              <a:latin typeface="Lato" panose="020B060402020202020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140" y="1009028"/>
            <a:ext cx="8007472" cy="341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Két komponens</a:t>
            </a:r>
          </a:p>
          <a:p>
            <a:pPr marL="0" indent="0">
              <a:buNone/>
            </a:pPr>
            <a:endParaRPr lang="hu-HU" sz="1200" b="1" dirty="0">
              <a:solidFill>
                <a:schemeClr val="bg2"/>
              </a:solidFill>
              <a:latin typeface="Lato" panose="020B0604020202020204" charset="-1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400" b="1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Digitális terek rendelkezése állása és a romák digitális kompetenciáinak fejlesztése</a:t>
            </a:r>
          </a:p>
          <a:p>
            <a:r>
              <a:rPr lang="hu-HU" sz="1400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Végső kedvezményezettek: Tanoda, Biztos Kezdet Gyerekház, Roma Szakkollégium, Jó kis hely, Csillagház, Közösségi ház, Jelenlét pont</a:t>
            </a:r>
          </a:p>
          <a:p>
            <a:r>
              <a:rPr lang="hu-HU" sz="1400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Helyi digitális segítő; eszközbeszerzés; képzésben való részvétel, digitális (köz)szolgáltatásokhoz való hozzáférés</a:t>
            </a:r>
          </a:p>
          <a:p>
            <a:pPr marL="0" indent="0">
              <a:buNone/>
            </a:pPr>
            <a:r>
              <a:rPr lang="hu-HU" sz="1400" b="1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Képzések biztosítása a kedvezményezett szervezetek és a hátrányos helyzetűek, különösen a romák számára</a:t>
            </a:r>
          </a:p>
          <a:p>
            <a:r>
              <a:rPr lang="hu-HU" sz="1400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Megvalósító: Társadalmi Esélyteremtési Főigazgatóság </a:t>
            </a:r>
          </a:p>
          <a:p>
            <a:r>
              <a:rPr lang="hu-HU" sz="1400" dirty="0">
                <a:solidFill>
                  <a:schemeClr val="tx1"/>
                </a:solidFill>
                <a:latin typeface="Lato" panose="020B0604020202020204" charset="-18"/>
                <a:cs typeface="Arial" panose="020B0604020202020204" pitchFamily="34" charset="0"/>
              </a:rPr>
              <a:t>Igényfelmérés; tananyagfejlesztés; képzésszervezés és digitális kompetenciafejlesztés; digitális szolgáltatások elérhetőségének a javítását szolgáló tevékenységek</a:t>
            </a:r>
          </a:p>
          <a:p>
            <a:pPr marL="0" indent="0">
              <a:buNone/>
            </a:pPr>
            <a:endParaRPr lang="hu-HU" dirty="0">
              <a:solidFill>
                <a:schemeClr val="bg2"/>
              </a:solidFill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5398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6082" y="439507"/>
            <a:ext cx="6683765" cy="460606"/>
          </a:xfrm>
        </p:spPr>
        <p:txBody>
          <a:bodyPr>
            <a:normAutofit/>
          </a:bodyPr>
          <a:lstStyle/>
          <a:p>
            <a:pPr algn="ctr"/>
            <a:r>
              <a:rPr lang="hu-HU" sz="2300" b="1" dirty="0">
                <a:solidFill>
                  <a:schemeClr val="tx1"/>
                </a:solidFill>
                <a:latin typeface="Leto"/>
              </a:rPr>
              <a:t>Együttműködés-partnerség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3297" y="1371600"/>
            <a:ext cx="6686550" cy="2833217"/>
          </a:xfrm>
        </p:spPr>
        <p:txBody>
          <a:bodyPr>
            <a:noAutofit/>
          </a:bodyPr>
          <a:lstStyle/>
          <a:p>
            <a:pPr marL="146050" indent="0" algn="ctr">
              <a:buNone/>
            </a:pPr>
            <a:r>
              <a:rPr lang="hu-HU" sz="2300" dirty="0">
                <a:solidFill>
                  <a:schemeClr val="tx1"/>
                </a:solidFill>
                <a:latin typeface="Leto"/>
              </a:rPr>
              <a:t>Gondoskodáspolitikáért Felelős Államtitkárság</a:t>
            </a:r>
          </a:p>
          <a:p>
            <a:pPr marL="146050" indent="0" algn="ctr">
              <a:buNone/>
            </a:pPr>
            <a:endParaRPr lang="hu-HU" sz="2300" dirty="0">
              <a:solidFill>
                <a:schemeClr val="tx1"/>
              </a:solidFill>
              <a:latin typeface="Leto"/>
            </a:endParaRPr>
          </a:p>
          <a:p>
            <a:pPr marL="146050" indent="0" algn="ctr">
              <a:buNone/>
            </a:pPr>
            <a:r>
              <a:rPr lang="hu-HU" sz="2300" dirty="0">
                <a:solidFill>
                  <a:schemeClr val="tx1"/>
                </a:solidFill>
                <a:latin typeface="Leto"/>
              </a:rPr>
              <a:t>Társadalmi Felzárkózásért Felelős Helyettes </a:t>
            </a:r>
            <a:r>
              <a:rPr lang="hu-HU" sz="2300" dirty="0" smtClean="0">
                <a:solidFill>
                  <a:schemeClr val="tx1"/>
                </a:solidFill>
                <a:latin typeface="Leto"/>
              </a:rPr>
              <a:t>Államtitkárság</a:t>
            </a:r>
          </a:p>
          <a:p>
            <a:pPr marL="146050" indent="0" algn="ctr">
              <a:buNone/>
            </a:pPr>
            <a:endParaRPr lang="hu-HU" sz="2300" dirty="0">
              <a:solidFill>
                <a:schemeClr val="tx1"/>
              </a:solidFill>
              <a:latin typeface="Leto"/>
            </a:endParaRPr>
          </a:p>
          <a:p>
            <a:pPr marL="146050" indent="0" algn="ctr">
              <a:buNone/>
            </a:pPr>
            <a:r>
              <a:rPr lang="hu-HU" sz="2300" dirty="0">
                <a:solidFill>
                  <a:schemeClr val="tx1"/>
                </a:solidFill>
                <a:latin typeface="Leto"/>
              </a:rPr>
              <a:t>Szociális Ügyekért Felelős Helyettes Államtitkárság</a:t>
            </a:r>
          </a:p>
        </p:txBody>
      </p:sp>
    </p:spTree>
    <p:extLst>
      <p:ext uri="{BB962C8B-B14F-4D97-AF65-F5344CB8AC3E}">
        <p14:creationId xmlns:p14="http://schemas.microsoft.com/office/powerpoint/2010/main" val="4175403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49000"/>
          </a:scheme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12"/>
          <p:cNvSpPr txBox="1">
            <a:spLocks/>
          </p:cNvSpPr>
          <p:nvPr/>
        </p:nvSpPr>
        <p:spPr>
          <a:xfrm>
            <a:off x="2157413" y="1540659"/>
            <a:ext cx="5070764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u-HU" sz="3200" b="1" dirty="0">
              <a:solidFill>
                <a:srgbClr val="C6BE20"/>
              </a:solidFill>
            </a:endParaRPr>
          </a:p>
          <a:p>
            <a:pPr algn="ctr"/>
            <a:r>
              <a:rPr lang="hu-HU" sz="3200" b="1" dirty="0">
                <a:solidFill>
                  <a:schemeClr val="tx1"/>
                </a:solidFill>
                <a:latin typeface="Lato" panose="020B0604020202020204" charset="-18"/>
              </a:rPr>
              <a:t>Köszönöm </a:t>
            </a:r>
            <a:r>
              <a:rPr lang="hu-HU" sz="3200" b="1" dirty="0" smtClean="0">
                <a:solidFill>
                  <a:schemeClr val="tx1"/>
                </a:solidFill>
                <a:latin typeface="Lato" panose="020B0604020202020204" charset="-18"/>
              </a:rPr>
              <a:t>a </a:t>
            </a:r>
            <a:r>
              <a:rPr lang="hu-HU" sz="3200" b="1" dirty="0">
                <a:solidFill>
                  <a:schemeClr val="tx1"/>
                </a:solidFill>
                <a:latin typeface="Lato" panose="020B0604020202020204" charset="-18"/>
              </a:rPr>
              <a:t>figyelmet!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674" y="271598"/>
            <a:ext cx="7466785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tx1"/>
                </a:solidFill>
                <a:latin typeface="Lato" panose="020B0604020202020204" charset="-18"/>
              </a:rPr>
              <a:t>Fő üzenet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2424" y="953785"/>
            <a:ext cx="7779283" cy="3004498"/>
          </a:xfrm>
        </p:spPr>
        <p:txBody>
          <a:bodyPr>
            <a:noAutofit/>
          </a:bodyPr>
          <a:lstStyle/>
          <a:p>
            <a:r>
              <a:rPr lang="hu-HU" sz="1600" dirty="0">
                <a:solidFill>
                  <a:schemeClr val="tx1"/>
                </a:solidFill>
              </a:rPr>
              <a:t>A szegénységben élők helyzetének javítása nemzeti és európai ügy, szemléletváltást jelent. 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A Kormány a segélyek kiszolgáltatottsága helyett az ön-, és közösségi gondoskodásra épít. 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Ne képességeket sorvasztó, hanem motiváló hatás legyen, ne megoldani akarjuk valaki helyett a problémáját, hanem segíteni akarjunk.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A saját munka biztosítja a jó(l)létet.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733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8668" y="295085"/>
            <a:ext cx="7502504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tx1"/>
                </a:solidFill>
                <a:latin typeface="Lato" panose="020B0604020202020204" charset="-18"/>
              </a:rPr>
              <a:t>Kihívások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78668" y="1070729"/>
            <a:ext cx="7688700" cy="2708470"/>
          </a:xfrm>
        </p:spPr>
        <p:txBody>
          <a:bodyPr>
            <a:normAutofit/>
          </a:bodyPr>
          <a:lstStyle/>
          <a:p>
            <a:r>
              <a:rPr lang="hu-HU" sz="1400" dirty="0">
                <a:solidFill>
                  <a:schemeClr val="tx1"/>
                </a:solidFill>
              </a:rPr>
              <a:t>A kora gyermekkorban leghatékonyabb családi támogató szolgáltatások bővítése</a:t>
            </a:r>
          </a:p>
          <a:p>
            <a:endParaRPr lang="hu-HU" sz="1400" dirty="0">
              <a:solidFill>
                <a:schemeClr val="tx1"/>
              </a:solidFill>
            </a:endParaRPr>
          </a:p>
          <a:p>
            <a:r>
              <a:rPr lang="hu-HU" sz="1400" dirty="0">
                <a:solidFill>
                  <a:schemeClr val="tx1"/>
                </a:solidFill>
              </a:rPr>
              <a:t>A hátrányos helyzetű gyermekek iskolaérettségének és sikeres iskolai karrierjének biztosítása</a:t>
            </a:r>
          </a:p>
          <a:p>
            <a:endParaRPr lang="hu-HU" sz="1400" dirty="0">
              <a:solidFill>
                <a:schemeClr val="tx1"/>
              </a:solidFill>
            </a:endParaRPr>
          </a:p>
          <a:p>
            <a:r>
              <a:rPr lang="hu-HU" sz="1400" dirty="0">
                <a:solidFill>
                  <a:schemeClr val="tx1"/>
                </a:solidFill>
              </a:rPr>
              <a:t>Megfelelő minőségű humán szolgáltatások elérhetőségének kiterjesztése</a:t>
            </a:r>
          </a:p>
          <a:p>
            <a:endParaRPr lang="hu-HU" sz="1400" dirty="0">
              <a:solidFill>
                <a:schemeClr val="tx1"/>
              </a:solidFill>
            </a:endParaRPr>
          </a:p>
          <a:p>
            <a:r>
              <a:rPr lang="hu-HU" sz="1400" dirty="0">
                <a:solidFill>
                  <a:schemeClr val="tx1"/>
                </a:solidFill>
              </a:rPr>
              <a:t>Új társadalmi kihívások megjelenése – gazdasági nehézségek, energiaválság, környezeti kihívások, </a:t>
            </a:r>
            <a:r>
              <a:rPr lang="hu-HU" sz="1400" dirty="0" err="1">
                <a:solidFill>
                  <a:schemeClr val="tx1"/>
                </a:solidFill>
              </a:rPr>
              <a:t>digitalizáció</a:t>
            </a:r>
            <a:r>
              <a:rPr lang="hu-HU" sz="1400" dirty="0">
                <a:solidFill>
                  <a:schemeClr val="tx1"/>
                </a:solidFill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287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5856" y="246775"/>
            <a:ext cx="7202466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tx1"/>
                </a:solidFill>
                <a:latin typeface="Lato" panose="020B0604020202020204" charset="-18"/>
              </a:rPr>
              <a:t>Tartós felzárkózás kulcsai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21134" y="1080492"/>
            <a:ext cx="7831910" cy="272820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u-HU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minél korábbi életkorban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hu-HU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szülők bevonásával</a:t>
            </a:r>
          </a:p>
          <a:p>
            <a:pPr algn="r">
              <a:buFont typeface="Wingdings" panose="05000000000000000000" pitchFamily="2" charset="2"/>
              <a:buChar char="v"/>
            </a:pPr>
            <a:endParaRPr lang="hu-HU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sz="1800" dirty="0">
                <a:solidFill>
                  <a:schemeClr val="tx1"/>
                </a:solidFill>
                <a:ea typeface="Times New Roman" panose="02020603050405020304" pitchFamily="18" charset="0"/>
              </a:rPr>
              <a:t>komplex szemléletben</a:t>
            </a:r>
          </a:p>
          <a:p>
            <a:pPr marL="146050" indent="0" algn="just">
              <a:buNone/>
            </a:pPr>
            <a:endParaRPr lang="hu-HU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r">
              <a:buFont typeface="Wingdings" panose="05000000000000000000" pitchFamily="2" charset="2"/>
              <a:buChar char="v"/>
            </a:pPr>
            <a:r>
              <a:rPr lang="hu-HU" sz="1800" dirty="0">
                <a:solidFill>
                  <a:schemeClr val="tx1"/>
                </a:solidFill>
                <a:ea typeface="Times New Roman" panose="02020603050405020304" pitchFamily="18" charset="0"/>
              </a:rPr>
              <a:t>életutat végigkísérő támogatással (születéstől a foglalkoztatásig).</a:t>
            </a:r>
            <a:endParaRPr lang="hu-HU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9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922" y="261630"/>
            <a:ext cx="7688700" cy="535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b="1" dirty="0">
                <a:solidFill>
                  <a:schemeClr val="tx1"/>
                </a:solidFill>
                <a:latin typeface="Lato" panose="020B0604020202020204" charset="-18"/>
              </a:rPr>
              <a:t>Magyar Nemzeti Társadalmi Felzárkózási Stratégia</a:t>
            </a:r>
            <a:endParaRPr lang="hu-HU" b="1" dirty="0">
              <a:solidFill>
                <a:schemeClr val="tx1"/>
              </a:solidFill>
              <a:latin typeface="Lato" panose="020B0604020202020204" charset="-18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63922" y="1088201"/>
            <a:ext cx="7688700" cy="2826881"/>
          </a:xfrm>
        </p:spPr>
        <p:txBody>
          <a:bodyPr>
            <a:normAutofit fontScale="92500" lnSpcReduction="20000"/>
          </a:bodyPr>
          <a:lstStyle/>
          <a:p>
            <a:pPr marL="0" lvl="0" indent="0" defTabSz="685800">
              <a:lnSpc>
                <a:spcPct val="90000"/>
              </a:lnSpc>
              <a:buClrTx/>
              <a:buNone/>
            </a:pP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Az MNTFS 2030 stratégia megalkotásának </a:t>
            </a:r>
            <a:r>
              <a:rPr lang="hu-HU" sz="2000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főbb előzményei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:</a:t>
            </a:r>
          </a:p>
          <a:p>
            <a:pPr lvl="0" defTabSz="685800">
              <a:lnSpc>
                <a:spcPct val="90000"/>
              </a:lnSpc>
              <a:buClrTx/>
              <a:buFont typeface="Arial" panose="020B0604020202020204" pitchFamily="34" charset="0"/>
              <a:buChar char="●"/>
            </a:pP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az MNTFS II. (2011-2020) vége, </a:t>
            </a:r>
            <a:r>
              <a:rPr lang="hu-HU" sz="2000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új stratégia igénye</a:t>
            </a:r>
            <a:endParaRPr lang="hu-HU" sz="2000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lvl="0" defTabSz="685800">
              <a:lnSpc>
                <a:spcPct val="90000"/>
              </a:lnSpc>
              <a:buClrTx/>
              <a:buFont typeface="Arial" panose="020B0604020202020204" pitchFamily="34" charset="0"/>
              <a:buChar char="●"/>
            </a:pP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megfelelés az </a:t>
            </a:r>
            <a:r>
              <a:rPr lang="hu-HU" sz="2000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új európai uniós keretstratégiának</a:t>
            </a:r>
            <a:endParaRPr lang="hu-HU" sz="2000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lvl="0" defTabSz="685800">
              <a:lnSpc>
                <a:spcPct val="90000"/>
              </a:lnSpc>
              <a:buClrTx/>
              <a:buFont typeface="Arial" panose="020B0604020202020204" pitchFamily="34" charset="0"/>
              <a:buChar char="●"/>
            </a:pP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 2021-27-es EU-s források lehívásához szükséges </a:t>
            </a:r>
            <a:r>
              <a:rPr lang="hu-HU" sz="2000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feljogosító feltételek 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teljesítése.</a:t>
            </a:r>
          </a:p>
          <a:p>
            <a:pPr marL="146050" lvl="0" indent="0" defTabSz="685800">
              <a:lnSpc>
                <a:spcPct val="90000"/>
              </a:lnSpc>
              <a:buClrTx/>
              <a:buNone/>
            </a:pPr>
            <a:endParaRPr lang="hu-HU" sz="2000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146050" lvl="0" indent="0" defTabSz="685800">
              <a:lnSpc>
                <a:spcPct val="90000"/>
              </a:lnSpc>
              <a:buClrTx/>
              <a:buNone/>
            </a:pPr>
            <a:endParaRPr lang="hu-HU" sz="2000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0" lvl="0" indent="0" defTabSz="685800">
              <a:lnSpc>
                <a:spcPct val="90000"/>
              </a:lnSpc>
              <a:buClrTx/>
              <a:buNone/>
            </a:pPr>
            <a:r>
              <a:rPr lang="hu-HU" sz="2000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3 fő cél: </a:t>
            </a:r>
          </a:p>
          <a:p>
            <a:pPr lvl="0" defTabSz="685800">
              <a:lnSpc>
                <a:spcPct val="90000"/>
              </a:lnSpc>
              <a:buClrTx/>
              <a:buFont typeface="Arial" panose="020B0604020202020204" pitchFamily="34" charset="0"/>
              <a:buChar char="●"/>
            </a:pP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az </a:t>
            </a:r>
            <a:r>
              <a:rPr lang="hu-HU" sz="2000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anyagi és szociális nélkülözés 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arányának csökkentése a gyermekes családok esetében </a:t>
            </a:r>
          </a:p>
          <a:p>
            <a:pPr lvl="0" defTabSz="685800">
              <a:lnSpc>
                <a:spcPct val="90000"/>
              </a:lnSpc>
              <a:buClrTx/>
              <a:buFont typeface="Arial" panose="020B0604020202020204" pitchFamily="34" charset="0"/>
              <a:buChar char="●"/>
            </a:pP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 szegénység </a:t>
            </a:r>
            <a:r>
              <a:rPr lang="hu-HU" sz="2000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újratermelődésének 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megakadályozása</a:t>
            </a:r>
          </a:p>
          <a:p>
            <a:pPr lvl="0" defTabSz="685800">
              <a:lnSpc>
                <a:spcPct val="90000"/>
              </a:lnSpc>
              <a:buClrTx/>
              <a:buFont typeface="Arial" panose="020B0604020202020204" pitchFamily="34" charset="0"/>
              <a:buChar char="●"/>
            </a:pP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 társadalmi-gazdasági javakhoz történő </a:t>
            </a:r>
            <a:r>
              <a:rPr lang="hu-HU" sz="2000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egyenlő esélyű hozzáférés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854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1906" y="367993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1"/>
                </a:solidFill>
                <a:latin typeface="Lato" panose="020B0604020202020204" charset="-18"/>
              </a:rPr>
              <a:t>Kiépült ágazati szolgáltatási rendszer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061" y="688865"/>
            <a:ext cx="5828478" cy="39241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9" y="1117520"/>
            <a:ext cx="3776352" cy="31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1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3474" y="592427"/>
            <a:ext cx="7688700" cy="535200"/>
          </a:xfrm>
        </p:spPr>
        <p:txBody>
          <a:bodyPr>
            <a:noAutofit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Lato" panose="020B0604020202020204" charset="-18"/>
              </a:rPr>
              <a:t>Gyermekek esélynövelő szolgáltatásai a </a:t>
            </a:r>
            <a:br>
              <a:rPr lang="hu-HU" sz="1400" b="1" dirty="0">
                <a:solidFill>
                  <a:schemeClr val="tx1"/>
                </a:solidFill>
                <a:latin typeface="Lato" panose="020B0604020202020204" charset="-18"/>
              </a:rPr>
            </a:br>
            <a:r>
              <a:rPr lang="hu-HU" sz="1400" b="1" dirty="0">
                <a:solidFill>
                  <a:schemeClr val="tx1"/>
                </a:solidFill>
                <a:latin typeface="Lato" panose="020B0604020202020204" charset="-18"/>
              </a:rPr>
              <a:t>gyermekvédelmi rendszerben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0768" y="1184856"/>
            <a:ext cx="4775401" cy="3045854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00000"/>
              </a:lnSpc>
              <a:buClr>
                <a:schemeClr val="tx1"/>
              </a:buClr>
            </a:pPr>
            <a:r>
              <a:rPr lang="hu-HU" sz="1500" dirty="0">
                <a:solidFill>
                  <a:schemeClr val="tx1"/>
                </a:solidFill>
                <a:latin typeface="Lato" panose="020B0604020202020204" charset="-18"/>
              </a:rPr>
              <a:t>1997. évi XXXI. Törvény a gyermekek védelméről és a gyámügyi igazgatásról</a:t>
            </a:r>
          </a:p>
          <a:p>
            <a:pPr algn="just">
              <a:lnSpc>
                <a:spcPct val="110000"/>
              </a:lnSpc>
              <a:buClr>
                <a:schemeClr val="tx1"/>
              </a:buClr>
            </a:pPr>
            <a:r>
              <a:rPr lang="hu-HU" sz="1500" dirty="0">
                <a:solidFill>
                  <a:schemeClr val="tx1"/>
                </a:solidFill>
                <a:latin typeface="Lato" panose="020B0604020202020204" charset="-18"/>
              </a:rPr>
              <a:t>15/1998. (IV. 30.) NM rendelet a személyes gondoskodást nyújtó gyermekjóléti, gyermekvédelmi intézmények, valamint személyek szakmai feladatairól és működésük feltételeiről</a:t>
            </a:r>
          </a:p>
          <a:p>
            <a:pPr algn="just">
              <a:lnSpc>
                <a:spcPct val="110000"/>
              </a:lnSpc>
              <a:buClr>
                <a:schemeClr val="tx1"/>
              </a:buClr>
            </a:pPr>
            <a:r>
              <a:rPr lang="it-IT" sz="1500" dirty="0">
                <a:solidFill>
                  <a:schemeClr val="tx1"/>
                </a:solidFill>
                <a:latin typeface="Lato" panose="020B0604020202020204" charset="-18"/>
              </a:rPr>
              <a:t>40/2018. (XII. 4.) EMMI rendelet</a:t>
            </a:r>
            <a:r>
              <a:rPr lang="hu-HU" sz="1500" dirty="0">
                <a:solidFill>
                  <a:schemeClr val="tx1"/>
                </a:solidFill>
                <a:latin typeface="Lato" panose="020B0604020202020204" charset="-18"/>
              </a:rPr>
              <a:t> a gyermekek esélynövelő szolgáltatásainak szakmai feladatairól és működésük feltételeiről</a:t>
            </a:r>
          </a:p>
          <a:p>
            <a:pPr algn="just">
              <a:lnSpc>
                <a:spcPct val="110000"/>
              </a:lnSpc>
              <a:buClr>
                <a:schemeClr val="tx1"/>
              </a:buClr>
            </a:pPr>
            <a:r>
              <a:rPr lang="hu-HU" sz="1500" dirty="0">
                <a:solidFill>
                  <a:schemeClr val="tx1"/>
                </a:solidFill>
                <a:latin typeface="Lato" panose="020B0604020202020204" charset="-18"/>
              </a:rPr>
              <a:t>Szakmai ajánlások</a:t>
            </a:r>
          </a:p>
          <a:p>
            <a:pPr lvl="0" algn="just">
              <a:lnSpc>
                <a:spcPct val="110000"/>
              </a:lnSpc>
              <a:buClr>
                <a:schemeClr val="tx1"/>
              </a:buClr>
            </a:pPr>
            <a:r>
              <a:rPr lang="hu-HU" sz="1500" dirty="0">
                <a:solidFill>
                  <a:schemeClr val="tx1"/>
                </a:solidFill>
                <a:latin typeface="Lato" panose="020B0604020202020204" charset="-18"/>
              </a:rPr>
              <a:t>191/2008. (VII. 30.) Korm. Rendelet a támogató szolgáltatás és a közösségi ellátások finanszírozásának rendjéről</a:t>
            </a:r>
          </a:p>
          <a:p>
            <a:pPr marL="146050" lvl="0" indent="0" algn="just">
              <a:lnSpc>
                <a:spcPct val="100000"/>
              </a:lnSpc>
              <a:buClr>
                <a:schemeClr val="tx1"/>
              </a:buClr>
              <a:buNone/>
            </a:pPr>
            <a:endParaRPr lang="hu-HU" sz="1600" dirty="0">
              <a:latin typeface="Garamond" panose="02020404030301010803" pitchFamily="18" charset="0"/>
            </a:endParaRPr>
          </a:p>
          <a:p>
            <a:pPr algn="just">
              <a:lnSpc>
                <a:spcPct val="100000"/>
              </a:lnSpc>
              <a:buClr>
                <a:schemeClr val="tx1"/>
              </a:buClr>
            </a:pPr>
            <a:endParaRPr lang="hu-HU" sz="1600" dirty="0"/>
          </a:p>
        </p:txBody>
      </p:sp>
      <p:pic>
        <p:nvPicPr>
          <p:cNvPr id="1027" name="Picture 3" descr="\\bmhome01\user03$\TOTHJN\Desktop\kép_alapellátá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06" y="592427"/>
            <a:ext cx="3497612" cy="41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012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480110" y="358986"/>
            <a:ext cx="63153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/>
            <a:r>
              <a:rPr lang="hu-HU" sz="2300" b="1" dirty="0">
                <a:solidFill>
                  <a:schemeClr val="tx1"/>
                </a:solidFill>
                <a:latin typeface="Lato" panose="020B0604020202020204" charset="-18"/>
              </a:rPr>
              <a:t>Biztos Kezdet Gyerekházak fejlesztése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2407947"/>
              </p:ext>
            </p:extLst>
          </p:nvPr>
        </p:nvGraphicFramePr>
        <p:xfrm>
          <a:off x="569033" y="1138067"/>
          <a:ext cx="8137502" cy="279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04813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2182</TotalTime>
  <Words>1564</Words>
  <Application>Microsoft Office PowerPoint</Application>
  <PresentationFormat>Diavetítés a képernyőre (16:9 oldalarány)</PresentationFormat>
  <Paragraphs>424</Paragraphs>
  <Slides>25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6" baseType="lpstr">
      <vt:lpstr>HY중고딕</vt:lpstr>
      <vt:lpstr>Times New Roman</vt:lpstr>
      <vt:lpstr>Arial</vt:lpstr>
      <vt:lpstr>Leto</vt:lpstr>
      <vt:lpstr>Garamond</vt:lpstr>
      <vt:lpstr>Wingdings</vt:lpstr>
      <vt:lpstr>Wingdings 3</vt:lpstr>
      <vt:lpstr>Lato</vt:lpstr>
      <vt:lpstr>Calibri</vt:lpstr>
      <vt:lpstr>Century Gothic</vt:lpstr>
      <vt:lpstr>Szálak</vt:lpstr>
      <vt:lpstr>  Gyermekek és fiatalok esélynövelő szolgáltatásai Radomszki Lászlóné – társadalmi felzárkózásért felelős helyettes államtitkár  SZIME XXIII. Konferencia 2023. október 10. Esztergom </vt:lpstr>
      <vt:lpstr>PowerPoint bemutató</vt:lpstr>
      <vt:lpstr>Fő üzenet</vt:lpstr>
      <vt:lpstr>Kihívások</vt:lpstr>
      <vt:lpstr>Tartós felzárkózás kulcsai</vt:lpstr>
      <vt:lpstr>Magyar Nemzeti Társadalmi Felzárkózási Stratégia</vt:lpstr>
      <vt:lpstr>Kiépült ágazati szolgáltatási rendszer</vt:lpstr>
      <vt:lpstr>Gyermekek esélynövelő szolgáltatásai a  gyermekvédelmi rendszerben</vt:lpstr>
      <vt:lpstr>PowerPoint bemutató</vt:lpstr>
      <vt:lpstr>Biztos Kezdet Gyerekházak sajátosságai</vt:lpstr>
      <vt:lpstr>PowerPoint bemutató</vt:lpstr>
      <vt:lpstr>Tanodák sajátosságai</vt:lpstr>
      <vt:lpstr>Gyermekek esélynövelő szolgáltatásainak hivatalos statisztikai adatai</vt:lpstr>
      <vt:lpstr>Gyermekek esélynövelő szolgáltatásainak megoszlása  fenntartók szerint,  2023</vt:lpstr>
      <vt:lpstr>Útravaló Ösztöndíjprogramok</vt:lpstr>
      <vt:lpstr>PowerPoint bemutató</vt:lpstr>
      <vt:lpstr>Kollégium plusz modellprogram</vt:lpstr>
      <vt:lpstr>PowerPoint bemutató</vt:lpstr>
      <vt:lpstr>Hazai forrásból támogatott programok gyermekügyi és oktatási programok forrása,  2023</vt:lpstr>
      <vt:lpstr>PowerPoint bemutató</vt:lpstr>
      <vt:lpstr>PowerPoint bemutató</vt:lpstr>
      <vt:lpstr>PowerPoint bemutató</vt:lpstr>
      <vt:lpstr>Svájci Magyar együttműködési program  A digitális terek elérhetőségének és a hátrányos helyzetű csoportok  digitális kompetenciájának fejlesztése</vt:lpstr>
      <vt:lpstr>Együttműködés-partnerség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felzárkózáspolitika aktuális kérdései – a Nemzeti Roma Platform program</dc:title>
  <dc:creator>Szabó-Fazekas Ildikó</dc:creator>
  <cp:lastModifiedBy>Radomszki Lászlóné</cp:lastModifiedBy>
  <cp:revision>140</cp:revision>
  <cp:lastPrinted>2023-10-03T12:07:44Z</cp:lastPrinted>
  <dcterms:modified xsi:type="dcterms:W3CDTF">2023-10-09T10:32:32Z</dcterms:modified>
</cp:coreProperties>
</file>