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86" r:id="rId2"/>
    <p:sldId id="264" r:id="rId3"/>
    <p:sldId id="265" r:id="rId4"/>
    <p:sldId id="257" r:id="rId5"/>
    <p:sldId id="287" r:id="rId6"/>
    <p:sldId id="258" r:id="rId7"/>
    <p:sldId id="259" r:id="rId8"/>
    <p:sldId id="288" r:id="rId9"/>
    <p:sldId id="289" r:id="rId10"/>
    <p:sldId id="290" r:id="rId11"/>
    <p:sldId id="274" r:id="rId12"/>
    <p:sldId id="268" r:id="rId13"/>
    <p:sldId id="273" r:id="rId14"/>
    <p:sldId id="291" r:id="rId15"/>
    <p:sldId id="272" r:id="rId1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9A0000"/>
    <a:srgbClr val="BC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BC03-427E-4E88-A321-124CBC2AC766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55E8-AC1F-4CB2-BF4A-ED84752FD6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3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F55E8-AC1F-4CB2-BF4A-ED84752FD69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35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F55E8-AC1F-4CB2-BF4A-ED84752FD69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13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F55E8-AC1F-4CB2-BF4A-ED84752FD69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17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5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9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5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4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9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9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8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1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4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4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8E99-35DC-41B4-AAF3-EC92BF90436E}" type="datetimeFigureOut">
              <a:rPr lang="hu-HU" smtClean="0"/>
              <a:t>2023. 10. 10.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E85222-F7A2-4F7A-9822-DD12D1190F8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8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igazgato@szeretetszolgalat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A32F7BEE-D6E4-42AF-6CBA-83D609974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744" y="2268180"/>
            <a:ext cx="8230493" cy="1405467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Jó gyakorlatok és innováció a Katolikus Szeretetszolgálat gyakorlatában: </a:t>
            </a:r>
            <a:r>
              <a:rPr lang="hu-HU" sz="6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betegkísérő lap</a:t>
            </a:r>
            <a:endParaRPr lang="hu-HU" sz="6000" b="1" i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0999829-8A83-EE07-B09B-EBAFB865FD31}"/>
              </a:ext>
            </a:extLst>
          </p:cNvPr>
          <p:cNvSpPr txBox="1"/>
          <p:nvPr/>
        </p:nvSpPr>
        <p:spPr>
          <a:xfrm>
            <a:off x="7230208" y="5383976"/>
            <a:ext cx="378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Dr. Vajda Norbert</a:t>
            </a:r>
          </a:p>
          <a:p>
            <a:r>
              <a:rPr lang="hu-HU" dirty="0"/>
              <a:t>Katolikus Szeretetszolgálat, főigazgató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B5BFD50-F29C-7213-C718-C1C8109C9626}"/>
              </a:ext>
            </a:extLst>
          </p:cNvPr>
          <p:cNvSpPr txBox="1"/>
          <p:nvPr/>
        </p:nvSpPr>
        <p:spPr>
          <a:xfrm>
            <a:off x="3009530" y="5466015"/>
            <a:ext cx="237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SZIME konferencia</a:t>
            </a:r>
          </a:p>
          <a:p>
            <a:r>
              <a:rPr lang="hu-HU" dirty="0"/>
              <a:t>Esztergom, 2023.10.10.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016A3E05-C4F1-E6A7-CC5D-1F0D169CAAD0}"/>
              </a:ext>
            </a:extLst>
          </p:cNvPr>
          <p:cNvSpPr/>
          <p:nvPr/>
        </p:nvSpPr>
        <p:spPr>
          <a:xfrm>
            <a:off x="3009530" y="1851159"/>
            <a:ext cx="8531440" cy="32758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6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B3D6F46-CB4F-C326-0A88-969F3B155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9" t="11564" r="24693" b="4353"/>
          <a:stretch/>
        </p:blipFill>
        <p:spPr>
          <a:xfrm>
            <a:off x="3072883" y="407764"/>
            <a:ext cx="8574832" cy="604247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37D8C2DB-17B6-DB40-1B63-56DED9ED6FAE}"/>
              </a:ext>
            </a:extLst>
          </p:cNvPr>
          <p:cNvSpPr txBox="1">
            <a:spLocks/>
          </p:cNvSpPr>
          <p:nvPr/>
        </p:nvSpPr>
        <p:spPr>
          <a:xfrm>
            <a:off x="-48045" y="1686934"/>
            <a:ext cx="2879168" cy="294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hu-HU" sz="2800" b="1" u="sng" dirty="0"/>
              <a:t>Betegkísérő lap</a:t>
            </a:r>
          </a:p>
        </p:txBody>
      </p:sp>
    </p:spTree>
    <p:extLst>
      <p:ext uri="{BB962C8B-B14F-4D97-AF65-F5344CB8AC3E}">
        <p14:creationId xmlns:p14="http://schemas.microsoft.com/office/powerpoint/2010/main" val="6594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4D71C57C-1D99-937D-F72D-FB28C3081087}"/>
              </a:ext>
            </a:extLst>
          </p:cNvPr>
          <p:cNvSpPr txBox="1">
            <a:spLocks/>
          </p:cNvSpPr>
          <p:nvPr/>
        </p:nvSpPr>
        <p:spPr>
          <a:xfrm>
            <a:off x="1820410" y="1150076"/>
            <a:ext cx="7986319" cy="4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hu-HU" b="1" u="sng" dirty="0"/>
              <a:t>Gyakorlati   tapasztalatok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31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41A9CF5-4143-52C1-B4EC-F3D670173DCD}"/>
              </a:ext>
            </a:extLst>
          </p:cNvPr>
          <p:cNvSpPr txBox="1"/>
          <p:nvPr/>
        </p:nvSpPr>
        <p:spPr>
          <a:xfrm>
            <a:off x="4792462" y="3835685"/>
            <a:ext cx="70444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b="1" u="sng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cs-CZ" sz="2200" b="1" u="sng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lapvető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információkat adhatunk a gondozottról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iszonylag egyszerűen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E23CBE9-A663-B5CB-9795-DADBD1BB49D3}"/>
              </a:ext>
            </a:extLst>
          </p:cNvPr>
          <p:cNvSpPr txBox="1"/>
          <p:nvPr/>
        </p:nvSpPr>
        <p:spPr>
          <a:xfrm>
            <a:off x="4818772" y="4701496"/>
            <a:ext cx="675680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Az OMSZ akár </a:t>
            </a:r>
            <a:r>
              <a:rPr lang="nl-NL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adatr</a:t>
            </a:r>
            <a:r>
              <a:rPr lang="hu-HU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ö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gzítő táblag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 segíts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vel lef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nyk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pezheti, így a kís</a:t>
            </a:r>
            <a:r>
              <a:rPr lang="fr-FR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é</a:t>
            </a:r>
            <a:r>
              <a:rPr lang="cs-CZ" sz="220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rőlap az EESZT-be is felkerül</a:t>
            </a:r>
            <a:r>
              <a:rPr lang="cs-CZ" sz="2200" i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het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FC4C995-14DD-1B2A-20B5-4459D0363A21}"/>
              </a:ext>
            </a:extLst>
          </p:cNvPr>
          <p:cNvSpPr txBox="1"/>
          <p:nvPr/>
        </p:nvSpPr>
        <p:spPr>
          <a:xfrm>
            <a:off x="4559197" y="276831"/>
            <a:ext cx="7411893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u-HU" sz="24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alós helyzetre / kockázatra ad gyakorlati választ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68753AB-1D18-AE60-9242-4D3607495114}"/>
              </a:ext>
            </a:extLst>
          </p:cNvPr>
          <p:cNvSpPr txBox="1"/>
          <p:nvPr/>
        </p:nvSpPr>
        <p:spPr>
          <a:xfrm>
            <a:off x="4818772" y="1013006"/>
            <a:ext cx="6097656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Egészségügyi </a:t>
            </a:r>
            <a:r>
              <a:rPr lang="hu-H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vészhelyzet – szociális intézményben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kommunikáció megkönnyítése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A333C3B-6DAD-9C89-7453-2C99BA04EB9D}"/>
              </a:ext>
            </a:extLst>
          </p:cNvPr>
          <p:cNvSpPr txBox="1"/>
          <p:nvPr/>
        </p:nvSpPr>
        <p:spPr>
          <a:xfrm>
            <a:off x="5078348" y="2003616"/>
            <a:ext cx="6097656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Egészégügyi szereplőkkel EGYÜTT lett kidolgozva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meghallva a másik fél igényeit is  --</a:t>
            </a:r>
            <a:r>
              <a:rPr lang="hu-H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2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működik a gyakorlatban</a:t>
            </a:r>
            <a:endParaRPr lang="hu-HU" sz="2200" b="1" u="sng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807628F-669D-463F-1421-53013F39FE89}"/>
              </a:ext>
            </a:extLst>
          </p:cNvPr>
          <p:cNvSpPr txBox="1">
            <a:spLocks/>
          </p:cNvSpPr>
          <p:nvPr/>
        </p:nvSpPr>
        <p:spPr>
          <a:xfrm>
            <a:off x="355107" y="1150076"/>
            <a:ext cx="3990081" cy="4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hu-HU" sz="3200" b="1" u="sng" dirty="0"/>
              <a:t>TAPASZTALATOK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6795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9" grpId="0"/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5ABD8-696A-E6F6-A1B6-BA379DAF38FA}"/>
              </a:ext>
            </a:extLst>
          </p:cNvPr>
          <p:cNvSpPr txBox="1">
            <a:spLocks/>
          </p:cNvSpPr>
          <p:nvPr/>
        </p:nvSpPr>
        <p:spPr>
          <a:xfrm>
            <a:off x="355107" y="1150076"/>
            <a:ext cx="3990081" cy="4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hu-HU" sz="3200" b="1" u="sng" dirty="0"/>
              <a:t>VISSZAJELZÉSEK</a:t>
            </a:r>
            <a:endParaRPr lang="en-US" sz="3200" b="1" u="sng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FC4C995-14DD-1B2A-20B5-4459D0363A21}"/>
              </a:ext>
            </a:extLst>
          </p:cNvPr>
          <p:cNvSpPr txBox="1"/>
          <p:nvPr/>
        </p:nvSpPr>
        <p:spPr>
          <a:xfrm>
            <a:off x="4559197" y="276831"/>
            <a:ext cx="7044431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u-HU" sz="28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alós helyzetek (példák)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DFD48A0-68DF-D6C5-7272-1E4E71761BF9}"/>
              </a:ext>
            </a:extLst>
          </p:cNvPr>
          <p:cNvSpPr txBox="1"/>
          <p:nvPr/>
        </p:nvSpPr>
        <p:spPr>
          <a:xfrm>
            <a:off x="4659382" y="1305341"/>
            <a:ext cx="70444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b="1" i="1" u="sng" dirty="0" err="1"/>
              <a:t>Iliaca</a:t>
            </a:r>
            <a:r>
              <a:rPr lang="hu-HU" b="1" i="1" u="sng" dirty="0"/>
              <a:t> trombózis gyanúval</a:t>
            </a:r>
            <a:r>
              <a:rPr lang="hu-HU" i="1" dirty="0"/>
              <a:t>, küldött demens lakót az intézményi orvos kórházba. </a:t>
            </a:r>
            <a:r>
              <a:rPr lang="hu-HU" i="1" u="sng" dirty="0"/>
              <a:t>A beutalóra nem írta rá a megkezdett LMWH terápiát, de a betegkísérőre ráírta a gondozási egységvezető ápoló. Ezt pozitívan értékelte az osztályos orvos, hogy már megkezdtük a vérhígítást</a:t>
            </a:r>
            <a:r>
              <a:rPr lang="hu-HU" i="1" dirty="0"/>
              <a:t>. A hozzátartozó mondta el. A megkezdett terápia csak a betegkísérő lapon volt feltüntetve, ebben az esetben biztos, hogy alaposan átnézték a beküldött dokumentumokat.”</a:t>
            </a:r>
          </a:p>
          <a:p>
            <a:pPr marL="342900" lvl="0" indent="-342900">
              <a:buFont typeface="+mj-lt"/>
              <a:buAutoNum type="arabicPeriod"/>
            </a:pPr>
            <a:endParaRPr lang="hu-HU" i="1" dirty="0"/>
          </a:p>
          <a:p>
            <a:pPr marL="342900" lvl="0" indent="-342900">
              <a:buFont typeface="+mj-lt"/>
              <a:buAutoNum type="arabicPeriod"/>
            </a:pPr>
            <a:r>
              <a:rPr lang="hu-HU" i="1" dirty="0"/>
              <a:t>„A </a:t>
            </a:r>
            <a:r>
              <a:rPr lang="hu-HU" b="1" i="1" u="sng" dirty="0"/>
              <a:t>pszichiátriáról hívott a kezelőorvos, és megköszönte</a:t>
            </a:r>
            <a:r>
              <a:rPr lang="hu-HU" i="1" dirty="0"/>
              <a:t> a tünetek leírását, és a pontos gyógyszerelést”</a:t>
            </a:r>
          </a:p>
          <a:p>
            <a:pPr marL="342900" lvl="0" indent="-342900">
              <a:buFont typeface="+mj-lt"/>
              <a:buAutoNum type="arabicPeriod"/>
            </a:pPr>
            <a:endParaRPr lang="hu-HU" i="1" dirty="0"/>
          </a:p>
          <a:p>
            <a:pPr marL="342900" indent="-342900">
              <a:buFont typeface="+mj-lt"/>
              <a:buAutoNum type="arabicPeriod"/>
            </a:pPr>
            <a:r>
              <a:rPr lang="hu-HU" i="1" dirty="0"/>
              <a:t>„Minden esetben leírják az ambuláns lapon vagy a zárójelentésen, hogy a betegtől érdemi információ nem nyerhető. Viszont azt is leírják, hogy a </a:t>
            </a:r>
            <a:r>
              <a:rPr lang="hu-HU" b="1" i="1" u="sng" dirty="0"/>
              <a:t>beteggel küldött dokumentáció alapján RELEVÁNS információkhoz jutottak.</a:t>
            </a:r>
            <a:r>
              <a:rPr lang="hu-HU" i="1" dirty="0"/>
              <a:t> Tehát a kórháznak is tetszik a lap.”</a:t>
            </a:r>
            <a:endParaRPr lang="cs-CZ" sz="2200" i="1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6C99980-526E-5903-DD27-F3769AFF3DEC}"/>
              </a:ext>
            </a:extLst>
          </p:cNvPr>
          <p:cNvSpPr txBox="1"/>
          <p:nvPr/>
        </p:nvSpPr>
        <p:spPr>
          <a:xfrm>
            <a:off x="775279" y="1342516"/>
            <a:ext cx="704443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További tervek ... </a:t>
            </a:r>
            <a:endParaRPr lang="cs-CZ" sz="2200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00C52D6-7EA3-F7E3-88E3-5F17A0AEF07A}"/>
              </a:ext>
            </a:extLst>
          </p:cNvPr>
          <p:cNvSpPr txBox="1"/>
          <p:nvPr/>
        </p:nvSpPr>
        <p:spPr>
          <a:xfrm>
            <a:off x="3311554" y="375541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Egyetértés esetén -</a:t>
            </a:r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 terjesztés, széles körű bevezetés</a:t>
            </a:r>
            <a:endParaRPr lang="cs-CZ" sz="1800" b="1" dirty="0">
              <a:solidFill>
                <a:schemeClr val="tx1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00AEE8D-8D75-C0BD-773B-2F053AA2E505}"/>
              </a:ext>
            </a:extLst>
          </p:cNvPr>
          <p:cNvSpPr txBox="1"/>
          <p:nvPr/>
        </p:nvSpPr>
        <p:spPr>
          <a:xfrm>
            <a:off x="3236053" y="1911591"/>
            <a:ext cx="7325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Eddigi alkalamazás során a</a:t>
            </a:r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zonosított nehézségekre reagálni kell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98FBD9D-944C-B587-4A05-F340DCED2129}"/>
              </a:ext>
            </a:extLst>
          </p:cNvPr>
          <p:cNvSpPr txBox="1"/>
          <p:nvPr/>
        </p:nvSpPr>
        <p:spPr>
          <a:xfrm>
            <a:off x="3236053" y="2406433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Más  szociális intézményfenntartók gyakorlatát megismerni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A8E2D49-DE8C-6195-8C22-CDC22AE11000}"/>
              </a:ext>
            </a:extLst>
          </p:cNvPr>
          <p:cNvSpPr txBox="1"/>
          <p:nvPr/>
        </p:nvSpPr>
        <p:spPr>
          <a:xfrm>
            <a:off x="3303166" y="3178274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Közös fellépés, több fórum, továbbfejlesztés ...</a:t>
            </a:r>
          </a:p>
        </p:txBody>
      </p:sp>
    </p:spTree>
    <p:extLst>
      <p:ext uri="{BB962C8B-B14F-4D97-AF65-F5344CB8AC3E}">
        <p14:creationId xmlns:p14="http://schemas.microsoft.com/office/powerpoint/2010/main" val="38293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F16B48-556E-2276-B336-8DBB1198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119" y="2604026"/>
            <a:ext cx="89916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9A0000"/>
                </a:solidFill>
              </a:rPr>
              <a:t>Köszönöm megtisztelő figyelmüket! 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65533E-C3D5-D612-835D-BEA3E89B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66" y="4709110"/>
            <a:ext cx="1060450" cy="132556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8F48198-97EE-6381-0EDF-AD3656B3704F}"/>
              </a:ext>
            </a:extLst>
          </p:cNvPr>
          <p:cNvSpPr txBox="1"/>
          <p:nvPr/>
        </p:nvSpPr>
        <p:spPr>
          <a:xfrm>
            <a:off x="7230208" y="5383976"/>
            <a:ext cx="3228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Dr. Vajda Norbert</a:t>
            </a:r>
          </a:p>
          <a:p>
            <a:r>
              <a:rPr lang="hu-HU" dirty="0">
                <a:solidFill>
                  <a:srgbClr val="00CC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foigazgato@szeretetszolgalat.hu</a:t>
            </a:r>
            <a:r>
              <a:rPr lang="hu-HU" dirty="0">
                <a:solidFill>
                  <a:srgbClr val="00CC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5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48 0.28981 L 0.02474 0.07106 C 0.01523 -0.02709 0.04127 -0.15972 0.07226 -0.16945 L 0.14153 -0.19121 " pathEditMode="relative" rAng="1560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F16B48-556E-2276-B336-8DBB1198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9" y="674279"/>
            <a:ext cx="9603275" cy="1049235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9A0000"/>
                </a:solidFill>
              </a:rPr>
              <a:t>A </a:t>
            </a:r>
            <a:r>
              <a:rPr lang="hu-HU" b="1" dirty="0" err="1">
                <a:solidFill>
                  <a:srgbClr val="9A0000"/>
                </a:solidFill>
              </a:rPr>
              <a:t>kezdetekTŐL</a:t>
            </a:r>
            <a:endParaRPr lang="hu-HU" b="1" dirty="0">
              <a:solidFill>
                <a:srgbClr val="9A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00A22C-299E-E55A-6EEB-2456C9AF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09" y="1425836"/>
            <a:ext cx="3630287" cy="65080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/>
              <a:t>Több, mint 70 éve…</a:t>
            </a:r>
            <a:br>
              <a:rPr lang="hu-HU" i="1" dirty="0"/>
            </a:br>
            <a:endParaRPr lang="hu-HU" i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65533E-C3D5-D612-835D-BEA3E89B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16" y="-60474"/>
            <a:ext cx="1385455" cy="1731819"/>
          </a:xfrm>
          <a:prstGeom prst="rect">
            <a:avLst/>
          </a:prstGeom>
        </p:spPr>
      </p:pic>
      <p:pic>
        <p:nvPicPr>
          <p:cNvPr id="6" name="Kép 5" descr="A képen szöveg, személy, férfi, régi látható&#10;&#10;Automatikusan generált leírás">
            <a:extLst>
              <a:ext uri="{FF2B5EF4-FFF2-40B4-BE49-F238E27FC236}">
                <a16:creationId xmlns:a16="http://schemas.microsoft.com/office/drawing/2014/main" id="{A026B1D3-1140-0FBB-9275-B88D39E9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9" y="2097313"/>
            <a:ext cx="2301439" cy="3137698"/>
          </a:xfrm>
          <a:prstGeom prst="rect">
            <a:avLst/>
          </a:prstGeom>
        </p:spPr>
      </p:pic>
      <p:pic>
        <p:nvPicPr>
          <p:cNvPr id="8" name="Kép 7" descr="A képen szöveg, férfi, személy, nyakkendő látható&#10;&#10;Automatikusan generált leírás">
            <a:extLst>
              <a:ext uri="{FF2B5EF4-FFF2-40B4-BE49-F238E27FC236}">
                <a16:creationId xmlns:a16="http://schemas.microsoft.com/office/drawing/2014/main" id="{31F66BF2-6A8D-62DF-8666-AC01DA687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02" y="2128189"/>
            <a:ext cx="2068898" cy="307594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34B91DFA-4D5F-99C8-126F-8E412127985F}"/>
              </a:ext>
            </a:extLst>
          </p:cNvPr>
          <p:cNvSpPr txBox="1"/>
          <p:nvPr/>
        </p:nvSpPr>
        <p:spPr>
          <a:xfrm>
            <a:off x="755209" y="5302732"/>
            <a:ext cx="230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Szabó Erna </a:t>
            </a:r>
            <a:br>
              <a:rPr lang="hu-HU" sz="1600" dirty="0"/>
            </a:br>
            <a:r>
              <a:rPr lang="hu-HU" sz="1600" dirty="0"/>
              <a:t>szatmári irgalmas nővér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B55CB5B-B077-6CE2-BD57-62E49051973D}"/>
              </a:ext>
            </a:extLst>
          </p:cNvPr>
          <p:cNvSpPr txBox="1"/>
          <p:nvPr/>
        </p:nvSpPr>
        <p:spPr>
          <a:xfrm>
            <a:off x="4027102" y="5372050"/>
            <a:ext cx="187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Szörényi Gábor</a:t>
            </a:r>
            <a:br>
              <a:rPr lang="hu-HU" sz="1600" dirty="0"/>
            </a:br>
            <a:r>
              <a:rPr lang="hu-HU" sz="1600" dirty="0"/>
              <a:t>jezsuita atya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A3A2B014-1E70-8B98-06D5-BE3522CFE8F2}"/>
              </a:ext>
            </a:extLst>
          </p:cNvPr>
          <p:cNvSpPr txBox="1">
            <a:spLocks/>
          </p:cNvSpPr>
          <p:nvPr/>
        </p:nvSpPr>
        <p:spPr>
          <a:xfrm>
            <a:off x="6290499" y="4143722"/>
            <a:ext cx="3630287" cy="65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Állandóság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E21A4B60-7B16-C63C-2AC1-2A60B0A923C6}"/>
              </a:ext>
            </a:extLst>
          </p:cNvPr>
          <p:cNvSpPr txBox="1">
            <a:spLocks/>
          </p:cNvSpPr>
          <p:nvPr/>
        </p:nvSpPr>
        <p:spPr>
          <a:xfrm>
            <a:off x="7505130" y="2187820"/>
            <a:ext cx="3630287" cy="65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 dirty="0"/>
              <a:t>Folyamatos működés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D701CBAE-320A-7564-CBB0-DDB764D5EDA0}"/>
              </a:ext>
            </a:extLst>
          </p:cNvPr>
          <p:cNvSpPr txBox="1">
            <a:spLocks/>
          </p:cNvSpPr>
          <p:nvPr/>
        </p:nvSpPr>
        <p:spPr>
          <a:xfrm>
            <a:off x="8660506" y="4131305"/>
            <a:ext cx="3630287" cy="65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Megújulás</a:t>
            </a:r>
          </a:p>
        </p:txBody>
      </p:sp>
      <p:sp>
        <p:nvSpPr>
          <p:cNvPr id="5" name="Ív 4">
            <a:extLst>
              <a:ext uri="{FF2B5EF4-FFF2-40B4-BE49-F238E27FC236}">
                <a16:creationId xmlns:a16="http://schemas.microsoft.com/office/drawing/2014/main" id="{5EDE1AE4-CDEA-671F-0E63-F04276763D5A}"/>
              </a:ext>
            </a:extLst>
          </p:cNvPr>
          <p:cNvSpPr/>
          <p:nvPr/>
        </p:nvSpPr>
        <p:spPr>
          <a:xfrm>
            <a:off x="8164898" y="3606201"/>
            <a:ext cx="2310752" cy="2281306"/>
          </a:xfrm>
          <a:prstGeom prst="arc">
            <a:avLst>
              <a:gd name="adj1" fmla="val 21387187"/>
              <a:gd name="adj2" fmla="val 10896812"/>
            </a:avLst>
          </a:prstGeom>
          <a:ln w="698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Ív 13">
            <a:extLst>
              <a:ext uri="{FF2B5EF4-FFF2-40B4-BE49-F238E27FC236}">
                <a16:creationId xmlns:a16="http://schemas.microsoft.com/office/drawing/2014/main" id="{4F922B13-3038-2735-7B8C-A25942463964}"/>
              </a:ext>
            </a:extLst>
          </p:cNvPr>
          <p:cNvSpPr/>
          <p:nvPr/>
        </p:nvSpPr>
        <p:spPr>
          <a:xfrm rot="10800000">
            <a:off x="8164898" y="2965223"/>
            <a:ext cx="2310752" cy="2281306"/>
          </a:xfrm>
          <a:prstGeom prst="arc">
            <a:avLst>
              <a:gd name="adj1" fmla="val 21387187"/>
              <a:gd name="adj2" fmla="val 10896812"/>
            </a:avLst>
          </a:prstGeom>
          <a:ln w="698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3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0" grpId="0"/>
      <p:bldP spid="11" grpId="0"/>
      <p:bldP spid="13" grpId="0"/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965533E-C3D5-D612-835D-BEA3E89B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4327461"/>
            <a:ext cx="1468582" cy="1835728"/>
          </a:xfrm>
          <a:prstGeom prst="rect">
            <a:avLst/>
          </a:prstGeom>
        </p:spPr>
      </p:pic>
      <p:pic>
        <p:nvPicPr>
          <p:cNvPr id="5" name="Kép 4" descr="A képen ablak, beltéri, padló, régi látható&#10;&#10;Automatikusan generált leírás">
            <a:extLst>
              <a:ext uri="{FF2B5EF4-FFF2-40B4-BE49-F238E27FC236}">
                <a16:creationId xmlns:a16="http://schemas.microsoft.com/office/drawing/2014/main" id="{01A2BDA0-D3ED-651D-9006-AEBC90C0E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3" y="1648020"/>
            <a:ext cx="4618401" cy="314105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D53852FF-E917-D3AB-2003-CC3C6767EBC5}"/>
              </a:ext>
            </a:extLst>
          </p:cNvPr>
          <p:cNvSpPr txBox="1"/>
          <p:nvPr/>
        </p:nvSpPr>
        <p:spPr>
          <a:xfrm>
            <a:off x="926333" y="977689"/>
            <a:ext cx="351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Állandó értékek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18858D2-3CD4-591A-FB07-11FE8298D280}"/>
              </a:ext>
            </a:extLst>
          </p:cNvPr>
          <p:cNvSpPr txBox="1"/>
          <p:nvPr/>
        </p:nvSpPr>
        <p:spPr>
          <a:xfrm>
            <a:off x="5904437" y="977689"/>
            <a:ext cx="5429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/>
              <a:t>Folyamatos szakmai innovációk</a:t>
            </a:r>
          </a:p>
        </p:txBody>
      </p:sp>
      <p:pic>
        <p:nvPicPr>
          <p:cNvPr id="14" name="Picture 6" descr="Kép előnézete">
            <a:extLst>
              <a:ext uri="{FF2B5EF4-FFF2-40B4-BE49-F238E27FC236}">
                <a16:creationId xmlns:a16="http://schemas.microsoft.com/office/drawing/2014/main" id="{20B3C60C-2A47-5D5E-1927-16D27CF7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7" y="1648019"/>
            <a:ext cx="4636009" cy="31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770558-598D-7BF8-9F82-2DEED933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3" y="453556"/>
            <a:ext cx="10131425" cy="1456267"/>
          </a:xfrm>
        </p:spPr>
        <p:txBody>
          <a:bodyPr/>
          <a:lstStyle/>
          <a:p>
            <a:r>
              <a:rPr lang="hu-HU" b="1" u="sng" dirty="0"/>
              <a:t>Tartalom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10898A-4753-29C4-2E52-FC21D57BEA71}"/>
              </a:ext>
            </a:extLst>
          </p:cNvPr>
          <p:cNvSpPr txBox="1"/>
          <p:nvPr/>
        </p:nvSpPr>
        <p:spPr>
          <a:xfrm>
            <a:off x="1644586" y="2069381"/>
            <a:ext cx="6703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Téma: mentő hívásakor  - Intézményesített egészségügy-szociális szolgáltatók kapcsolódása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586FE57-322D-B625-4534-F22138AE3232}"/>
              </a:ext>
            </a:extLst>
          </p:cNvPr>
          <p:cNvSpPr txBox="1"/>
          <p:nvPr/>
        </p:nvSpPr>
        <p:spPr>
          <a:xfrm>
            <a:off x="1644587" y="293185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Problémák – kockázatok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8318A34-B3F3-2EC6-C38F-09683FD8938F}"/>
              </a:ext>
            </a:extLst>
          </p:cNvPr>
          <p:cNvSpPr txBox="1"/>
          <p:nvPr/>
        </p:nvSpPr>
        <p:spPr>
          <a:xfrm>
            <a:off x="1644587" y="351732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Megoldás – elméleti keret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1C4B6FB-F54B-42D0-4654-A8B9C4BB5F08}"/>
              </a:ext>
            </a:extLst>
          </p:cNvPr>
          <p:cNvSpPr txBox="1"/>
          <p:nvPr/>
        </p:nvSpPr>
        <p:spPr>
          <a:xfrm>
            <a:off x="1644587" y="398960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Megvalósítás – gyakorlati tapasztalatok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C49190D-199D-8DC1-87C3-D5BD198F0BFD}"/>
              </a:ext>
            </a:extLst>
          </p:cNvPr>
          <p:cNvSpPr txBox="1"/>
          <p:nvPr/>
        </p:nvSpPr>
        <p:spPr>
          <a:xfrm>
            <a:off x="1644587" y="446187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/>
              <a:t>Továbblépés lehetőségei</a:t>
            </a:r>
          </a:p>
        </p:txBody>
      </p:sp>
    </p:spTree>
    <p:extLst>
      <p:ext uri="{BB962C8B-B14F-4D97-AF65-F5344CB8AC3E}">
        <p14:creationId xmlns:p14="http://schemas.microsoft.com/office/powerpoint/2010/main" val="38349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2971500-73E9-7B63-F4C6-8523353F9DE1}"/>
              </a:ext>
            </a:extLst>
          </p:cNvPr>
          <p:cNvSpPr txBox="1"/>
          <p:nvPr/>
        </p:nvSpPr>
        <p:spPr>
          <a:xfrm>
            <a:off x="2032649" y="3204802"/>
            <a:ext cx="7766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atékonyabb kommunikáció és információmegosztás két ágazat között </a:t>
            </a: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EAF6FE5-54C1-3F09-55DA-223B9DA4EF24}"/>
              </a:ext>
            </a:extLst>
          </p:cNvPr>
          <p:cNvSpPr txBox="1"/>
          <p:nvPr/>
        </p:nvSpPr>
        <p:spPr>
          <a:xfrm>
            <a:off x="180469" y="391041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Probléma: </a:t>
            </a:r>
            <a:endParaRPr lang="hu-HU" sz="2000" b="1" u="sng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F4EF36F-02FB-AF32-594A-4D1A5964E168}"/>
              </a:ext>
            </a:extLst>
          </p:cNvPr>
          <p:cNvSpPr txBox="1"/>
          <p:nvPr/>
        </p:nvSpPr>
        <p:spPr>
          <a:xfrm>
            <a:off x="2120032" y="416534"/>
            <a:ext cx="37522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idős, beteg ellátottak  - nem ritkán nincsenek eszméletüknél, nem ritkán egyéb tényezők miatt nem tudnak „hatékonyan” kommunikálni </a:t>
            </a:r>
            <a:endParaRPr lang="hu-HU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1201D26-6E83-060D-1C4F-5B12A49F1026}"/>
              </a:ext>
            </a:extLst>
          </p:cNvPr>
          <p:cNvSpPr txBox="1"/>
          <p:nvPr/>
        </p:nvSpPr>
        <p:spPr>
          <a:xfrm>
            <a:off x="1961471" y="4089808"/>
            <a:ext cx="32816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bentlakásos szociális otthonok </a:t>
            </a:r>
            <a:endParaRPr lang="hu-HU" sz="2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D90EEEB-5E8B-6D95-8D91-A33D87229EB1}"/>
              </a:ext>
            </a:extLst>
          </p:cNvPr>
          <p:cNvSpPr txBox="1"/>
          <p:nvPr/>
        </p:nvSpPr>
        <p:spPr>
          <a:xfrm>
            <a:off x="180469" y="3926232"/>
            <a:ext cx="1951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További szereplők: </a:t>
            </a:r>
            <a:endParaRPr lang="hu-HU" sz="2000" b="1" u="sng" dirty="0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451ACCE7-7F06-F467-EAA8-297E444CCE12}"/>
              </a:ext>
            </a:extLst>
          </p:cNvPr>
          <p:cNvCxnSpPr>
            <a:cxnSpLocks/>
          </p:cNvCxnSpPr>
          <p:nvPr/>
        </p:nvCxnSpPr>
        <p:spPr>
          <a:xfrm>
            <a:off x="5243119" y="4296930"/>
            <a:ext cx="964704" cy="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5AD8B9CB-BE04-6375-BA19-61111E8F03D7}"/>
              </a:ext>
            </a:extLst>
          </p:cNvPr>
          <p:cNvCxnSpPr>
            <a:cxnSpLocks/>
          </p:cNvCxnSpPr>
          <p:nvPr/>
        </p:nvCxnSpPr>
        <p:spPr>
          <a:xfrm>
            <a:off x="7306811" y="4296930"/>
            <a:ext cx="851214" cy="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DCF93CE-0024-CA08-4060-C602920E8E33}"/>
              </a:ext>
            </a:extLst>
          </p:cNvPr>
          <p:cNvSpPr txBox="1"/>
          <p:nvPr/>
        </p:nvSpPr>
        <p:spPr>
          <a:xfrm>
            <a:off x="6280096" y="4112264"/>
            <a:ext cx="94817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mentő</a:t>
            </a:r>
            <a:endParaRPr lang="hu-HU" sz="20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00C9F5C-6C89-0DC4-9CE1-395082144BA1}"/>
              </a:ext>
            </a:extLst>
          </p:cNvPr>
          <p:cNvSpPr txBox="1"/>
          <p:nvPr/>
        </p:nvSpPr>
        <p:spPr>
          <a:xfrm>
            <a:off x="8233440" y="4112264"/>
            <a:ext cx="36453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</a:rPr>
              <a:t>kórház / egészségügyi  intézmény</a:t>
            </a:r>
            <a:endParaRPr lang="hu-HU" sz="20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23456C2-F6C0-48BF-94BB-7A99F65F8368}"/>
              </a:ext>
            </a:extLst>
          </p:cNvPr>
          <p:cNvSpPr txBox="1"/>
          <p:nvPr/>
        </p:nvSpPr>
        <p:spPr>
          <a:xfrm>
            <a:off x="2032649" y="2766441"/>
            <a:ext cx="9217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Beteg átadásán túl a beteg adatainak átadása is  - megfelelő formában és tartalommal</a:t>
            </a:r>
            <a:endParaRPr lang="hu-HU" sz="20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FC3B361-70E3-E05B-231A-F57CF50100DE}"/>
              </a:ext>
            </a:extLst>
          </p:cNvPr>
          <p:cNvSpPr txBox="1"/>
          <p:nvPr/>
        </p:nvSpPr>
        <p:spPr>
          <a:xfrm>
            <a:off x="180469" y="2717269"/>
            <a:ext cx="1951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Feladat: </a:t>
            </a:r>
            <a:endParaRPr lang="hu-HU" sz="2000" b="1" u="sng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E4FB3C2-4FB6-2FF1-7AD5-D5515F0B31B5}"/>
              </a:ext>
            </a:extLst>
          </p:cNvPr>
          <p:cNvSpPr txBox="1"/>
          <p:nvPr/>
        </p:nvSpPr>
        <p:spPr>
          <a:xfrm>
            <a:off x="180469" y="5312042"/>
            <a:ext cx="2346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Nemzetközi példa: </a:t>
            </a: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0016D90-B20A-B9CA-25CA-359EBD9950DC}"/>
              </a:ext>
            </a:extLst>
          </p:cNvPr>
          <p:cNvSpPr txBox="1"/>
          <p:nvPr/>
        </p:nvSpPr>
        <p:spPr>
          <a:xfrm>
            <a:off x="2741104" y="5312042"/>
            <a:ext cx="8181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"A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one-page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nursing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home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emergency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room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transfer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című tanulmány (Davis 2005) </a:t>
            </a:r>
            <a:endParaRPr lang="hu-HU" sz="2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59549FD-D648-B1C1-B0E5-F17880709AE3}"/>
              </a:ext>
            </a:extLst>
          </p:cNvPr>
          <p:cNvSpPr txBox="1"/>
          <p:nvPr/>
        </p:nvSpPr>
        <p:spPr>
          <a:xfrm>
            <a:off x="6063593" y="306815"/>
            <a:ext cx="1951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„Főszereplők” </a:t>
            </a:r>
            <a:endParaRPr lang="hu-HU" sz="2000" b="1" u="sng" dirty="0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CC5078A9-A819-DDE6-3D59-669D4FD7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31" y="708633"/>
            <a:ext cx="4345354" cy="19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4" grpId="0" animBg="1"/>
      <p:bldP spid="15" grpId="0" animBg="1"/>
      <p:bldP spid="17" grpId="0"/>
      <p:bldP spid="2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7A73486-B5F0-B633-B7A3-4E1CCA8E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18" y="3495540"/>
            <a:ext cx="5086258" cy="312990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C17BD76-EE4D-7051-6DC5-2EA27BD5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018" y="145432"/>
            <a:ext cx="5086258" cy="32727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C1CAD10-E4AF-9356-17A6-5AD62ECB4737}"/>
              </a:ext>
            </a:extLst>
          </p:cNvPr>
          <p:cNvSpPr txBox="1"/>
          <p:nvPr/>
        </p:nvSpPr>
        <p:spPr>
          <a:xfrm>
            <a:off x="1048430" y="3157243"/>
            <a:ext cx="26468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800" i="1" dirty="0"/>
              <a:t>???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0DCF813A-5B60-DB74-DAFC-B8F9362C5C07}"/>
              </a:ext>
            </a:extLst>
          </p:cNvPr>
          <p:cNvSpPr txBox="1">
            <a:spLocks/>
          </p:cNvSpPr>
          <p:nvPr/>
        </p:nvSpPr>
        <p:spPr>
          <a:xfrm>
            <a:off x="1228724" y="1539051"/>
            <a:ext cx="3802692" cy="14562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u="sng" dirty="0"/>
              <a:t>Sürgősség – </a:t>
            </a:r>
          </a:p>
          <a:p>
            <a:r>
              <a:rPr lang="hu-HU" b="1" u="sng" dirty="0"/>
              <a:t>mentőhívás</a:t>
            </a:r>
          </a:p>
        </p:txBody>
      </p:sp>
    </p:spTree>
    <p:extLst>
      <p:ext uri="{BB962C8B-B14F-4D97-AF65-F5344CB8AC3E}">
        <p14:creationId xmlns:p14="http://schemas.microsoft.com/office/powerpoint/2010/main" val="42661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96292711-FA55-7B8A-89F8-14EBC7C059FC}"/>
              </a:ext>
            </a:extLst>
          </p:cNvPr>
          <p:cNvSpPr txBox="1">
            <a:spLocks/>
          </p:cNvSpPr>
          <p:nvPr/>
        </p:nvSpPr>
        <p:spPr>
          <a:xfrm>
            <a:off x="685799" y="1150076"/>
            <a:ext cx="3659389" cy="4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b="1" u="sng" dirty="0" err="1"/>
              <a:t>Problémák</a:t>
            </a:r>
            <a:r>
              <a:rPr lang="en-US" b="1" u="sng" dirty="0"/>
              <a:t>, </a:t>
            </a:r>
            <a:r>
              <a:rPr lang="en-US" b="1" u="sng" dirty="0" err="1"/>
              <a:t>kockázatok</a:t>
            </a:r>
            <a:endParaRPr lang="en-US" b="1" u="sng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9CCAB09-0978-0327-C62D-88DCF049333F}"/>
              </a:ext>
            </a:extLst>
          </p:cNvPr>
          <p:cNvSpPr txBox="1"/>
          <p:nvPr/>
        </p:nvSpPr>
        <p:spPr>
          <a:xfrm>
            <a:off x="4565244" y="4707284"/>
            <a:ext cx="7626756" cy="119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Az </a:t>
            </a:r>
            <a:r>
              <a:rPr lang="en-US" dirty="0" err="1"/>
              <a:t>intézményből</a:t>
            </a:r>
            <a:r>
              <a:rPr lang="en-US" dirty="0"/>
              <a:t> </a:t>
            </a:r>
            <a:r>
              <a:rPr lang="en-US" u="sng" dirty="0" err="1"/>
              <a:t>nem</a:t>
            </a:r>
            <a:r>
              <a:rPr lang="en-US" u="sng" dirty="0"/>
              <a:t> </a:t>
            </a:r>
            <a:r>
              <a:rPr lang="en-US" u="sng" dirty="0" err="1"/>
              <a:t>tudnak</a:t>
            </a:r>
            <a:r>
              <a:rPr lang="en-US" u="sng" dirty="0"/>
              <a:t> </a:t>
            </a:r>
            <a:r>
              <a:rPr lang="en-US" u="sng" dirty="0" err="1"/>
              <a:t>kísérőszemélyt</a:t>
            </a:r>
            <a:r>
              <a:rPr lang="en-US" u="sng" dirty="0"/>
              <a:t> </a:t>
            </a:r>
            <a:r>
              <a:rPr lang="en-US" dirty="0" err="1"/>
              <a:t>küldeni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ellátottakkal</a:t>
            </a:r>
            <a:r>
              <a:rPr lang="en-US" dirty="0"/>
              <a:t>, </a:t>
            </a:r>
            <a:r>
              <a:rPr lang="en-US" dirty="0" err="1"/>
              <a:t>tehát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aki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panaszait</a:t>
            </a:r>
            <a:r>
              <a:rPr lang="en-US" dirty="0"/>
              <a:t> </a:t>
            </a:r>
            <a:r>
              <a:rPr lang="en-US" dirty="0" err="1"/>
              <a:t>tolmácsolja</a:t>
            </a:r>
            <a:r>
              <a:rPr lang="en-US" dirty="0"/>
              <a:t>, </a:t>
            </a:r>
            <a:r>
              <a:rPr lang="en-US" dirty="0" err="1"/>
              <a:t>aki</a:t>
            </a:r>
            <a:r>
              <a:rPr lang="en-US" dirty="0"/>
              <a:t> </a:t>
            </a:r>
            <a:r>
              <a:rPr lang="en-US" dirty="0" err="1"/>
              <a:t>élőszóban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információkat</a:t>
            </a:r>
            <a:r>
              <a:rPr lang="en-US" dirty="0"/>
              <a:t> </a:t>
            </a:r>
            <a:r>
              <a:rPr lang="en-US" dirty="0" err="1"/>
              <a:t>adhatna</a:t>
            </a:r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018CE73-DD2C-38F3-0A59-E23F2DEB0BE2}"/>
              </a:ext>
            </a:extLst>
          </p:cNvPr>
          <p:cNvSpPr txBox="1"/>
          <p:nvPr/>
        </p:nvSpPr>
        <p:spPr>
          <a:xfrm>
            <a:off x="4488110" y="1788217"/>
            <a:ext cx="7332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Az </a:t>
            </a:r>
            <a:r>
              <a:rPr lang="en-US" dirty="0" err="1"/>
              <a:t>intézményben</a:t>
            </a:r>
            <a:r>
              <a:rPr lang="en-US" dirty="0"/>
              <a:t> </a:t>
            </a:r>
            <a:r>
              <a:rPr lang="en-US" u="sng" dirty="0" err="1"/>
              <a:t>nem</a:t>
            </a:r>
            <a:r>
              <a:rPr lang="en-US" u="sng" dirty="0"/>
              <a:t> </a:t>
            </a:r>
            <a:r>
              <a:rPr lang="en-US" u="sng" dirty="0" err="1"/>
              <a:t>tartózkodik</a:t>
            </a:r>
            <a:r>
              <a:rPr lang="en-US" u="sng" dirty="0"/>
              <a:t> </a:t>
            </a:r>
            <a:r>
              <a:rPr lang="hu-HU" dirty="0"/>
              <a:t>megfelelő </a:t>
            </a:r>
            <a:r>
              <a:rPr lang="en-US" dirty="0" err="1"/>
              <a:t>egészségügyi</a:t>
            </a:r>
            <a:r>
              <a:rPr lang="en-US" dirty="0"/>
              <a:t> </a:t>
            </a:r>
            <a:r>
              <a:rPr lang="en-US" dirty="0" err="1"/>
              <a:t>képesítéssel</a:t>
            </a:r>
            <a:r>
              <a:rPr lang="en-US" dirty="0"/>
              <a:t> </a:t>
            </a:r>
            <a:r>
              <a:rPr lang="en-US" dirty="0" err="1"/>
              <a:t>rendelkező</a:t>
            </a:r>
            <a:r>
              <a:rPr lang="en-US" dirty="0"/>
              <a:t> </a:t>
            </a:r>
            <a:r>
              <a:rPr lang="en-US" dirty="0" err="1"/>
              <a:t>személy</a:t>
            </a:r>
            <a:r>
              <a:rPr lang="en-US" dirty="0"/>
              <a:t>, </a:t>
            </a:r>
            <a:r>
              <a:rPr lang="en-US" dirty="0" err="1"/>
              <a:t>aki</a:t>
            </a:r>
            <a:r>
              <a:rPr lang="en-US" dirty="0"/>
              <a:t> </a:t>
            </a:r>
            <a:r>
              <a:rPr lang="en-US" dirty="0" err="1"/>
              <a:t>szakszerűen</a:t>
            </a:r>
            <a:r>
              <a:rPr lang="en-US" dirty="0"/>
              <a:t> </a:t>
            </a:r>
            <a:r>
              <a:rPr lang="en-US" dirty="0" err="1"/>
              <a:t>referálna</a:t>
            </a:r>
            <a:r>
              <a:rPr lang="en-US" dirty="0"/>
              <a:t> a </a:t>
            </a:r>
            <a:r>
              <a:rPr lang="en-US" dirty="0" err="1"/>
              <a:t>beteg</a:t>
            </a:r>
            <a:r>
              <a:rPr lang="en-US" dirty="0"/>
              <a:t> </a:t>
            </a:r>
            <a:r>
              <a:rPr lang="en-US" dirty="0" err="1"/>
              <a:t>kórelőzményeiről</a:t>
            </a:r>
            <a:r>
              <a:rPr lang="en-US" dirty="0"/>
              <a:t>, </a:t>
            </a:r>
            <a:r>
              <a:rPr lang="en-US" dirty="0" err="1"/>
              <a:t>esetlegesen</a:t>
            </a:r>
            <a:r>
              <a:rPr lang="en-US" dirty="0"/>
              <a:t> </a:t>
            </a:r>
            <a:r>
              <a:rPr lang="en-US" dirty="0" err="1"/>
              <a:t>aktuális</a:t>
            </a:r>
            <a:r>
              <a:rPr lang="en-US" dirty="0"/>
              <a:t> </a:t>
            </a:r>
            <a:r>
              <a:rPr lang="en-US" dirty="0" err="1"/>
              <a:t>állapotáról</a:t>
            </a:r>
            <a:endParaRPr lang="en-US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AF9FE26-9B1C-10DD-35C5-6C4B3B0DFC49}"/>
              </a:ext>
            </a:extLst>
          </p:cNvPr>
          <p:cNvSpPr txBox="1"/>
          <p:nvPr/>
        </p:nvSpPr>
        <p:spPr>
          <a:xfrm>
            <a:off x="4488110" y="2924585"/>
            <a:ext cx="7308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>
                <a:uFill>
                  <a:solidFill>
                    <a:srgbClr val="000000"/>
                  </a:solidFill>
                </a:uFill>
              </a:rPr>
              <a:t>A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szociális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intézmény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személyzete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számára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az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adott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vészhelyzet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sng" dirty="0" err="1">
                <a:uFill>
                  <a:solidFill>
                    <a:srgbClr val="000000"/>
                  </a:solidFill>
                </a:uFill>
              </a:rPr>
              <a:t>szokatlan</a:t>
            </a:r>
            <a:r>
              <a:rPr lang="en-US" u="sng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sng" dirty="0" err="1">
                <a:uFill>
                  <a:solidFill>
                    <a:srgbClr val="000000"/>
                  </a:solidFill>
                </a:uFill>
              </a:rPr>
              <a:t>stresszel</a:t>
            </a:r>
            <a:r>
              <a:rPr lang="en-US" u="sng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sng" dirty="0" err="1">
                <a:uFill>
                  <a:solidFill>
                    <a:srgbClr val="000000"/>
                  </a:solidFill>
                </a:uFill>
              </a:rPr>
              <a:t>járhat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ami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könnyedén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vezethet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inadekvát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dirty="0" err="1">
                <a:uFill>
                  <a:solidFill>
                    <a:srgbClr val="000000"/>
                  </a:solidFill>
                </a:uFill>
              </a:rPr>
              <a:t>válaszokhoz</a:t>
            </a:r>
            <a:endParaRPr lang="en-US" dirty="0"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8C49C2-6465-8793-349B-57489F613707}"/>
              </a:ext>
            </a:extLst>
          </p:cNvPr>
          <p:cNvSpPr txBox="1"/>
          <p:nvPr/>
        </p:nvSpPr>
        <p:spPr>
          <a:xfrm>
            <a:off x="4488110" y="3783954"/>
            <a:ext cx="7640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A </a:t>
            </a:r>
            <a:r>
              <a:rPr lang="en-US" dirty="0" err="1"/>
              <a:t>gondozott</a:t>
            </a:r>
            <a:r>
              <a:rPr lang="en-US" dirty="0"/>
              <a:t> </a:t>
            </a:r>
            <a:r>
              <a:rPr lang="en-US" dirty="0" err="1"/>
              <a:t>zárójelentései</a:t>
            </a:r>
            <a:r>
              <a:rPr lang="en-US" dirty="0"/>
              <a:t> </a:t>
            </a:r>
            <a:r>
              <a:rPr lang="en-US" dirty="0" err="1"/>
              <a:t>jellemzően</a:t>
            </a:r>
            <a:r>
              <a:rPr lang="en-US" dirty="0"/>
              <a:t> </a:t>
            </a:r>
            <a:r>
              <a:rPr lang="en-US" dirty="0" err="1"/>
              <a:t>rendelkezésre</a:t>
            </a:r>
            <a:r>
              <a:rPr lang="en-US" dirty="0"/>
              <a:t> </a:t>
            </a:r>
            <a:r>
              <a:rPr lang="en-US" dirty="0" err="1"/>
              <a:t>állnak</a:t>
            </a:r>
            <a:r>
              <a:rPr lang="en-US" dirty="0"/>
              <a:t>, de </a:t>
            </a:r>
            <a:r>
              <a:rPr lang="en-US" dirty="0" err="1"/>
              <a:t>sokszor</a:t>
            </a:r>
            <a:r>
              <a:rPr lang="en-US" dirty="0"/>
              <a:t> </a:t>
            </a:r>
            <a:r>
              <a:rPr lang="en-US" u="sng" dirty="0" err="1"/>
              <a:t>tetemes</a:t>
            </a:r>
            <a:r>
              <a:rPr lang="en-US" u="sng" dirty="0"/>
              <a:t> </a:t>
            </a:r>
            <a:r>
              <a:rPr lang="en-US" u="sng" dirty="0" err="1"/>
              <a:t>mennyiségű</a:t>
            </a:r>
            <a:r>
              <a:rPr lang="en-US" u="sng" dirty="0"/>
              <a:t> </a:t>
            </a:r>
            <a:r>
              <a:rPr lang="en-US" u="sng" dirty="0" err="1"/>
              <a:t>anyagot</a:t>
            </a:r>
            <a:r>
              <a:rPr lang="en-US" u="sng" dirty="0"/>
              <a:t> </a:t>
            </a:r>
            <a:r>
              <a:rPr lang="en-US" dirty="0" err="1"/>
              <a:t>képeznek</a:t>
            </a:r>
            <a:r>
              <a:rPr lang="en-US" dirty="0"/>
              <a:t> – </a:t>
            </a:r>
            <a:r>
              <a:rPr lang="en-US" dirty="0" err="1"/>
              <a:t>nehézkes</a:t>
            </a:r>
            <a:r>
              <a:rPr lang="en-US" dirty="0"/>
              <a:t> </a:t>
            </a:r>
            <a:r>
              <a:rPr lang="en-US" dirty="0" err="1"/>
              <a:t>ezekből</a:t>
            </a:r>
            <a:r>
              <a:rPr lang="en-US" dirty="0"/>
              <a:t> </a:t>
            </a:r>
            <a:r>
              <a:rPr lang="en-US" dirty="0" err="1"/>
              <a:t>megfelelő</a:t>
            </a:r>
            <a:r>
              <a:rPr lang="en-US" dirty="0"/>
              <a:t> </a:t>
            </a:r>
            <a:r>
              <a:rPr lang="en-US" dirty="0" err="1"/>
              <a:t>információt</a:t>
            </a:r>
            <a:r>
              <a:rPr lang="en-US" dirty="0"/>
              <a:t> </a:t>
            </a:r>
            <a:r>
              <a:rPr lang="en-US" dirty="0" err="1"/>
              <a:t>szerezni</a:t>
            </a:r>
            <a:endParaRPr lang="en-US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5774D6B-0BCD-34CE-4704-6E079B0CC494}"/>
              </a:ext>
            </a:extLst>
          </p:cNvPr>
          <p:cNvSpPr txBox="1"/>
          <p:nvPr/>
        </p:nvSpPr>
        <p:spPr>
          <a:xfrm>
            <a:off x="5250200" y="49573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hu-HU" sz="4400" b="1" i="1" dirty="0"/>
              <a:t>INFORMÁCIÓVESZTÉS</a:t>
            </a:r>
            <a:endParaRPr lang="en-US" sz="4400" b="1" i="1" dirty="0"/>
          </a:p>
        </p:txBody>
      </p: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0A7295D8-2945-BC37-D30A-02AF141C8231}"/>
              </a:ext>
            </a:extLst>
          </p:cNvPr>
          <p:cNvCxnSpPr>
            <a:cxnSpLocks/>
          </p:cNvCxnSpPr>
          <p:nvPr/>
        </p:nvCxnSpPr>
        <p:spPr>
          <a:xfrm>
            <a:off x="6271360" y="811516"/>
            <a:ext cx="0" cy="892165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984A23A-414E-F6D5-AFCF-0D82F1726246}"/>
              </a:ext>
            </a:extLst>
          </p:cNvPr>
          <p:cNvCxnSpPr>
            <a:cxnSpLocks/>
          </p:cNvCxnSpPr>
          <p:nvPr/>
        </p:nvCxnSpPr>
        <p:spPr>
          <a:xfrm>
            <a:off x="7695969" y="811516"/>
            <a:ext cx="0" cy="892165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1EA1B8F5-95BE-BCBF-C72B-6EB03002E1E9}"/>
              </a:ext>
            </a:extLst>
          </p:cNvPr>
          <p:cNvCxnSpPr>
            <a:cxnSpLocks/>
          </p:cNvCxnSpPr>
          <p:nvPr/>
        </p:nvCxnSpPr>
        <p:spPr>
          <a:xfrm>
            <a:off x="9388934" y="819014"/>
            <a:ext cx="0" cy="892165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7C21CF45-9E10-0163-5A1B-341948138701}"/>
              </a:ext>
            </a:extLst>
          </p:cNvPr>
          <p:cNvSpPr/>
          <p:nvPr/>
        </p:nvSpPr>
        <p:spPr>
          <a:xfrm rot="5400000">
            <a:off x="4224787" y="756793"/>
            <a:ext cx="6397460" cy="5504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6292711-FA55-7B8A-89F8-14EBC7C059FC}"/>
              </a:ext>
            </a:extLst>
          </p:cNvPr>
          <p:cNvSpPr txBox="1">
            <a:spLocks/>
          </p:cNvSpPr>
          <p:nvPr/>
        </p:nvSpPr>
        <p:spPr>
          <a:xfrm>
            <a:off x="113945" y="3623804"/>
            <a:ext cx="2563001" cy="92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hu-HU" b="1" u="sng" dirty="0" err="1"/>
              <a:t>MegoldáS</a:t>
            </a:r>
            <a:endParaRPr lang="hu-HU" b="1" u="sng" dirty="0"/>
          </a:p>
          <a:p>
            <a:pPr algn="r">
              <a:spcAft>
                <a:spcPts val="600"/>
              </a:spcAft>
            </a:pPr>
            <a:endParaRPr lang="hu-HU" b="1" u="sng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3D67099-1672-7734-3882-762CC6EE8507}"/>
              </a:ext>
            </a:extLst>
          </p:cNvPr>
          <p:cNvSpPr txBox="1"/>
          <p:nvPr/>
        </p:nvSpPr>
        <p:spPr>
          <a:xfrm>
            <a:off x="4671187" y="597803"/>
            <a:ext cx="2091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„A4-es lap”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FC4E3B2-6345-103A-6E45-40D9E48CA7DE}"/>
              </a:ext>
            </a:extLst>
          </p:cNvPr>
          <p:cNvSpPr txBox="1"/>
          <p:nvPr/>
        </p:nvSpPr>
        <p:spPr>
          <a:xfrm>
            <a:off x="4671187" y="1391744"/>
            <a:ext cx="284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Alapvető személyi adatok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969BE75-606C-BDB1-B4F1-6458C0A1C6B7}"/>
              </a:ext>
            </a:extLst>
          </p:cNvPr>
          <p:cNvSpPr txBox="1"/>
          <p:nvPr/>
        </p:nvSpPr>
        <p:spPr>
          <a:xfrm>
            <a:off x="4671187" y="2181008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Kórelőzmény (anamnézis)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C01933E-5941-EC92-95AE-F7CFDED6D8A1}"/>
              </a:ext>
            </a:extLst>
          </p:cNvPr>
          <p:cNvSpPr txBox="1"/>
          <p:nvPr/>
        </p:nvSpPr>
        <p:spPr>
          <a:xfrm>
            <a:off x="4671187" y="3704090"/>
            <a:ext cx="453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Utoljára mért értékek --- Mentő érkezéséig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5CE0A1D-670D-7A1C-9B7D-EA422F9816D3}"/>
              </a:ext>
            </a:extLst>
          </p:cNvPr>
          <p:cNvSpPr txBox="1"/>
          <p:nvPr/>
        </p:nvSpPr>
        <p:spPr>
          <a:xfrm>
            <a:off x="4671187" y="1774451"/>
            <a:ext cx="486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Szociális intézményben szakmai kapcsolattartó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67184D2-CE03-2A6B-8A12-F54075B532F8}"/>
              </a:ext>
            </a:extLst>
          </p:cNvPr>
          <p:cNvSpPr txBox="1"/>
          <p:nvPr/>
        </p:nvSpPr>
        <p:spPr>
          <a:xfrm>
            <a:off x="3833768" y="4846673"/>
            <a:ext cx="6473109" cy="8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ELŐRE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kitölti – </a:t>
            </a:r>
            <a:r>
              <a:rPr lang="hu-H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mentős kezébe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adja nyomtatva (is)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D3164E04-4123-EA1E-3D75-A5D3DA07B817}"/>
              </a:ext>
            </a:extLst>
          </p:cNvPr>
          <p:cNvSpPr txBox="1"/>
          <p:nvPr/>
        </p:nvSpPr>
        <p:spPr>
          <a:xfrm>
            <a:off x="5405948" y="2465668"/>
            <a:ext cx="5390606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allergiás,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-e, covid oltások, ételallergia, st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AUTOMATIKUSAN</a:t>
            </a:r>
          </a:p>
          <a:p>
            <a:pPr marL="1143000" lvl="2" indent="-2286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kell külön lapokon nézegeti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68087B-79D5-1601-9C55-A9290D995573}"/>
              </a:ext>
            </a:extLst>
          </p:cNvPr>
          <p:cNvSpPr txBox="1">
            <a:spLocks/>
          </p:cNvSpPr>
          <p:nvPr/>
        </p:nvSpPr>
        <p:spPr>
          <a:xfrm>
            <a:off x="182037" y="3158167"/>
            <a:ext cx="2563001" cy="294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endParaRPr lang="hu-HU" b="1" u="sng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0307AD2-00B1-BB5C-9E04-36D5FC277395}"/>
              </a:ext>
            </a:extLst>
          </p:cNvPr>
          <p:cNvSpPr txBox="1"/>
          <p:nvPr/>
        </p:nvSpPr>
        <p:spPr>
          <a:xfrm>
            <a:off x="182037" y="740216"/>
            <a:ext cx="2694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Nemzetközi tapasztaltok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Elérhető hazai jógyakorlatok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Hazai egészségügyi és szociális szakemberek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9E0165B5-8450-00D9-1297-B264F314B24A}"/>
              </a:ext>
            </a:extLst>
          </p:cNvPr>
          <p:cNvCxnSpPr>
            <a:cxnSpLocks/>
          </p:cNvCxnSpPr>
          <p:nvPr/>
        </p:nvCxnSpPr>
        <p:spPr>
          <a:xfrm>
            <a:off x="1395445" y="2603798"/>
            <a:ext cx="0" cy="892165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0" grpId="0"/>
      <p:bldP spid="13" grpId="0"/>
      <p:bldP spid="16" grpId="0"/>
      <p:bldP spid="19" grpId="0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B353D01-5311-9536-EB32-833E7358994C}"/>
              </a:ext>
            </a:extLst>
          </p:cNvPr>
          <p:cNvSpPr txBox="1"/>
          <p:nvPr/>
        </p:nvSpPr>
        <p:spPr>
          <a:xfrm>
            <a:off x="494949" y="836722"/>
            <a:ext cx="10838577" cy="4443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Betegkísérő lap előnyei: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Egységes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és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rendezett információk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betegkísérő lap gyűjti és rendszerezi a fontos beteginformációkat, beleértve a beteg nevét, születési idejét, TAJ-számát, anamnézisét, allergiáit és oltásait. Ez lehetővé teszi az információk gyors és egyszerű átadását az intézmények között. 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Biztonságos betegátadás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Az egyértelmű információk tartalmazó dokumentum segít az idősotthonoknak és az egészségügyi intézményeknek biztonságosan átadni a betegeket. Ez csökkenti a hibalehetőségeket és javítja a betegellátás minőségét.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Gyors döntéshozatal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Az adatok strukturált és könnyen értelmezhető formában szerepelnek a lapon, így az egészségügyi szakemberek gyorsabban tudnak döntéseket hozni és megkezdeni a megfelelő kezeléseket.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Koordinált együttműködés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A betegkísérő lapban található információk lehetővé teszik a kórházak, mentők és idősotthonok közötti hatékonyabb együttműködést és koordinált ellátást.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Hatékony visszaszállítás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lap tartalmazza a beteg visszaszállításának címét, így a mentőszolgálatok és egyéb szállítók könnyebben eljuthatnak a helyszínre.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4820</TotalTime>
  <Words>722</Words>
  <Application>Microsoft Office PowerPoint</Application>
  <PresentationFormat>Szélesvásznú</PresentationFormat>
  <Paragraphs>88</Paragraphs>
  <Slides>15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Wingdings</vt:lpstr>
      <vt:lpstr>Galéria</vt:lpstr>
      <vt:lpstr>PowerPoint-bemutató</vt:lpstr>
      <vt:lpstr>A kezdetekTŐL</vt:lpstr>
      <vt:lpstr>PowerPoint-bemutató</vt:lpstr>
      <vt:lpstr>Tartalom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megtisztelő figyelmüket!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Katolikus Szeretetszolgálat  múltja, jelene és jövője</dc:title>
  <dc:creator>Pataki Margit</dc:creator>
  <cp:lastModifiedBy>Dr. Vajda Norbert</cp:lastModifiedBy>
  <cp:revision>9</cp:revision>
  <dcterms:created xsi:type="dcterms:W3CDTF">2022-05-10T11:09:17Z</dcterms:created>
  <dcterms:modified xsi:type="dcterms:W3CDTF">2023-10-10T09:55:18Z</dcterms:modified>
</cp:coreProperties>
</file>