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B7E75-B1E4-427C-9846-FBF2DF9CA9C5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103E2-5A33-44A0-BFD7-AA1D71CBE6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295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629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237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9403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2740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9316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9333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2916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08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499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246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661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628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919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784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873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136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3633C-96A0-448F-9AAA-62FBAE1DB6AD}" type="datetimeFigureOut">
              <a:rPr lang="hu-HU" smtClean="0"/>
              <a:t>2026. 02. 10.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DE104F-A2B1-43FB-B8F8-C4481D0001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384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D2A51E26-5B96-4D61-9F99-A5538995C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535" y="2744699"/>
            <a:ext cx="2857500" cy="28575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0F53F06-A2AA-4279-ADE1-0DAA89AC0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87668"/>
            <a:ext cx="7766936" cy="1646302"/>
          </a:xfrm>
        </p:spPr>
        <p:txBody>
          <a:bodyPr/>
          <a:lstStyle/>
          <a:p>
            <a:pPr algn="ctr"/>
            <a:r>
              <a:rPr lang="hu-HU" dirty="0"/>
              <a:t>A gondoskodáspolitika oktatási háttere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888D9D9B-7DF7-45DA-871E-B7CB70BFFF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710" y="2904739"/>
            <a:ext cx="2577825" cy="2286319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A3CFAF79-B7EB-48D4-9A8C-1423088FEAB5}"/>
              </a:ext>
            </a:extLst>
          </p:cNvPr>
          <p:cNvSpPr txBox="1"/>
          <p:nvPr/>
        </p:nvSpPr>
        <p:spPr>
          <a:xfrm>
            <a:off x="2347274" y="5243973"/>
            <a:ext cx="61368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Prof. Dr. Tóth Tibor</a:t>
            </a:r>
          </a:p>
          <a:p>
            <a:pPr algn="ctr"/>
            <a:r>
              <a:rPr lang="hu-HU" dirty="0"/>
              <a:t>főigazgató</a:t>
            </a:r>
          </a:p>
          <a:p>
            <a:pPr algn="ctr"/>
            <a:r>
              <a:rPr lang="hu-HU" dirty="0" err="1"/>
              <a:t>Slachta</a:t>
            </a:r>
            <a:r>
              <a:rPr lang="hu-HU" dirty="0"/>
              <a:t> Margit Nemzeti Szociálpolitikai Intézet</a:t>
            </a:r>
          </a:p>
          <a:p>
            <a:pPr algn="ctr"/>
            <a:r>
              <a:rPr lang="hu-HU" dirty="0"/>
              <a:t>a Gondoskodáspolitikai Tudományos Tanács elnöke</a:t>
            </a:r>
          </a:p>
          <a:p>
            <a:pPr algn="ctr"/>
            <a:r>
              <a:rPr lang="hu-HU" dirty="0"/>
              <a:t>Siófok, 2026. február 16.</a:t>
            </a:r>
          </a:p>
        </p:txBody>
      </p:sp>
    </p:spTree>
    <p:extLst>
      <p:ext uri="{BB962C8B-B14F-4D97-AF65-F5344CB8AC3E}">
        <p14:creationId xmlns:p14="http://schemas.microsoft.com/office/powerpoint/2010/main" val="19964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9895DC-2C23-4CEB-9FD4-D8FA143B7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2C77429-F8BA-43B1-BC52-4A1B40BB8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jelentős szakemberhiány</a:t>
            </a:r>
          </a:p>
          <a:p>
            <a:r>
              <a:rPr lang="hu-HU" dirty="0"/>
              <a:t>magas a pályaelhagyók száma </a:t>
            </a:r>
          </a:p>
          <a:p>
            <a:r>
              <a:rPr lang="hu-HU" dirty="0"/>
              <a:t>nagy a nyugdíj előtt állók aránya</a:t>
            </a:r>
          </a:p>
          <a:p>
            <a:r>
              <a:rPr lang="hu-HU" dirty="0"/>
              <a:t>új képzések 2024-től</a:t>
            </a:r>
          </a:p>
        </p:txBody>
      </p:sp>
    </p:spTree>
    <p:extLst>
      <p:ext uri="{BB962C8B-B14F-4D97-AF65-F5344CB8AC3E}">
        <p14:creationId xmlns:p14="http://schemas.microsoft.com/office/powerpoint/2010/main" val="391807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97AB9C-196C-4651-A0B7-D85347D23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Gondoskodáspolitikai menedzser szakirányú továbbképzési szak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51D517-75F2-45C2-B4FC-4F4E5BB1C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az NSZI és az Eszterházy Károly Katolikus Egyetem együttműködése</a:t>
            </a:r>
          </a:p>
          <a:p>
            <a:r>
              <a:rPr lang="hu-HU" dirty="0"/>
              <a:t>2 félév</a:t>
            </a:r>
          </a:p>
          <a:p>
            <a:r>
              <a:rPr lang="hu-HU" dirty="0"/>
              <a:t>levelező</a:t>
            </a:r>
          </a:p>
          <a:p>
            <a:r>
              <a:rPr lang="hu-HU" dirty="0"/>
              <a:t>önköltséges - 140.000 Ft/félév</a:t>
            </a:r>
          </a:p>
          <a:p>
            <a:r>
              <a:rPr lang="hu-HU" dirty="0"/>
              <a:t>gondoskodáspolitikai menedzser szakképzettség</a:t>
            </a:r>
          </a:p>
          <a:p>
            <a:r>
              <a:rPr lang="hu-HU" dirty="0"/>
              <a:t>cél: a nem szakirányú felsőfokú végzettségű szociális területen dolgozók részére jól hasznosítható ismeretek átadása</a:t>
            </a:r>
          </a:p>
          <a:p>
            <a:r>
              <a:rPr lang="hu-HU" dirty="0"/>
              <a:t>második képzési csoport </a:t>
            </a:r>
          </a:p>
          <a:p>
            <a:r>
              <a:rPr lang="hu-HU" dirty="0"/>
              <a:t>jelenleg 22 fő hallgató az Eszterházy Károly Katolikus Egyetemen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581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A606F0-6685-4CBD-A52F-3490EEAB4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37C69D-5925-4ACF-B5A2-5B3DEBDB1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képzés tartalmi felépítése:</a:t>
            </a:r>
          </a:p>
          <a:p>
            <a:pPr lvl="0"/>
            <a:r>
              <a:rPr lang="hu-HU" dirty="0"/>
              <a:t>gondoskodáspolitika és rendszerstruktúrák;</a:t>
            </a:r>
          </a:p>
          <a:p>
            <a:pPr lvl="0"/>
            <a:r>
              <a:rPr lang="hu-HU" dirty="0"/>
              <a:t>a szociális intervenció alapjai;</a:t>
            </a:r>
          </a:p>
          <a:p>
            <a:pPr lvl="0"/>
            <a:r>
              <a:rPr lang="hu-HU" dirty="0"/>
              <a:t>a szociális szféra jogi ismeretei;</a:t>
            </a:r>
          </a:p>
          <a:p>
            <a:pPr lvl="0"/>
            <a:r>
              <a:rPr lang="hu-HU" dirty="0"/>
              <a:t>a szociális szféra gazdálkodása és menedzsmentje;</a:t>
            </a:r>
          </a:p>
          <a:p>
            <a:pPr lvl="0"/>
            <a:r>
              <a:rPr lang="hu-HU" dirty="0"/>
              <a:t>a kereszténység társadalmi tanítása és etika;</a:t>
            </a:r>
          </a:p>
          <a:p>
            <a:pPr lvl="0"/>
            <a:r>
              <a:rPr lang="hu-HU" dirty="0"/>
              <a:t>vezetés és szervezés.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020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A1207F-5818-4253-AD3C-CF6154C23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dirty="0"/>
              <a:t>Gondoskodáspolitikai tanulmányok MA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EBCED08-194B-471B-8A96-A6D4A9104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331027"/>
            <a:ext cx="9333935" cy="4917374"/>
          </a:xfrm>
        </p:spPr>
        <p:txBody>
          <a:bodyPr>
            <a:normAutofit fontScale="92500" lnSpcReduction="20000"/>
          </a:bodyPr>
          <a:lstStyle/>
          <a:p>
            <a:r>
              <a:rPr lang="hu-HU" sz="1900" dirty="0"/>
              <a:t>az NSZI és a Pázmány Péter Katolikus Egyetem együttműködése</a:t>
            </a:r>
          </a:p>
          <a:p>
            <a:r>
              <a:rPr lang="hu-HU" sz="1900" dirty="0"/>
              <a:t>2025-ben összesen 352 fő jelentkező</a:t>
            </a:r>
          </a:p>
          <a:p>
            <a:r>
              <a:rPr lang="hu-HU" sz="1900" dirty="0"/>
              <a:t>Pázmány Péter Katolikus Egyetem: két évfolyamon 222 fő hallgató</a:t>
            </a:r>
          </a:p>
          <a:p>
            <a:r>
              <a:rPr lang="hu-HU" sz="1900" dirty="0"/>
              <a:t>Széchenyi István Egyetem: az első évfolyamon 39 fő hallgató</a:t>
            </a:r>
          </a:p>
          <a:p>
            <a:r>
              <a:rPr lang="hu-HU" sz="1900" dirty="0"/>
              <a:t>4 félév</a:t>
            </a:r>
          </a:p>
          <a:p>
            <a:r>
              <a:rPr lang="hu-HU" sz="1900" dirty="0"/>
              <a:t>levelező</a:t>
            </a:r>
          </a:p>
          <a:p>
            <a:r>
              <a:rPr lang="hu-HU" sz="1900" dirty="0"/>
              <a:t>államilag támogatott és önköltséges - 400.000 Ft/félév</a:t>
            </a:r>
          </a:p>
          <a:p>
            <a:r>
              <a:rPr lang="hu-HU" sz="1900" dirty="0"/>
              <a:t>okleveles gondoskodáspolitikai szakember szakképzettség</a:t>
            </a:r>
          </a:p>
          <a:p>
            <a:r>
              <a:rPr lang="hu-HU" sz="1900" dirty="0"/>
              <a:t>kombinálja a vonatkozó menedzsment, szervezési, vezetési és jogi aspektusokat</a:t>
            </a:r>
          </a:p>
          <a:p>
            <a:r>
              <a:rPr lang="hu-HU" sz="1900" dirty="0"/>
              <a:t>jelentős hangsúlyt kapnak a konkrét szakterületek (idősgondozás, gyermekjólét és gyermekvédelem, hajléktalan ellátás, alkohol- és drogprevenció, pszichiátriai betegek gondozása, stb.) </a:t>
            </a:r>
          </a:p>
          <a:p>
            <a:r>
              <a:rPr lang="hu-HU" sz="1900" dirty="0"/>
              <a:t>erős gyakorlati beállítottság</a:t>
            </a:r>
          </a:p>
          <a:p>
            <a:r>
              <a:rPr lang="hu-HU" sz="1900" dirty="0"/>
              <a:t>a múltba visszanyúló zsidó-keresztény hagyományokon alapuló megközelítés</a:t>
            </a:r>
          </a:p>
          <a:p>
            <a:r>
              <a:rPr lang="hu-HU" sz="1900" dirty="0"/>
              <a:t>betekintés a </a:t>
            </a:r>
            <a:r>
              <a:rPr lang="hu-HU" sz="1900" dirty="0" err="1"/>
              <a:t>bionika</a:t>
            </a:r>
            <a:r>
              <a:rPr lang="hu-HU" sz="1900" dirty="0"/>
              <a:t>, a mesterséges intelligencia, illetve a robotika világába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0251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8E6216-CAD4-4F3A-82C8-BDD281AB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Illeszkedés a szociális vezetőképzésbe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C25265-66CF-47EF-AB7D-F5E9F8749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vezetői megbízással rendelkező szociális szolgáltatást nyújtó személyek vezetőképzéséről szóló 25/2017. (X. 18.) EMMI rendelet 1. §</a:t>
            </a:r>
          </a:p>
          <a:p>
            <a:r>
              <a:rPr lang="hu-HU" dirty="0"/>
              <a:t>vezetőképzésben való részvételi kötelezettség nem vonatkozik egyebek mellett a gondoskodáspolitikai menedzser vagy okleveles gondoskodáspolitikai szakember végzettséggel és – bármilyen tudományterületen szerzett – tudományos fokozattal rendelkező személyre, illetve arra a személyre, aki felsőoktatási intézmény képzési rendszerében teljesítette a szociális vezetőképzési modulokat</a:t>
            </a:r>
          </a:p>
          <a:p>
            <a:r>
              <a:rPr lang="hu-HU" dirty="0"/>
              <a:t>aki felsőoktatási intézmény képzési rendszerében teljesítette a szociális vezetőképzési modulokat, a teljesítés elismerését és tanúsítvány kiállítását az NSZI-</a:t>
            </a:r>
            <a:r>
              <a:rPr lang="hu-HU" dirty="0" err="1"/>
              <a:t>től</a:t>
            </a:r>
            <a:r>
              <a:rPr lang="hu-HU" dirty="0"/>
              <a:t> kérheti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99818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22C3A5-C49C-45DD-A84B-42450430F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Szakirodalom a gondoskodáspolitikai képzésekhez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EC3398-B3D7-415B-9736-1D18E60DF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Belügyminisztérium Gondoskodáspolitikai Tudományos Tanácsának megbízásából megjelent </a:t>
            </a:r>
            <a:r>
              <a:rPr lang="hu-HU" dirty="0" err="1"/>
              <a:t>kötetek</a:t>
            </a:r>
            <a:r>
              <a:rPr lang="hu-HU" dirty="0"/>
              <a:t>,</a:t>
            </a:r>
          </a:p>
          <a:p>
            <a:r>
              <a:rPr lang="hu-HU" dirty="0"/>
              <a:t>„Bevezetés a gondoskodáspolitikába” című tudományos szakkönyv</a:t>
            </a:r>
            <a:br>
              <a:rPr lang="hu-HU" dirty="0"/>
            </a:br>
            <a:r>
              <a:rPr lang="hu-HU" dirty="0"/>
              <a:t>(letölthető: https://omp.ppke.hu/btk/catalog/book/62),</a:t>
            </a:r>
          </a:p>
          <a:p>
            <a:r>
              <a:rPr lang="hu-HU" dirty="0"/>
              <a:t>„Tanulmányok a gondoskodáspolitika témaköréből” című tudományos szakszöveg gyűjtemény</a:t>
            </a:r>
            <a:br>
              <a:rPr lang="hu-HU" dirty="0"/>
            </a:br>
            <a:r>
              <a:rPr lang="hu-HU" dirty="0"/>
              <a:t>(letölthető: https://omp.ppke.hu/btk/catalog/book/61),</a:t>
            </a:r>
          </a:p>
          <a:p>
            <a:r>
              <a:rPr lang="hu-HU" dirty="0"/>
              <a:t>„Gondoskodáspolitikai kézikönyv” című, szemelvényekből álló kézikönyv.</a:t>
            </a:r>
          </a:p>
        </p:txBody>
      </p:sp>
    </p:spTree>
    <p:extLst>
      <p:ext uri="{BB962C8B-B14F-4D97-AF65-F5344CB8AC3E}">
        <p14:creationId xmlns:p14="http://schemas.microsoft.com/office/powerpoint/2010/main" val="30694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106F8F-1EB1-4B75-8517-C07A57436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jövő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53BDB71-A5EB-4498-9696-C9A3B1D2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további együttműködők a gondoskodáspolitikai képzés beindítására: Evangélikus Hittudományi Egyetem, Miskolci Egyetem, Szent Atanáz Görögkatolikus Hittudományi Főiskola;</a:t>
            </a:r>
          </a:p>
          <a:p>
            <a:r>
              <a:rPr lang="hu-HU" dirty="0"/>
              <a:t>2026. szeptember 1-től induló doktori alprogram a Pázmány Péter Katolikus Egyetemen;</a:t>
            </a:r>
          </a:p>
          <a:p>
            <a:r>
              <a:rPr lang="hu-HU" dirty="0"/>
              <a:t>további felsőoktatási intézmények bevonása;</a:t>
            </a:r>
          </a:p>
          <a:p>
            <a:r>
              <a:rPr lang="hu-HU" dirty="0"/>
              <a:t>gondoskodáspolitikai alapképzés (BA);</a:t>
            </a:r>
          </a:p>
          <a:p>
            <a:r>
              <a:rPr lang="hu-HU" dirty="0"/>
              <a:t>gondoskodáspolitikai ismeretek középiskolai tantárgy.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334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28DD06-08CE-4756-91C7-609DA0E45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0" y="3240000"/>
            <a:ext cx="4918818" cy="653591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Köszönöm a figyelmet!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ED53024-920B-43E9-A004-749FDD9B9438}"/>
              </a:ext>
            </a:extLst>
          </p:cNvPr>
          <p:cNvSpPr txBox="1"/>
          <p:nvPr/>
        </p:nvSpPr>
        <p:spPr>
          <a:xfrm>
            <a:off x="4760537" y="4140000"/>
            <a:ext cx="2413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nszi.hu</a:t>
            </a:r>
          </a:p>
          <a:p>
            <a:pPr algn="ctr"/>
            <a:r>
              <a:rPr lang="hu-HU" dirty="0"/>
              <a:t>titkarsag@nszi.gov.hu</a:t>
            </a:r>
          </a:p>
          <a:p>
            <a:pPr algn="ctr"/>
            <a:r>
              <a:rPr lang="hu-HU" dirty="0"/>
              <a:t>gtt@nszi.gov.hu 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7163288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320</TotalTime>
  <Words>487</Words>
  <Application>Microsoft Office PowerPoint</Application>
  <PresentationFormat>Szélesvásznú</PresentationFormat>
  <Paragraphs>59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Dimenzió</vt:lpstr>
      <vt:lpstr>A gondoskodáspolitika oktatási háttere</vt:lpstr>
      <vt:lpstr>PowerPoint-bemutató</vt:lpstr>
      <vt:lpstr>Gondoskodáspolitikai menedzser szakirányú továbbképzési szak</vt:lpstr>
      <vt:lpstr>PowerPoint-bemutató</vt:lpstr>
      <vt:lpstr>Gondoskodáspolitikai tanulmányok MA</vt:lpstr>
      <vt:lpstr>Illeszkedés a szociális vezetőképzésbe</vt:lpstr>
      <vt:lpstr>Szakirodalom a gondoskodáspolitikai képzésekhez</vt:lpstr>
      <vt:lpstr>A jövő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gondoskodáspolitika oktatási háttere</dc:title>
  <dc:creator>Bajkó Balázs</dc:creator>
  <cp:lastModifiedBy>Bajkó Balázs</cp:lastModifiedBy>
  <cp:revision>34</cp:revision>
  <cp:lastPrinted>2025-11-07T12:34:57Z</cp:lastPrinted>
  <dcterms:created xsi:type="dcterms:W3CDTF">2024-10-03T08:20:33Z</dcterms:created>
  <dcterms:modified xsi:type="dcterms:W3CDTF">2026-02-10T09:40:31Z</dcterms:modified>
</cp:coreProperties>
</file>