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90" r:id="rId4"/>
    <p:sldId id="259" r:id="rId5"/>
    <p:sldId id="266" r:id="rId6"/>
    <p:sldId id="260" r:id="rId7"/>
    <p:sldId id="263" r:id="rId8"/>
    <p:sldId id="262" r:id="rId9"/>
    <p:sldId id="264" r:id="rId10"/>
    <p:sldId id="265" r:id="rId11"/>
    <p:sldId id="269" r:id="rId12"/>
    <p:sldId id="267" r:id="rId13"/>
    <p:sldId id="258" r:id="rId14"/>
    <p:sldId id="291" r:id="rId15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930E9-6165-47CA-A03D-F542336DAC2A}" v="7" dt="2026-02-14T18:00:13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3" autoAdjust="0"/>
    <p:restoredTop sz="94674" autoAdjust="0"/>
  </p:normalViewPr>
  <p:slideViewPr>
    <p:cSldViewPr>
      <p:cViewPr varScale="1">
        <p:scale>
          <a:sx n="106" d="100"/>
          <a:sy n="106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szt\Dropbox\Munka\MMSz\2026\SZIME\szabadhegy_sz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szt\Dropbox\Munka\MMSz\2026\SZIME\szabadhegy_szi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szt\Dropbox\Munka\MMSz\2026\SZIME\szabadhegy_szim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szt\Dropbox\Munka\MMSz\2026\SZIME\szabadhegy_szim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07418701050486E-2"/>
          <c:y val="9.0870880100738918E-2"/>
          <c:w val="0.93928492842758582"/>
          <c:h val="0.42916725212361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'szocalap-idotthon'!$G$1</c:f>
              <c:strCache>
                <c:ptCount val="1"/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84D5-4090-B8A0-A98766F60FCB}"/>
              </c:ext>
            </c:extLst>
          </c:dPt>
          <c:dLbls>
            <c:dLbl>
              <c:idx val="0"/>
              <c:layout>
                <c:manualLayout>
                  <c:x val="1.4661337130438221E-2"/>
                  <c:y val="-5.38163005744549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32 </a:t>
                    </a:r>
                    <a:r>
                      <a:rPr lang="en-US" sz="1400" dirty="0" err="1"/>
                      <a:t>intézmény</a:t>
                    </a:r>
                    <a:br>
                      <a:rPr lang="en-US" sz="1400" dirty="0"/>
                    </a:br>
                    <a:fld id="{C356A599-D4B8-48DE-9E29-5B0E6DFE79E5}" type="VALUE">
                      <a:rPr lang="en-US" sz="1400" smtClean="0"/>
                      <a:pPr>
                        <a:defRPr sz="1400" b="1"/>
                      </a:pPr>
                      <a:t>[ÉRTÉK]</a:t>
                    </a:fld>
                    <a:r>
                      <a:rPr lang="en-US" sz="1400" dirty="0"/>
                      <a:t> </a:t>
                    </a:r>
                    <a:r>
                      <a:rPr lang="en-US" sz="1400" dirty="0" err="1"/>
                      <a:t>férőhely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78473462897333"/>
                      <c:h val="0.1550801817062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D5-4090-B8A0-A98766F60FCB}"/>
                </c:ext>
              </c:extLst>
            </c:dLbl>
            <c:dLbl>
              <c:idx val="1"/>
              <c:layout>
                <c:manualLayout>
                  <c:x val="-9.0624148939209132E-4"/>
                  <c:y val="-2.18474076129900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en-US" dirty="0" err="1"/>
                      <a:t>intézmény</a:t>
                    </a:r>
                    <a:br>
                      <a:rPr lang="en-US" dirty="0"/>
                    </a:br>
                    <a:fld id="{253E2E70-F563-4E09-B123-51698E49BEAB}" type="VALUE">
                      <a:rPr lang="en-US" smtClean="0"/>
                      <a:pPr/>
                      <a:t>[ÉRTÉK]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adag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D5-4090-B8A0-A98766F60FCB}"/>
                </c:ext>
              </c:extLst>
            </c:dLbl>
            <c:dLbl>
              <c:idx val="2"/>
              <c:layout>
                <c:manualLayout>
                  <c:x val="1.7168753619312645E-2"/>
                  <c:y val="-3.64123460216501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5 </a:t>
                    </a:r>
                    <a:r>
                      <a:rPr lang="en-US" sz="1400" dirty="0" err="1"/>
                      <a:t>intézmény</a:t>
                    </a:r>
                    <a:br>
                      <a:rPr lang="en-US" sz="1400" dirty="0"/>
                    </a:br>
                    <a:fld id="{8E2E9249-A9EF-4B8E-A989-F2D475D5E096}" type="VALUE">
                      <a:rPr lang="en-US" sz="1400" smtClean="0"/>
                      <a:pPr>
                        <a:defRPr sz="1400" b="1"/>
                      </a:pPr>
                      <a:t>[ÉRTÉK]</a:t>
                    </a:fld>
                    <a:r>
                      <a:rPr lang="en-US" sz="1400" dirty="0"/>
                      <a:t> </a:t>
                    </a:r>
                    <a:r>
                      <a:rPr lang="en-US" sz="1400" dirty="0" err="1"/>
                      <a:t>fő</a:t>
                    </a:r>
                    <a:br>
                      <a:rPr lang="en-US" sz="1400" dirty="0"/>
                    </a:br>
                    <a:r>
                      <a:rPr lang="en-US" sz="1100" dirty="0"/>
                      <a:t>193 </a:t>
                    </a:r>
                    <a:r>
                      <a:rPr lang="en-US" sz="1100" dirty="0" err="1"/>
                      <a:t>személyi</a:t>
                    </a:r>
                    <a:r>
                      <a:rPr lang="en-US" sz="1100" baseline="0" dirty="0"/>
                      <a:t> </a:t>
                    </a:r>
                    <a:r>
                      <a:rPr lang="en-US" sz="1100" baseline="0" dirty="0" err="1"/>
                      <a:t>segítés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56190216819563"/>
                      <c:h val="0.214541542759562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D5-4090-B8A0-A98766F60FCB}"/>
                </c:ext>
              </c:extLst>
            </c:dLbl>
            <c:dLbl>
              <c:idx val="3"/>
              <c:layout>
                <c:manualLayout>
                  <c:x val="2.1851062762937731E-2"/>
                  <c:y val="-1.45649384086600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 int.</a:t>
                    </a:r>
                    <a:br>
                      <a:rPr lang="en-US"/>
                    </a:br>
                    <a:fld id="{61EBD43F-50DB-4FA5-9CC8-8F2BDDB64229}" type="VALUE">
                      <a:rPr lang="en-US" smtClean="0"/>
                      <a:pPr/>
                      <a:t>[ÉRTÉK]</a:t>
                    </a:fld>
                    <a:r>
                      <a:rPr lang="en-US"/>
                      <a:t> fő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D5-4090-B8A0-A98766F60FCB}"/>
                </c:ext>
              </c:extLst>
            </c:dLbl>
            <c:dLbl>
              <c:idx val="4"/>
              <c:layout>
                <c:manualLayout>
                  <c:x val="2.8094223552348658E-2"/>
                  <c:y val="-2.54886422151551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intézmény</a:t>
                    </a:r>
                    <a:br>
                      <a:rPr lang="en-US"/>
                    </a:br>
                    <a:fld id="{9CB26A02-9455-4D1F-87C5-7FC70592FB35}" type="VALUE">
                      <a:rPr lang="en-US" smtClean="0"/>
                      <a:pPr/>
                      <a:t>[ÉRTÉK]</a:t>
                    </a:fld>
                    <a:r>
                      <a:rPr lang="en-US"/>
                      <a:t> készülék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4D5-4090-B8A0-A98766F60FCB}"/>
                </c:ext>
              </c:extLst>
            </c:dLbl>
            <c:dLbl>
              <c:idx val="5"/>
              <c:layout>
                <c:manualLayout>
                  <c:x val="6.7113978486166126E-2"/>
                  <c:y val="-5.82597536346402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 szolgáltatás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4D5-4090-B8A0-A98766F60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'szocalap-idotthon'!$F$2:$F$7</c:f>
              <c:strCache>
                <c:ptCount val="6"/>
                <c:pt idx="0">
                  <c:v>Idősek otthona</c:v>
                </c:pt>
                <c:pt idx="1">
                  <c:v>Szociális konyha</c:v>
                </c:pt>
                <c:pt idx="2">
                  <c:v>Házi segítségnyújtás</c:v>
                </c:pt>
                <c:pt idx="3">
                  <c:v>Időskorúak nappali ellátása</c:v>
                </c:pt>
                <c:pt idx="4">
                  <c:v>Jelzőrendszeres házi segítségnyújtás</c:v>
                </c:pt>
                <c:pt idx="5">
                  <c:v>Tanyagondnoki szolgáltatás</c:v>
                </c:pt>
              </c:strCache>
            </c:strRef>
          </c:cat>
          <c:val>
            <c:numRef>
              <c:f>'szocalap-idotthon'!$G$2:$G$7</c:f>
              <c:numCache>
                <c:formatCode>General</c:formatCode>
                <c:ptCount val="6"/>
                <c:pt idx="0">
                  <c:v>2532</c:v>
                </c:pt>
                <c:pt idx="1">
                  <c:v>1155</c:v>
                </c:pt>
                <c:pt idx="2">
                  <c:v>267</c:v>
                </c:pt>
                <c:pt idx="3">
                  <c:v>200</c:v>
                </c:pt>
                <c:pt idx="4">
                  <c:v>185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5-4090-B8A0-A98766F60F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6815920"/>
        <c:axId val="1176818320"/>
        <c:axId val="0"/>
      </c:bar3DChart>
      <c:catAx>
        <c:axId val="117681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818320"/>
        <c:crosses val="autoZero"/>
        <c:auto val="1"/>
        <c:lblAlgn val="ctr"/>
        <c:lblOffset val="100"/>
        <c:noMultiLvlLbl val="0"/>
      </c:catAx>
      <c:valAx>
        <c:axId val="117681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81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F5D-4DEB-BAD3-3780B74D363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F5D-4DEB-BAD3-3780B74D363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CF5D-4DEB-BAD3-3780B74D3634}"/>
              </c:ext>
            </c:extLst>
          </c:dPt>
          <c:dLbls>
            <c:dLbl>
              <c:idx val="0"/>
              <c:layout>
                <c:manualLayout>
                  <c:x val="-4.2509459511484829E-17"/>
                  <c:y val="-2.71337372770546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en-US" dirty="0" err="1"/>
                      <a:t>intézmény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F5D-4DEB-BAD3-3780B74D3634}"/>
                </c:ext>
              </c:extLst>
            </c:dLbl>
            <c:dLbl>
              <c:idx val="1"/>
              <c:layout>
                <c:manualLayout>
                  <c:x val="-5.9075856376638654E-2"/>
                  <c:y val="7.49923549729913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30 </a:t>
                    </a:r>
                    <a:r>
                      <a:rPr lang="en-US" b="1" dirty="0" err="1"/>
                      <a:t>intézmény</a:t>
                    </a:r>
                    <a:br>
                      <a:rPr lang="en-US" b="1" dirty="0"/>
                    </a:br>
                    <a:r>
                      <a:rPr lang="en-US" b="1" dirty="0"/>
                      <a:t>278 196 feladatmutató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5D-4DEB-BAD3-3780B74D3634}"/>
                </c:ext>
              </c:extLst>
            </c:dLbl>
            <c:dLbl>
              <c:idx val="2"/>
              <c:layout>
                <c:manualLayout>
                  <c:x val="-4.7261615429757785E-3"/>
                  <c:y val="-7.468892357382382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6 </a:t>
                    </a:r>
                    <a:r>
                      <a:rPr lang="en-US" b="1" dirty="0" err="1"/>
                      <a:t>intézmény</a:t>
                    </a:r>
                    <a:br>
                      <a:rPr lang="en-US" b="1" dirty="0"/>
                    </a:br>
                    <a:r>
                      <a:rPr lang="en-US" b="1" dirty="0"/>
                      <a:t>264</a:t>
                    </a:r>
                    <a:br>
                      <a:rPr lang="en-US" b="1" dirty="0"/>
                    </a:br>
                    <a:r>
                      <a:rPr lang="en-US" b="1" dirty="0" err="1"/>
                      <a:t>f.mutató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F5D-4DEB-BAD3-3780B74D3634}"/>
                </c:ext>
              </c:extLst>
            </c:dLbl>
            <c:dLbl>
              <c:idx val="3"/>
              <c:layout>
                <c:manualLayout>
                  <c:x val="2.1267308295589909E-2"/>
                  <c:y val="-1.493778471476476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23 </a:t>
                    </a:r>
                    <a:r>
                      <a:rPr lang="en-US" b="1" dirty="0" err="1"/>
                      <a:t>intézmény</a:t>
                    </a:r>
                    <a:br>
                      <a:rPr lang="en-US" b="1" dirty="0"/>
                    </a:br>
                    <a:fld id="{49640940-420E-4E1D-8563-CDCA48A191BB}" type="VALUE">
                      <a:rPr lang="en-US" b="1"/>
                      <a:pPr/>
                      <a:t>[ÉRTÉK]</a:t>
                    </a:fld>
                    <a:r>
                      <a:rPr lang="en-US" b="1" dirty="0"/>
                      <a:t> </a:t>
                    </a:r>
                    <a:r>
                      <a:rPr lang="en-US" b="1" dirty="0" err="1"/>
                      <a:t>fő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5D-4DEB-BAD3-3780B74D3634}"/>
                </c:ext>
              </c:extLst>
            </c:dLbl>
            <c:dLbl>
              <c:idx val="4"/>
              <c:layout>
                <c:manualLayout>
                  <c:x val="-3.70995932372845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24 </a:t>
                    </a:r>
                    <a:r>
                      <a:rPr lang="en-US" b="1" dirty="0" err="1"/>
                      <a:t>intézmény</a:t>
                    </a:r>
                    <a:br>
                      <a:rPr lang="en-US" b="1" dirty="0"/>
                    </a:br>
                    <a:fld id="{B8B10682-7B1E-4AE4-81F5-B66D54B16B4A}" type="VALUE">
                      <a:rPr lang="en-US" b="1"/>
                      <a:pPr/>
                      <a:t>[ÉRTÉK]</a:t>
                    </a:fld>
                    <a:r>
                      <a:rPr lang="en-US" b="1" dirty="0"/>
                      <a:t> </a:t>
                    </a:r>
                    <a:r>
                      <a:rPr lang="en-US" b="1" dirty="0" err="1"/>
                      <a:t>fő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5D-4DEB-BAD3-3780B74D3634}"/>
                </c:ext>
              </c:extLst>
            </c:dLbl>
            <c:dLbl>
              <c:idx val="5"/>
              <c:layout>
                <c:manualLayout>
                  <c:x val="3.30824795709174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foglalkoztatási</a:t>
                    </a:r>
                    <a:r>
                      <a:rPr lang="en-US" b="1" baseline="0" dirty="0"/>
                      <a:t> </a:t>
                    </a:r>
                    <a:r>
                      <a:rPr lang="en-US" b="1" dirty="0" err="1"/>
                      <a:t>címek</a:t>
                    </a:r>
                    <a:r>
                      <a:rPr lang="en-US" b="1" dirty="0"/>
                      <a:t>: 16</a:t>
                    </a:r>
                    <a:br>
                      <a:rPr lang="en-US" b="1" dirty="0"/>
                    </a:br>
                    <a:fld id="{41AB7AC7-7585-493F-9CE1-2181472A13C0}" type="VALUE">
                      <a:rPr lang="en-US" b="1"/>
                      <a:pPr/>
                      <a:t>[ÉRTÉK]</a:t>
                    </a:fld>
                    <a:r>
                      <a:rPr lang="en-US" b="1" dirty="0"/>
                      <a:t> </a:t>
                    </a:r>
                    <a:r>
                      <a:rPr lang="en-US" b="1" dirty="0" err="1"/>
                      <a:t>személy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F5D-4DEB-BAD3-3780B74D3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fogy!$L$14:$L$19</c:f>
              <c:strCache>
                <c:ptCount val="6"/>
                <c:pt idx="0">
                  <c:v>Alacsonyküszöbű ellátás</c:v>
                </c:pt>
                <c:pt idx="1">
                  <c:v>Támogató szolgálat</c:v>
                </c:pt>
                <c:pt idx="2">
                  <c:v>Közösségi ellátás</c:v>
                </c:pt>
                <c:pt idx="3">
                  <c:v>Nappali ellátás</c:v>
                </c:pt>
                <c:pt idx="4">
                  <c:v>Bentlakásos otthon, lakóotthon, rehabilitációs otthon</c:v>
                </c:pt>
                <c:pt idx="5">
                  <c:v>Fejlesztő foglalkoztatás</c:v>
                </c:pt>
              </c:strCache>
            </c:strRef>
          </c:cat>
          <c:val>
            <c:numRef>
              <c:f>fogy!$M$14:$M$19</c:f>
              <c:numCache>
                <c:formatCode>General</c:formatCode>
                <c:ptCount val="6"/>
                <c:pt idx="0">
                  <c:v>0</c:v>
                </c:pt>
                <c:pt idx="1">
                  <c:v>1599</c:v>
                </c:pt>
                <c:pt idx="2">
                  <c:v>264</c:v>
                </c:pt>
                <c:pt idx="3">
                  <c:v>686</c:v>
                </c:pt>
                <c:pt idx="4">
                  <c:v>1501</c:v>
                </c:pt>
                <c:pt idx="5">
                  <c:v>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5D-4DEB-BAD3-3780B74D36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6893712"/>
        <c:axId val="986890352"/>
        <c:axId val="0"/>
      </c:bar3DChart>
      <c:catAx>
        <c:axId val="98689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890352"/>
        <c:crosses val="autoZero"/>
        <c:auto val="1"/>
        <c:lblAlgn val="ctr"/>
        <c:lblOffset val="100"/>
        <c:noMultiLvlLbl val="0"/>
      </c:catAx>
      <c:valAx>
        <c:axId val="98689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89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3175">
          <a:noFill/>
        </a:ln>
        <a:effectLst/>
        <a:sp3d/>
      </c:spPr>
    </c:sideWall>
    <c:backWall>
      <c:thickness val="0"/>
      <c:spPr>
        <a:noFill/>
        <a:ln w="3175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C3D-4081-8FF6-DECC309ADF16}"/>
              </c:ext>
            </c:extLst>
          </c:dPt>
          <c:val>
            <c:numRef>
              <c:f>fogy!$L$24</c:f>
              <c:numCache>
                <c:formatCode>General</c:formatCode>
                <c:ptCount val="1"/>
                <c:pt idx="0">
                  <c:v>1224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D-4081-8FF6-DECC309ADF1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fogy!$M$24</c:f>
              <c:numCache>
                <c:formatCode>General</c:formatCode>
                <c:ptCount val="1"/>
                <c:pt idx="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D-4081-8FF6-DECC309AD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6913392"/>
        <c:axId val="986862032"/>
        <c:axId val="0"/>
      </c:bar3DChart>
      <c:catAx>
        <c:axId val="986913392"/>
        <c:scaling>
          <c:orientation val="minMax"/>
        </c:scaling>
        <c:delete val="1"/>
        <c:axPos val="b"/>
        <c:majorTickMark val="none"/>
        <c:minorTickMark val="none"/>
        <c:tickLblPos val="nextTo"/>
        <c:crossAx val="986862032"/>
        <c:crosses val="autoZero"/>
        <c:auto val="1"/>
        <c:lblAlgn val="ctr"/>
        <c:lblOffset val="100"/>
        <c:noMultiLvlLbl val="0"/>
      </c:catAx>
      <c:valAx>
        <c:axId val="98686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91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hajl!$M$7</c:f>
              <c:strCache>
                <c:ptCount val="1"/>
                <c:pt idx="0">
                  <c:v>Összeg / Összes férőhelyszám / évi vállalt feladatmutató / ellátható személyek száma / készülékszám / befogadotti létszám (szoc.étk)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5177-4ECA-9BB7-5BA0FE49E1F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5177-4ECA-9BB7-5BA0FE49E1FF}"/>
              </c:ext>
            </c:extLst>
          </c:dPt>
          <c:dLbls>
            <c:dLbl>
              <c:idx val="0"/>
              <c:layout>
                <c:manualLayout>
                  <c:x val="3.4246464524437955E-3"/>
                  <c:y val="-0.11263954967831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 </a:t>
                    </a:r>
                    <a:r>
                      <a:rPr lang="en-US" dirty="0" err="1"/>
                      <a:t>szolgálatban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177-4ECA-9BB7-5BA0FE49E1FF}"/>
                </c:ext>
              </c:extLst>
            </c:dLbl>
            <c:dLbl>
              <c:idx val="1"/>
              <c:layout>
                <c:manualLayout>
                  <c:x val="6.849292904887591E-3"/>
                  <c:y val="-0.184319263109969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intézmény</a:t>
                    </a:r>
                    <a:br>
                      <a:rPr lang="en-US" dirty="0"/>
                    </a:br>
                    <a:fld id="{CD79B6C6-490B-4BFA-B69F-34CA98C719B9}" type="VALUE">
                      <a:rPr lang="en-US" smtClean="0"/>
                      <a:pPr/>
                      <a:t>[ÉRTÉK]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adag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77-4ECA-9BB7-5BA0FE49E1FF}"/>
                </c:ext>
              </c:extLst>
            </c:dLbl>
            <c:dLbl>
              <c:idx val="2"/>
              <c:layout>
                <c:manualLayout>
                  <c:x val="-3.4246464524437955E-3"/>
                  <c:y val="-0.365225206532717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 intézmény</a:t>
                    </a:r>
                    <a:br>
                      <a:rPr lang="en-US" dirty="0"/>
                    </a:br>
                    <a:fld id="{357D9F56-759B-429E-AABC-1FF23657B37E}" type="VALUE">
                      <a:rPr lang="en-US" smtClean="0"/>
                      <a:pPr/>
                      <a:t>[ÉRTÉK]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férőhely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77-4ECA-9BB7-5BA0FE49E1FF}"/>
                </c:ext>
              </c:extLst>
            </c:dLbl>
            <c:dLbl>
              <c:idx val="3"/>
              <c:layout>
                <c:manualLayout>
                  <c:x val="5.136969678665693E-3"/>
                  <c:y val="-0.221865779669407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 </a:t>
                    </a:r>
                    <a:r>
                      <a:rPr lang="en-US" dirty="0" err="1"/>
                      <a:t>intézmény</a:t>
                    </a:r>
                    <a:endParaRPr lang="en-US" dirty="0"/>
                  </a:p>
                  <a:p>
                    <a:fld id="{EB5726A2-0678-45A5-8D11-E8D000F1E306}" type="VALUE">
                      <a:rPr lang="en-US" smtClean="0"/>
                      <a:pPr/>
                      <a:t>[ÉRTÉK]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férőhely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77-4ECA-9BB7-5BA0FE49E1FF}"/>
                </c:ext>
              </c:extLst>
            </c:dLbl>
            <c:dLbl>
              <c:idx val="4"/>
              <c:layout>
                <c:manualLayout>
                  <c:x val="1.7123232262218977E-3"/>
                  <c:y val="-0.208212500920521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intézmény</a:t>
                    </a:r>
                    <a:br>
                      <a:rPr lang="en-US" dirty="0"/>
                    </a:br>
                    <a:fld id="{F8C4477F-23E4-48E1-810F-96DC89F7D56F}" type="VALUE">
                      <a:rPr lang="en-US" smtClean="0"/>
                      <a:pPr/>
                      <a:t>[ÉRTÉK]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férőhely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77-4ECA-9BB7-5BA0FE49E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hajl!$L$8:$L$12</c:f>
              <c:strCache>
                <c:ptCount val="5"/>
                <c:pt idx="0">
                  <c:v>Utcai szociális munka</c:v>
                </c:pt>
                <c:pt idx="1">
                  <c:v>Népkonyha</c:v>
                </c:pt>
                <c:pt idx="2">
                  <c:v>Hajléktalan személyek nappali ellátása</c:v>
                </c:pt>
                <c:pt idx="3">
                  <c:v>Éjjeli menedékhely</c:v>
                </c:pt>
                <c:pt idx="4">
                  <c:v>Hajléktalanok otthona, átmeneti szállása, rehabilitációs intézménye</c:v>
                </c:pt>
              </c:strCache>
            </c:strRef>
          </c:cat>
          <c:val>
            <c:numRef>
              <c:f>hajl!$M$8:$M$12</c:f>
              <c:numCache>
                <c:formatCode>General</c:formatCode>
                <c:ptCount val="5"/>
                <c:pt idx="0">
                  <c:v>0</c:v>
                </c:pt>
                <c:pt idx="1">
                  <c:v>315</c:v>
                </c:pt>
                <c:pt idx="2">
                  <c:v>1002</c:v>
                </c:pt>
                <c:pt idx="3">
                  <c:v>499</c:v>
                </c:pt>
                <c:pt idx="4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77-4ECA-9BB7-5BA0FE49E1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6894192"/>
        <c:axId val="986897072"/>
        <c:axId val="0"/>
      </c:bar3DChart>
      <c:catAx>
        <c:axId val="9868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897072"/>
        <c:crosses val="autoZero"/>
        <c:auto val="1"/>
        <c:lblAlgn val="ctr"/>
        <c:lblOffset val="100"/>
        <c:noMultiLvlLbl val="0"/>
      </c:catAx>
      <c:valAx>
        <c:axId val="98689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89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2057-56D0-43D7-9E3F-5EEAA2478171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EC65A-EAD5-4EF0-98E3-FA63A1F9B7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91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78D4A-DFC4-1993-5129-011794425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D1717D9-C5A5-4CCF-6702-FDF79B2B1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0B46B35-EB94-A827-5AB3-7A7C8705D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36F96D8-F113-BABF-0C8D-CB9071052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A180B81-AA4E-4B75-A7A4-FD12E7A9A81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76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18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7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95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59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93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5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40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9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82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12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7B6-3B3A-4940-B22C-73C960E54164}" type="datetimeFigureOut">
              <a:rPr lang="hu-HU" smtClean="0"/>
              <a:t>2026. 02. 16.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C2E0-E759-4EEE-8E5E-216C11EF69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65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23728" y="620688"/>
            <a:ext cx="6480720" cy="2880320"/>
          </a:xfrm>
        </p:spPr>
        <p:txBody>
          <a:bodyPr>
            <a:normAutofit/>
          </a:bodyPr>
          <a:lstStyle/>
          <a:p>
            <a:br>
              <a:rPr lang="hu-HU" sz="4000" b="1" noProof="0" dirty="0"/>
            </a:br>
            <a:r>
              <a:rPr lang="hu-HU" sz="4000" b="1" noProof="0" dirty="0"/>
              <a:t>Kihívások és stratégiai megoldások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B6D09AC-2952-F029-2658-A1EB3C3C17D5}"/>
              </a:ext>
            </a:extLst>
          </p:cNvPr>
          <p:cNvSpPr txBox="1">
            <a:spLocks/>
          </p:cNvSpPr>
          <p:nvPr/>
        </p:nvSpPr>
        <p:spPr>
          <a:xfrm>
            <a:off x="3527884" y="4869160"/>
            <a:ext cx="36724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noProof="0" dirty="0"/>
              <a:t>SZIME Konferencia</a:t>
            </a:r>
          </a:p>
          <a:p>
            <a:r>
              <a:rPr lang="hu-HU" sz="2800" noProof="0" dirty="0"/>
              <a:t>Siófok, 2026. február 16.</a:t>
            </a:r>
          </a:p>
        </p:txBody>
      </p:sp>
    </p:spTree>
    <p:extLst>
      <p:ext uri="{BB962C8B-B14F-4D97-AF65-F5344CB8AC3E}">
        <p14:creationId xmlns:p14="http://schemas.microsoft.com/office/powerpoint/2010/main" val="76315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C68B6-371E-90E1-9E7F-0F8F2A12C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BAA7725E-12CF-31B2-52F2-3739AFC6A519}"/>
              </a:ext>
            </a:extLst>
          </p:cNvPr>
          <p:cNvSpPr txBox="1">
            <a:spLocks/>
          </p:cNvSpPr>
          <p:nvPr/>
        </p:nvSpPr>
        <p:spPr>
          <a:xfrm>
            <a:off x="1079104" y="1483776"/>
            <a:ext cx="7309320" cy="453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hu-HU" sz="2000" noProof="0" dirty="0"/>
              <a:t>Komplex ellátások kialakítása, megszervezése</a:t>
            </a:r>
          </a:p>
          <a:p>
            <a:pPr>
              <a:spcAft>
                <a:spcPts val="600"/>
              </a:spcAft>
            </a:pPr>
            <a:r>
              <a:rPr lang="hu-HU" sz="2000" dirty="0"/>
              <a:t>Együttműködés az állami, a MÁLTA-i egészségügyi ellátókkal (Kórházak, Mentő, Rehabilitációs Int.)</a:t>
            </a:r>
          </a:p>
          <a:p>
            <a:pPr>
              <a:spcAft>
                <a:spcPts val="600"/>
              </a:spcAft>
            </a:pPr>
            <a:r>
              <a:rPr lang="hu-HU" sz="2000" dirty="0"/>
              <a:t>Innovatív (telemedicina) szolgáltatások kipróbálása</a:t>
            </a:r>
          </a:p>
          <a:p>
            <a:pPr>
              <a:spcAft>
                <a:spcPts val="600"/>
              </a:spcAft>
            </a:pPr>
            <a:r>
              <a:rPr lang="hu-HU" sz="2000" dirty="0"/>
              <a:t>Korai beavatkozás és az állapotromlás megelőzése</a:t>
            </a:r>
          </a:p>
          <a:p>
            <a:pPr>
              <a:spcAft>
                <a:spcPts val="600"/>
              </a:spcAft>
            </a:pPr>
            <a:r>
              <a:rPr lang="hu-HU" sz="2000" dirty="0"/>
              <a:t>Ápolást-gondozást nyújtó, speciális (idős korú, a pszichiátriai és egyéb betegség fókuszú)  férőhelyek fejlesztése</a:t>
            </a:r>
          </a:p>
          <a:p>
            <a:pPr>
              <a:spcAft>
                <a:spcPts val="600"/>
              </a:spcAft>
            </a:pPr>
            <a:r>
              <a:rPr lang="hu-HU" sz="2000" dirty="0"/>
              <a:t>Ellátási utak megerősítése a </a:t>
            </a:r>
            <a:br>
              <a:rPr lang="hu-HU" sz="2000" dirty="0"/>
            </a:br>
            <a:r>
              <a:rPr lang="hu-HU" sz="2000" dirty="0"/>
              <a:t>rehabilitáció és támogatott </a:t>
            </a:r>
            <a:br>
              <a:rPr lang="hu-HU" sz="2000" dirty="0"/>
            </a:br>
            <a:r>
              <a:rPr lang="hu-HU" sz="2000" dirty="0"/>
              <a:t>lakhatás felé</a:t>
            </a:r>
          </a:p>
          <a:p>
            <a:pPr>
              <a:spcAft>
                <a:spcPts val="600"/>
              </a:spcAft>
            </a:pPr>
            <a:endParaRPr lang="hu-HU" sz="2400" noProof="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BDA36A98-B6B2-8237-0D5E-D58F1F2810F9}"/>
              </a:ext>
            </a:extLst>
          </p:cNvPr>
          <p:cNvSpPr txBox="1">
            <a:spLocks/>
          </p:cNvSpPr>
          <p:nvPr/>
        </p:nvSpPr>
        <p:spPr>
          <a:xfrm>
            <a:off x="3707904" y="901742"/>
            <a:ext cx="439248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hu-HU" sz="2800" b="1" noProof="0" dirty="0">
                <a:solidFill>
                  <a:srgbClr val="C00000"/>
                </a:solidFill>
                <a:cs typeface="Times New Roman" panose="02020603050405020304" pitchFamily="18" charset="0"/>
              </a:rPr>
              <a:t>Megoldások, válaszok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50EF3DEF-A9C2-78C7-2B72-52B1906D457C}"/>
              </a:ext>
            </a:extLst>
          </p:cNvPr>
          <p:cNvSpPr txBox="1">
            <a:spLocks/>
          </p:cNvSpPr>
          <p:nvPr/>
        </p:nvSpPr>
        <p:spPr>
          <a:xfrm>
            <a:off x="1115616" y="319708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hu-HU" sz="2800" b="1" noProof="0" dirty="0">
                <a:cs typeface="Times New Roman" panose="02020603050405020304" pitchFamily="18" charset="0"/>
              </a:rPr>
              <a:t>Hajléktalan személyek ellátása</a:t>
            </a:r>
          </a:p>
        </p:txBody>
      </p:sp>
      <p:pic>
        <p:nvPicPr>
          <p:cNvPr id="7" name="Kép 6" descr="A képen személy, ruházat, fa, emb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8B2F41B-491A-D750-17D3-61FC04DA1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436646"/>
            <a:ext cx="3174647" cy="1875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705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ACB34-0312-DA0D-823B-556B44FC1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0547E530-1D5B-7C71-E370-5F8976ED9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608" y="1052736"/>
            <a:ext cx="7848872" cy="20162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dirty="0"/>
              <a:t>A Felzárkózó települések program szakmai alapja a Máltai </a:t>
            </a:r>
            <a:r>
              <a:rPr lang="hu-HU" sz="2000" b="1" dirty="0"/>
              <a:t>Jelenlét</a:t>
            </a:r>
            <a:r>
              <a:rPr lang="hu-HU" sz="2000" dirty="0"/>
              <a:t> módszere: nem „kész programot” visz a falvakba, hanem </a:t>
            </a:r>
            <a:r>
              <a:rPr lang="hu-HU" sz="2000" b="1" dirty="0"/>
              <a:t>folyamatos helyi jelenléttel</a:t>
            </a:r>
            <a:r>
              <a:rPr lang="hu-HU" sz="2000" dirty="0"/>
              <a:t>, szociális diagnózis alapján jelöli ki a következő lépéseket.</a:t>
            </a:r>
            <a:endParaRPr lang="hu-HU" sz="2000" noProof="0" dirty="0">
              <a:cs typeface="Times New Roman" panose="02020603050405020304" pitchFamily="18" charset="0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B65564F5-42C7-B5D2-23BC-CF6D7FD0CA4D}"/>
              </a:ext>
            </a:extLst>
          </p:cNvPr>
          <p:cNvSpPr txBox="1">
            <a:spLocks/>
          </p:cNvSpPr>
          <p:nvPr/>
        </p:nvSpPr>
        <p:spPr>
          <a:xfrm>
            <a:off x="740342" y="2204864"/>
            <a:ext cx="4191698" cy="4032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b="1" u="sng" dirty="0"/>
              <a:t>A Jelenlét módszer lényege:</a:t>
            </a:r>
          </a:p>
          <a:p>
            <a:r>
              <a:rPr lang="hu-HU" sz="2000" b="1" dirty="0"/>
              <a:t>Állandó személyes jelenlét</a:t>
            </a:r>
            <a:r>
              <a:rPr lang="hu-HU" sz="2000" dirty="0"/>
              <a:t>: a segítés a település mindennapjainak része. </a:t>
            </a:r>
          </a:p>
          <a:p>
            <a:r>
              <a:rPr lang="hu-HU" sz="2000" b="1" dirty="0"/>
              <a:t>Helyi szociális diagnózis</a:t>
            </a:r>
            <a:r>
              <a:rPr lang="hu-HU" sz="2000" dirty="0"/>
              <a:t>: a beavatkozás a valós szükségletekre épül, nem sablonra. </a:t>
            </a:r>
          </a:p>
          <a:p>
            <a:r>
              <a:rPr lang="hu-HU" sz="2000" b="1" dirty="0"/>
              <a:t>Kapcsolódás a helyi szereplőkhöz</a:t>
            </a:r>
            <a:r>
              <a:rPr lang="hu-HU" sz="2000" dirty="0"/>
              <a:t>: családok, intézmények, közösség, önkormányzat. </a:t>
            </a:r>
          </a:p>
          <a:p>
            <a:r>
              <a:rPr lang="hu-HU" sz="2000" b="1" dirty="0"/>
              <a:t>Hosszú távú, lépésről lépésre építkező munka</a:t>
            </a:r>
            <a:r>
              <a:rPr lang="hu-HU" sz="2000" dirty="0"/>
              <a:t>: bizalom, szokások, esélyek újrateremtése.</a:t>
            </a: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2CF01F12-8D2D-43C2-3ABC-F1631DBE5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608" y="246645"/>
            <a:ext cx="3116560" cy="70830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D9985AE-3795-6727-F419-CD68867F5AF4}"/>
              </a:ext>
            </a:extLst>
          </p:cNvPr>
          <p:cNvSpPr txBox="1"/>
          <p:nvPr/>
        </p:nvSpPr>
        <p:spPr>
          <a:xfrm>
            <a:off x="5089326" y="2204864"/>
            <a:ext cx="4054674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u="sng" dirty="0"/>
              <a:t>Fő beavatkozási területek: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1900" b="1" dirty="0"/>
              <a:t>Gyermekek és családok támogatása</a:t>
            </a:r>
            <a:r>
              <a:rPr lang="hu-HU" sz="1900" dirty="0"/>
              <a:t> (korai életszakasz, óvodás korosztály) 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1900" b="1" dirty="0"/>
              <a:t>Lakhatás és méltó otthon</a:t>
            </a:r>
            <a:r>
              <a:rPr lang="hu-HU" sz="1900" dirty="0"/>
              <a:t> (szociális bérlakások felújítása </a:t>
            </a:r>
            <a:r>
              <a:rPr lang="hu-HU" sz="1900" dirty="0" err="1"/>
              <a:t>újrahasznosítása</a:t>
            </a:r>
            <a:r>
              <a:rPr lang="hu-HU" sz="1900" dirty="0"/>
              <a:t>) 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1900" b="1" dirty="0"/>
              <a:t>Egészséghez való hozzáférés</a:t>
            </a:r>
            <a:r>
              <a:rPr lang="hu-HU" sz="1900" dirty="0"/>
              <a:t> (szűrések, prevenció, praxis-hiányos térségek) 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1900" b="1" dirty="0"/>
              <a:t>Megélhetés és helyi gazdaság</a:t>
            </a:r>
            <a:r>
              <a:rPr lang="hu-HU" sz="1900" dirty="0"/>
              <a:t> (helyi termékek, feldolgozás, piacra jutás) </a:t>
            </a:r>
          </a:p>
          <a:p>
            <a:pPr marL="176213" indent="-1762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1900" b="1" dirty="0"/>
              <a:t>Energia-szegénység kezelése</a:t>
            </a:r>
            <a:r>
              <a:rPr lang="hu-HU" sz="1900" dirty="0"/>
              <a:t> (pl. energiához jutás támogatása)</a:t>
            </a:r>
          </a:p>
        </p:txBody>
      </p:sp>
    </p:spTree>
    <p:extLst>
      <p:ext uri="{BB962C8B-B14F-4D97-AF65-F5344CB8AC3E}">
        <p14:creationId xmlns:p14="http://schemas.microsoft.com/office/powerpoint/2010/main" val="313918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0D03EB-4410-A84B-8C72-33ED022A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7044762C-F30B-B12B-BEA2-FCA12546B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615" y="873358"/>
            <a:ext cx="7719333" cy="17281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dirty="0"/>
              <a:t>A Máltai Módszertan (kijelölt egyházi módszertanként) a Szeretetszolgálat intézményeinek </a:t>
            </a:r>
            <a:r>
              <a:rPr lang="hu-HU" sz="2000" b="1" dirty="0"/>
              <a:t>szakmai/módszertani háttere</a:t>
            </a:r>
            <a:r>
              <a:rPr lang="hu-HU" sz="2000" dirty="0"/>
              <a:t>, amely a </a:t>
            </a:r>
            <a:r>
              <a:rPr lang="hu-HU" sz="2000" b="1" dirty="0"/>
              <a:t>minőségfejlesztést, egységes működést és tudásmegosztást</a:t>
            </a:r>
            <a:r>
              <a:rPr lang="hu-HU" sz="2000" dirty="0"/>
              <a:t> támogatja, a Máltai szakmai értékek mentén.</a:t>
            </a:r>
            <a:endParaRPr lang="hu-HU" sz="2000" noProof="0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A06AAA-CCE1-2A66-3DE4-9BFED971C40A}"/>
              </a:ext>
            </a:extLst>
          </p:cNvPr>
          <p:cNvSpPr txBox="1">
            <a:spLocks/>
          </p:cNvSpPr>
          <p:nvPr/>
        </p:nvSpPr>
        <p:spPr>
          <a:xfrm>
            <a:off x="1115616" y="332656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hu-HU" sz="2400" b="1" noProof="0" dirty="0">
                <a:cs typeface="Times New Roman" panose="02020603050405020304" pitchFamily="18" charset="0"/>
              </a:rPr>
              <a:t>Máltai </a:t>
            </a:r>
            <a:r>
              <a:rPr lang="hu-HU" sz="2400" b="1" dirty="0">
                <a:cs typeface="Times New Roman" panose="02020603050405020304" pitchFamily="18" charset="0"/>
              </a:rPr>
              <a:t>Módszertan</a:t>
            </a:r>
            <a:endParaRPr lang="hu-HU" sz="2400" b="1" noProof="0" dirty="0">
              <a:cs typeface="Times New Roman" panose="02020603050405020304" pitchFamily="18" charset="0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88E2875-2EF8-C613-A344-E448BE3F642D}"/>
              </a:ext>
            </a:extLst>
          </p:cNvPr>
          <p:cNvSpPr txBox="1">
            <a:spLocks/>
          </p:cNvSpPr>
          <p:nvPr/>
        </p:nvSpPr>
        <p:spPr>
          <a:xfrm>
            <a:off x="1143436" y="2312085"/>
            <a:ext cx="4652700" cy="2924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b="1" dirty="0"/>
              <a:t>Mit ad az intézményrendszernek? </a:t>
            </a:r>
          </a:p>
          <a:p>
            <a:r>
              <a:rPr lang="hu-HU" sz="1600" b="1" dirty="0"/>
              <a:t>Szakmai szabályozók, ajánlások, útmutatók</a:t>
            </a:r>
            <a:r>
              <a:rPr lang="hu-HU" sz="1600" dirty="0"/>
              <a:t> (gyakorlati „hogyan csináljuk jól” anyagok) </a:t>
            </a:r>
          </a:p>
          <a:p>
            <a:r>
              <a:rPr lang="hu-HU" sz="1600" b="1" dirty="0"/>
              <a:t>Monitoring / kutatás / felmérés</a:t>
            </a:r>
            <a:r>
              <a:rPr lang="hu-HU" sz="1600" dirty="0"/>
              <a:t> – visszajelzés a működésről, tanulságok beépítése </a:t>
            </a:r>
          </a:p>
          <a:p>
            <a:r>
              <a:rPr lang="hu-HU" sz="1600" b="1" dirty="0"/>
              <a:t>Tapasztalatcsere és szakmai együttműködés</a:t>
            </a:r>
            <a:r>
              <a:rPr lang="hu-HU" sz="1600" dirty="0"/>
              <a:t> – hálózati tanulás, jó gyakorlatok terjesztése </a:t>
            </a:r>
          </a:p>
          <a:p>
            <a:r>
              <a:rPr lang="hu-HU" sz="1600" b="1" dirty="0"/>
              <a:t>Képzések és módszertani támogatás</a:t>
            </a:r>
            <a:r>
              <a:rPr lang="hu-HU" sz="1600" dirty="0"/>
              <a:t> (akár e-</a:t>
            </a:r>
            <a:r>
              <a:rPr lang="hu-HU" sz="1600" dirty="0" err="1"/>
              <a:t>learning</a:t>
            </a:r>
            <a:r>
              <a:rPr lang="hu-HU" sz="1600" dirty="0"/>
              <a:t>/</a:t>
            </a:r>
            <a:r>
              <a:rPr lang="hu-HU" sz="1600" dirty="0" err="1"/>
              <a:t>blended</a:t>
            </a:r>
            <a:r>
              <a:rPr lang="hu-HU" sz="1600" dirty="0"/>
              <a:t> megközelítésben is)</a:t>
            </a:r>
          </a:p>
        </p:txBody>
      </p:sp>
      <p:pic>
        <p:nvPicPr>
          <p:cNvPr id="6" name="Kép 5" descr="A képen szöveg, számítógép, képernyőkép, Webhe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E8BD741-B557-DC7D-0148-C9E6432B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91" y="3583078"/>
            <a:ext cx="3194186" cy="2808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ép 7" descr="A képen minta, tér, pixel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D0D8D15-6630-193C-C4F8-F97BEE0EB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37" y="5071463"/>
            <a:ext cx="1340332" cy="13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61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B2B94-B8A0-02C0-7689-02B23D328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5E1FA074-ED31-720B-CCC4-D078BF1CF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624" y="1709162"/>
            <a:ext cx="7154948" cy="17281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noProof="0" dirty="0"/>
              <a:t>A Máltai Tanulmányok arra vállalkozik, hogy a Magyar Máltai Szeretetszolgálat perspektívájából tegyen fel kérdéseket, és adjon teret, lehetőséget azok mélyre tekintő, tudományos igényű megválaszolására. Kérdéseink az önreflexióból fakadnak, munkánkból adódóan pedig a szociális gondoskodás minden formáját érintik. </a:t>
            </a:r>
            <a:endParaRPr lang="hu-HU" sz="2000" noProof="0" dirty="0">
              <a:cs typeface="Times New Roman" panose="02020603050405020304" pitchFamily="18" charset="0"/>
            </a:endParaRP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C9E4731C-58A6-04FE-A0DA-04BADE7C9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6098" y="332285"/>
            <a:ext cx="3429000" cy="1133475"/>
          </a:xfrm>
          <a:prstGeom prst="rect">
            <a:avLst/>
          </a:prstGeom>
        </p:spPr>
      </p:pic>
      <p:pic>
        <p:nvPicPr>
          <p:cNvPr id="9" name="Kép 8" descr="A képen szöveg, képernyőkép, Grafikus tervezés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26A1EFB-91DA-3961-D764-6E7EA513A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924156"/>
            <a:ext cx="5315006" cy="1741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7732BC7D-305C-0449-83DF-BAB1FA952DE2}"/>
              </a:ext>
            </a:extLst>
          </p:cNvPr>
          <p:cNvSpPr txBox="1"/>
          <p:nvPr/>
        </p:nvSpPr>
        <p:spPr>
          <a:xfrm>
            <a:off x="1259632" y="61525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https://maltaitanulmanyok.hu/</a:t>
            </a:r>
          </a:p>
        </p:txBody>
      </p:sp>
      <p:pic>
        <p:nvPicPr>
          <p:cNvPr id="13" name="Kép 12" descr="A képen minta, Grafika, pixel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265D1F2-A16D-85E5-F782-24F18E612C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14" y="4506105"/>
            <a:ext cx="1828124" cy="1828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8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483645-EB23-591D-CB72-C4A47F0E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FF31FB2C-A465-7A9D-75F0-F498B053A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600" y="1012951"/>
            <a:ext cx="5544616" cy="2416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/>
              <a:t>A bicskei </a:t>
            </a:r>
            <a:r>
              <a:rPr lang="hu-HU" sz="2000" b="1" i="1" dirty="0"/>
              <a:t>Egészségügyi és Logisztikai Központ</a:t>
            </a:r>
            <a:r>
              <a:rPr lang="hu-HU" sz="2000" dirty="0"/>
              <a:t>, a </a:t>
            </a:r>
            <a:r>
              <a:rPr lang="hu-HU" sz="2000" b="1" i="1" dirty="0"/>
              <a:t>Boldog Gellért Pszichiátriai Szakkorház </a:t>
            </a:r>
            <a:r>
              <a:rPr lang="hu-HU" sz="2000" dirty="0"/>
              <a:t>és a gárdonyi </a:t>
            </a:r>
            <a:r>
              <a:rPr lang="hu-HU" sz="2000" b="1" i="1" dirty="0"/>
              <a:t>Tóparti Szakambulancia és Pedagógiai Központ </a:t>
            </a:r>
            <a:r>
              <a:rPr lang="hu-HU" sz="2000" dirty="0"/>
              <a:t>a Magyar Máltai Szeretetszolgálat ellátórendszerének </a:t>
            </a:r>
            <a:r>
              <a:rPr lang="hu-HU" sz="2000" b="1" dirty="0"/>
              <a:t>kulcsfontosságú háttérintézményei</a:t>
            </a:r>
            <a:r>
              <a:rPr lang="hu-HU" sz="2000" dirty="0"/>
              <a:t>, amely az egészségügyi, pedagógiai és logisztikai feladatok összehangolt működését biztosítja.</a:t>
            </a:r>
            <a:endParaRPr lang="hu-HU" sz="2000" noProof="0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FDF1FB-7DF1-76E7-2F34-822E7B2CFAAD}"/>
              </a:ext>
            </a:extLst>
          </p:cNvPr>
          <p:cNvSpPr txBox="1">
            <a:spLocks/>
          </p:cNvSpPr>
          <p:nvPr/>
        </p:nvSpPr>
        <p:spPr>
          <a:xfrm>
            <a:off x="1115616" y="332656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Egészségügyi és Logisztikai Központ (Bicske)</a:t>
            </a:r>
          </a:p>
        </p:txBody>
      </p:sp>
      <p:pic>
        <p:nvPicPr>
          <p:cNvPr id="6148" name="Picture 4" descr="Bicskei Egészségügyi és Logisztikai Központ átadása">
            <a:extLst>
              <a:ext uri="{FF2B5EF4-FFF2-40B4-BE49-F238E27FC236}">
                <a16:creationId xmlns:a16="http://schemas.microsoft.com/office/drawing/2014/main" id="{E99BB75D-8FC8-1B84-A6DB-7243EDCD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79" y="4713065"/>
            <a:ext cx="2459192" cy="1639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0538C03A-6268-5202-355E-F2B46881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79" y="2875514"/>
            <a:ext cx="2459192" cy="1633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15B7B9CC-23FF-F80C-3509-BCECEA1E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46302"/>
            <a:ext cx="2487332" cy="1633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D0288CD3-45E2-511A-2B29-B8BBFFC98450}"/>
              </a:ext>
            </a:extLst>
          </p:cNvPr>
          <p:cNvSpPr txBox="1">
            <a:spLocks/>
          </p:cNvSpPr>
          <p:nvPr/>
        </p:nvSpPr>
        <p:spPr>
          <a:xfrm>
            <a:off x="971600" y="3568592"/>
            <a:ext cx="5256584" cy="3121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Fő funkciók: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Egészségügyi háttér és szakmai támogatás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Felzárkózó településeken egészségügyi szolgáltatás biztosítása,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Bentlakásos intézményeknek szolgáltatások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Korai fejlesztés és terápia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Pszichiátriai és mozgás fogyatékosság esetén rehabilitáció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3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3A4B3-1048-0F52-648F-2BBE94251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9A3A50-3FD2-B65F-50E9-51AE5CEE1F16}"/>
              </a:ext>
            </a:extLst>
          </p:cNvPr>
          <p:cNvSpPr txBox="1">
            <a:spLocks/>
          </p:cNvSpPr>
          <p:nvPr/>
        </p:nvSpPr>
        <p:spPr>
          <a:xfrm>
            <a:off x="1115616" y="332656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hu-HU" sz="2400" b="1" dirty="0">
                <a:cs typeface="Times New Roman" panose="02020603050405020304" pitchFamily="18" charset="0"/>
              </a:rPr>
              <a:t>A Magyar Máltai Szeretetszolgálat az elmúlt 30 évben</a:t>
            </a:r>
            <a:endParaRPr lang="hu-HU" sz="2400" b="1" noProof="0" dirty="0">
              <a:cs typeface="Times New Roman" panose="02020603050405020304" pitchFamily="18" charset="0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A39691C1-56C6-E9A6-DAED-56225F087587}"/>
              </a:ext>
            </a:extLst>
          </p:cNvPr>
          <p:cNvSpPr txBox="1">
            <a:spLocks/>
          </p:cNvSpPr>
          <p:nvPr/>
        </p:nvSpPr>
        <p:spPr>
          <a:xfrm>
            <a:off x="1187624" y="3212977"/>
            <a:ext cx="715494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000" noProof="0" dirty="0"/>
          </a:p>
        </p:txBody>
      </p:sp>
      <p:pic>
        <p:nvPicPr>
          <p:cNvPr id="5" name="Tartalom helye 4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2392BC5F-A7A3-6F4F-A19E-CAC26E8651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6914" y="2068802"/>
            <a:ext cx="7831550" cy="36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5146E-E9D2-7CA5-4D90-323534956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9E35CDD-98AF-B6B5-B3AE-08F3DAD1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60648"/>
            <a:ext cx="6984776" cy="906137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hu-HU" sz="2700" b="1" spc="-113" dirty="0"/>
              <a:t>A Magyar Máltai Szeretetszolgálat </a:t>
            </a:r>
            <a:br>
              <a:rPr lang="hu-HU" sz="2700" b="1" spc="-113" dirty="0"/>
            </a:br>
            <a:r>
              <a:rPr lang="hu-HU" sz="2700" b="1" spc="-113" dirty="0"/>
              <a:t>Fő tevékenységei </a:t>
            </a:r>
            <a:endParaRPr lang="hu-HU" sz="2700" b="1" spc="-11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églalap 19" descr="Hierarchiaszint 2 tétel 1">
            <a:extLst>
              <a:ext uri="{FF2B5EF4-FFF2-40B4-BE49-F238E27FC236}">
                <a16:creationId xmlns:a16="http://schemas.microsoft.com/office/drawing/2014/main" id="{05F23444-0CB4-A73C-3613-87C463B2B02B}"/>
              </a:ext>
            </a:extLst>
          </p:cNvPr>
          <p:cNvSpPr/>
          <p:nvPr/>
        </p:nvSpPr>
        <p:spPr>
          <a:xfrm>
            <a:off x="1764652" y="2930838"/>
            <a:ext cx="5933102" cy="474140"/>
          </a:xfrm>
          <a:prstGeom prst="rect">
            <a:avLst/>
          </a:prstGeom>
          <a:solidFill>
            <a:srgbClr val="D11D26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000" tIns="81000" rIns="54000" bIns="0" numCol="1" spcCol="1270" rtlCol="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Önkéntesség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05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7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Szövegdoboz 126">
            <a:extLst>
              <a:ext uri="{FF2B5EF4-FFF2-40B4-BE49-F238E27FC236}">
                <a16:creationId xmlns:a16="http://schemas.microsoft.com/office/drawing/2014/main" id="{9A51348E-E672-F8F0-67D6-00EC299A4C0B}"/>
              </a:ext>
            </a:extLst>
          </p:cNvPr>
          <p:cNvSpPr txBox="1"/>
          <p:nvPr/>
        </p:nvSpPr>
        <p:spPr>
          <a:xfrm>
            <a:off x="6873426" y="5518150"/>
            <a:ext cx="311075" cy="1089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rtl="0"/>
            <a:endParaRPr lang="hu-HU" sz="675" dirty="0"/>
          </a:p>
        </p:txBody>
      </p:sp>
      <p:sp>
        <p:nvSpPr>
          <p:cNvPr id="134" name="Szövegdoboz 133">
            <a:extLst>
              <a:ext uri="{FF2B5EF4-FFF2-40B4-BE49-F238E27FC236}">
                <a16:creationId xmlns:a16="http://schemas.microsoft.com/office/drawing/2014/main" id="{08E553E5-0C61-91A2-0FCB-762ACDC1B6A4}"/>
              </a:ext>
            </a:extLst>
          </p:cNvPr>
          <p:cNvSpPr txBox="1"/>
          <p:nvPr/>
        </p:nvSpPr>
        <p:spPr>
          <a:xfrm>
            <a:off x="7494183" y="5518150"/>
            <a:ext cx="311075" cy="1089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rtl="0"/>
            <a:endParaRPr lang="hu-HU" sz="675" dirty="0"/>
          </a:p>
        </p:txBody>
      </p:sp>
      <p:sp>
        <p:nvSpPr>
          <p:cNvPr id="137" name="Szövegdoboz 136">
            <a:extLst>
              <a:ext uri="{FF2B5EF4-FFF2-40B4-BE49-F238E27FC236}">
                <a16:creationId xmlns:a16="http://schemas.microsoft.com/office/drawing/2014/main" id="{70F17413-E25D-4A5F-AC44-BDE8D4C89595}"/>
              </a:ext>
            </a:extLst>
          </p:cNvPr>
          <p:cNvSpPr txBox="1"/>
          <p:nvPr/>
        </p:nvSpPr>
        <p:spPr>
          <a:xfrm>
            <a:off x="8114270" y="5518150"/>
            <a:ext cx="441082" cy="1089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rtl="0"/>
            <a:endParaRPr lang="hu-HU" sz="675" dirty="0"/>
          </a:p>
        </p:txBody>
      </p:sp>
      <p:cxnSp>
        <p:nvCxnSpPr>
          <p:cNvPr id="6" name="Összekötő: Könyök 35" hidden="1">
            <a:extLst>
              <a:ext uri="{FF2B5EF4-FFF2-40B4-BE49-F238E27FC236}">
                <a16:creationId xmlns:a16="http://schemas.microsoft.com/office/drawing/2014/main" id="{E7176F1D-36CE-A027-2972-BE5A4E583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5150010" y="3140650"/>
            <a:ext cx="130463" cy="321945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églalap 144" descr="Hierarchiaszint 2 tétel 1">
            <a:extLst>
              <a:ext uri="{FF2B5EF4-FFF2-40B4-BE49-F238E27FC236}">
                <a16:creationId xmlns:a16="http://schemas.microsoft.com/office/drawing/2014/main" id="{505F4798-23BB-EF2F-7F6E-28DC457C8E9B}"/>
              </a:ext>
            </a:extLst>
          </p:cNvPr>
          <p:cNvSpPr/>
          <p:nvPr/>
        </p:nvSpPr>
        <p:spPr>
          <a:xfrm>
            <a:off x="1764653" y="3550379"/>
            <a:ext cx="885570" cy="70788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000" tIns="81000" rIns="54000" bIns="0" numCol="1" spcCol="1270" rtlCol="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Szociális </a:t>
            </a:r>
            <a:endParaRPr lang="hu-HU" sz="13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églalap 145" descr="Hierarchiaszint 2 tétel 1">
            <a:extLst>
              <a:ext uri="{FF2B5EF4-FFF2-40B4-BE49-F238E27FC236}">
                <a16:creationId xmlns:a16="http://schemas.microsoft.com/office/drawing/2014/main" id="{60B5E447-BB1A-2FDA-9FCF-8919E3D73F7F}"/>
              </a:ext>
            </a:extLst>
          </p:cNvPr>
          <p:cNvSpPr/>
          <p:nvPr/>
        </p:nvSpPr>
        <p:spPr>
          <a:xfrm>
            <a:off x="2746703" y="3550378"/>
            <a:ext cx="1067185" cy="707881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000" tIns="81000" rIns="54000" bIns="0" numCol="1" spcCol="1270" rtlCol="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Egészségügy</a:t>
            </a:r>
          </a:p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0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" name="Téglalap 1" descr="Hierarchiaszint 2 tétel 1">
            <a:extLst>
              <a:ext uri="{FF2B5EF4-FFF2-40B4-BE49-F238E27FC236}">
                <a16:creationId xmlns:a16="http://schemas.microsoft.com/office/drawing/2014/main" id="{51DE65B4-11BA-99D7-DB58-9B6533F593AB}"/>
              </a:ext>
            </a:extLst>
          </p:cNvPr>
          <p:cNvSpPr/>
          <p:nvPr/>
        </p:nvSpPr>
        <p:spPr>
          <a:xfrm>
            <a:off x="3956508" y="3542261"/>
            <a:ext cx="1126343" cy="71599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000" tIns="81000" rIns="54000" bIns="0" numCol="1" spcCol="1270" rtlCol="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Oktatás</a:t>
            </a:r>
            <a:endParaRPr lang="hu-HU" sz="13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525072C8-723A-8C2A-CFD7-D8E7C535DFB7}"/>
              </a:ext>
            </a:extLst>
          </p:cNvPr>
          <p:cNvSpPr txBox="1"/>
          <p:nvPr/>
        </p:nvSpPr>
        <p:spPr>
          <a:xfrm>
            <a:off x="1247740" y="1558198"/>
            <a:ext cx="559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350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9DE9264E-CDA0-274F-EB55-F4EAD0C5AD6E}"/>
              </a:ext>
            </a:extLst>
          </p:cNvPr>
          <p:cNvSpPr txBox="1"/>
          <p:nvPr/>
        </p:nvSpPr>
        <p:spPr>
          <a:xfrm>
            <a:off x="1204817" y="1543036"/>
            <a:ext cx="559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350" dirty="0"/>
          </a:p>
        </p:txBody>
      </p:sp>
      <p:pic>
        <p:nvPicPr>
          <p:cNvPr id="43" name="Kép 42">
            <a:extLst>
              <a:ext uri="{FF2B5EF4-FFF2-40B4-BE49-F238E27FC236}">
                <a16:creationId xmlns:a16="http://schemas.microsoft.com/office/drawing/2014/main" id="{11F98766-416C-CE4C-0A45-AF534D946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4" y="1199984"/>
            <a:ext cx="1842051" cy="917885"/>
          </a:xfrm>
          <a:prstGeom prst="rect">
            <a:avLst/>
          </a:prstGeom>
        </p:spPr>
      </p:pic>
      <p:sp>
        <p:nvSpPr>
          <p:cNvPr id="3" name="Téglalap 2" descr="Hierarchiaszint 2 tétel 1">
            <a:extLst>
              <a:ext uri="{FF2B5EF4-FFF2-40B4-BE49-F238E27FC236}">
                <a16:creationId xmlns:a16="http://schemas.microsoft.com/office/drawing/2014/main" id="{776393CD-0439-9397-8F87-C605B25796B8}"/>
              </a:ext>
            </a:extLst>
          </p:cNvPr>
          <p:cNvSpPr/>
          <p:nvPr/>
        </p:nvSpPr>
        <p:spPr>
          <a:xfrm>
            <a:off x="5277735" y="3550379"/>
            <a:ext cx="1111401" cy="71599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000" tIns="81000" rIns="54000" bIns="0" numCol="1" spcCol="1270" rtlCol="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 programok (FETE)</a:t>
            </a: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FA5E462C-8BD1-1D51-A30D-6EE47480B4E5}"/>
              </a:ext>
            </a:extLst>
          </p:cNvPr>
          <p:cNvSpPr/>
          <p:nvPr/>
        </p:nvSpPr>
        <p:spPr>
          <a:xfrm>
            <a:off x="415150" y="2151068"/>
            <a:ext cx="8632106" cy="26805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9C038C5-22D4-D486-59F4-DB25A539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hu-HU" noProof="0" smtClean="0"/>
              <a:t>3</a:t>
            </a:fld>
            <a:endParaRPr lang="hu-HU" noProof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3B4B2B2-2E6D-1871-BCAD-9E92110EDCC6}"/>
              </a:ext>
            </a:extLst>
          </p:cNvPr>
          <p:cNvSpPr txBox="1"/>
          <p:nvPr/>
        </p:nvSpPr>
        <p:spPr>
          <a:xfrm flipH="1">
            <a:off x="2255959" y="2344745"/>
            <a:ext cx="49504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100" b="1" dirty="0"/>
              <a:t>LELKISÉG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47736A0B-587B-1349-C891-BA9BA223248E}"/>
              </a:ext>
            </a:extLst>
          </p:cNvPr>
          <p:cNvSpPr/>
          <p:nvPr/>
        </p:nvSpPr>
        <p:spPr>
          <a:xfrm>
            <a:off x="6584020" y="3542261"/>
            <a:ext cx="1111401" cy="71599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000" tIns="81000" rIns="54000" bIns="0" numCol="1" spcCol="1270" rtlCol="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Máltai Manufaktúra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76F4D09-D064-A057-3F05-4C4445E5BA7D}"/>
              </a:ext>
            </a:extLst>
          </p:cNvPr>
          <p:cNvSpPr txBox="1"/>
          <p:nvPr/>
        </p:nvSpPr>
        <p:spPr>
          <a:xfrm>
            <a:off x="299325" y="1508885"/>
            <a:ext cx="9571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spc="-113" dirty="0">
                <a:solidFill>
                  <a:schemeClr val="bg1"/>
                </a:solidFill>
              </a:rPr>
              <a:t>EGY MÁLTA</a:t>
            </a:r>
            <a:endParaRPr lang="hu-HU" sz="1500" b="1" dirty="0">
              <a:solidFill>
                <a:schemeClr val="bg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CBD5CE6-0406-CEF5-48F9-B9C844C6CBB9}"/>
              </a:ext>
            </a:extLst>
          </p:cNvPr>
          <p:cNvSpPr txBox="1"/>
          <p:nvPr/>
        </p:nvSpPr>
        <p:spPr>
          <a:xfrm>
            <a:off x="539552" y="5651956"/>
            <a:ext cx="82809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Kihívás:  a szerteágazó tevékenységeket optimális szervezeti keretekben működtetni.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65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05438-B491-D097-A802-207D2E06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24DCA6-E281-DFD5-A08A-69067ED2864F}"/>
              </a:ext>
            </a:extLst>
          </p:cNvPr>
          <p:cNvSpPr txBox="1">
            <a:spLocks/>
          </p:cNvSpPr>
          <p:nvPr/>
        </p:nvSpPr>
        <p:spPr>
          <a:xfrm>
            <a:off x="1115616" y="319708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hu-HU" sz="2800" b="1" noProof="0" dirty="0">
                <a:cs typeface="Times New Roman" panose="02020603050405020304" pitchFamily="18" charset="0"/>
              </a:rPr>
              <a:t>Magyar Máltai Szeretetszolgálat Egyesület</a:t>
            </a:r>
          </a:p>
        </p:txBody>
      </p:sp>
      <p:pic>
        <p:nvPicPr>
          <p:cNvPr id="5" name="Kép 4" descr="A képen szöveg, tér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B88E1E4-56B8-AC36-8ED2-7756C2256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954858"/>
            <a:ext cx="3672407" cy="2313072"/>
          </a:xfrm>
          <a:prstGeom prst="rect">
            <a:avLst/>
          </a:prstGeom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id="{A1946575-FE64-4D0F-6A44-D6B6CAA79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7154948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1" noProof="0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A hit védelme és a rászorulók szolgálata</a:t>
            </a:r>
          </a:p>
          <a:p>
            <a:pPr marL="0" indent="0" algn="ctr">
              <a:buNone/>
            </a:pPr>
            <a:r>
              <a:rPr lang="hu-HU" sz="2000" noProof="0" dirty="0" err="1">
                <a:solidFill>
                  <a:srgbClr val="C00000"/>
                </a:solidFill>
                <a:latin typeface="Amasis MT Pro Medium" panose="02040604050005020304" pitchFamily="18" charset="-18"/>
              </a:rPr>
              <a:t>Tuitio</a:t>
            </a:r>
            <a:r>
              <a:rPr lang="hu-HU" sz="2000" noProof="0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 </a:t>
            </a:r>
            <a:r>
              <a:rPr lang="hu-HU" sz="2000" noProof="0" dirty="0" err="1">
                <a:solidFill>
                  <a:srgbClr val="C00000"/>
                </a:solidFill>
                <a:latin typeface="Amasis MT Pro Medium" panose="02040604050005020304" pitchFamily="18" charset="-18"/>
              </a:rPr>
              <a:t>fidei</a:t>
            </a:r>
            <a:r>
              <a:rPr lang="hu-HU" sz="2000" noProof="0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 et </a:t>
            </a:r>
            <a:r>
              <a:rPr lang="hu-HU" sz="2000" noProof="0" dirty="0" err="1">
                <a:solidFill>
                  <a:srgbClr val="C00000"/>
                </a:solidFill>
                <a:latin typeface="Amasis MT Pro Medium" panose="02040604050005020304" pitchFamily="18" charset="-18"/>
              </a:rPr>
              <a:t>obsequium</a:t>
            </a:r>
            <a:r>
              <a:rPr lang="hu-HU" sz="2000" noProof="0" dirty="0">
                <a:solidFill>
                  <a:srgbClr val="C00000"/>
                </a:solidFill>
                <a:latin typeface="Amasis MT Pro Medium" panose="02040604050005020304" pitchFamily="18" charset="-18"/>
              </a:rPr>
              <a:t> </a:t>
            </a:r>
            <a:r>
              <a:rPr lang="hu-HU" sz="2000" noProof="0" dirty="0" err="1">
                <a:solidFill>
                  <a:srgbClr val="C00000"/>
                </a:solidFill>
                <a:latin typeface="Amasis MT Pro Medium" panose="02040604050005020304" pitchFamily="18" charset="-18"/>
              </a:rPr>
              <a:t>pauperum</a:t>
            </a:r>
            <a:endParaRPr lang="hu-HU" sz="2000" noProof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EE59CC7B-EFC9-8CC0-3B5F-4A9568D486BB}"/>
              </a:ext>
            </a:extLst>
          </p:cNvPr>
          <p:cNvSpPr txBox="1">
            <a:spLocks/>
          </p:cNvSpPr>
          <p:nvPr/>
        </p:nvSpPr>
        <p:spPr>
          <a:xfrm>
            <a:off x="994526" y="2431788"/>
            <a:ext cx="7154948" cy="1357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 MÁLTA-i Szociális, gyermekjóléti és gyermekvédelmi, valamint az </a:t>
            </a:r>
            <a:r>
              <a:rPr lang="hu-HU" sz="2200" dirty="0">
                <a:latin typeface="+mj-lt"/>
              </a:rPr>
              <a:t>egészségügyi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 ellátórendszer ellát </a:t>
            </a:r>
            <a:r>
              <a:rPr lang="hu-HU" sz="2200" b="1" dirty="0">
                <a:latin typeface="+mj-lt"/>
                <a:cs typeface="Times New Roman" panose="02020603050405020304" pitchFamily="18" charset="0"/>
              </a:rPr>
              <a:t>naponta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 több mint </a:t>
            </a:r>
            <a:r>
              <a:rPr lang="hu-HU" sz="2200" b="1" dirty="0">
                <a:latin typeface="+mj-lt"/>
                <a:cs typeface="Times New Roman" panose="02020603050405020304" pitchFamily="18" charset="0"/>
              </a:rPr>
              <a:t>10.000 ember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t, a </a:t>
            </a:r>
            <a:r>
              <a:rPr lang="hu-HU" sz="2200" b="1" dirty="0">
                <a:latin typeface="+mj-lt"/>
                <a:cs typeface="Times New Roman" panose="02020603050405020304" pitchFamily="18" charset="0"/>
              </a:rPr>
              <a:t>300-nál is több szolgáltatást működtetünk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43DA7B6-B2E3-A750-15FD-3E8794835819}"/>
              </a:ext>
            </a:extLst>
          </p:cNvPr>
          <p:cNvSpPr txBox="1">
            <a:spLocks/>
          </p:cNvSpPr>
          <p:nvPr/>
        </p:nvSpPr>
        <p:spPr>
          <a:xfrm>
            <a:off x="994526" y="4102301"/>
            <a:ext cx="3937514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 legtöbb ellátottal az idős, fogyatékos és a hajléktalan ellátórendszerünkben, valamint a felzárkózási programok keretében kerülünk kapcsolatba.</a:t>
            </a:r>
          </a:p>
        </p:txBody>
      </p:sp>
    </p:spTree>
    <p:extLst>
      <p:ext uri="{BB962C8B-B14F-4D97-AF65-F5344CB8AC3E}">
        <p14:creationId xmlns:p14="http://schemas.microsoft.com/office/powerpoint/2010/main" val="134582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5909AB-FE76-569F-6F93-9896D032D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A24947-BB62-C51B-6322-1A4532BC10D6}"/>
              </a:ext>
            </a:extLst>
          </p:cNvPr>
          <p:cNvSpPr txBox="1">
            <a:spLocks/>
          </p:cNvSpPr>
          <p:nvPr/>
        </p:nvSpPr>
        <p:spPr>
          <a:xfrm>
            <a:off x="1115616" y="319708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800" b="1" dirty="0">
                <a:cs typeface="Times New Roman" panose="02020603050405020304" pitchFamily="18" charset="0"/>
              </a:rPr>
              <a:t>Idős ellátás és otthonközeli szolgáltatások 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8D33F18-2929-7AAB-5FF1-7B73467816A4}"/>
              </a:ext>
            </a:extLst>
          </p:cNvPr>
          <p:cNvSpPr txBox="1">
            <a:spLocks/>
          </p:cNvSpPr>
          <p:nvPr/>
        </p:nvSpPr>
        <p:spPr>
          <a:xfrm>
            <a:off x="827584" y="4581128"/>
            <a:ext cx="8208912" cy="1885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noProof="0" dirty="0"/>
              <a:t>Egyre </a:t>
            </a:r>
            <a:r>
              <a:rPr lang="hu-HU" sz="2000" noProof="0" dirty="0">
                <a:sym typeface="Wingdings" panose="05000000000000000000" pitchFamily="2" charset="2"/>
              </a:rPr>
              <a:t>nagyobb igény a (bentlakásos) szolgáltatásokra</a:t>
            </a:r>
          </a:p>
          <a:p>
            <a:r>
              <a:rPr lang="hu-HU" sz="2000" noProof="0" dirty="0" err="1"/>
              <a:t>Demencia</a:t>
            </a:r>
            <a:r>
              <a:rPr lang="hu-HU" sz="2000" noProof="0" dirty="0"/>
              <a:t> tüneteivel élő idősek aránya növekszik az ellátórendszerben</a:t>
            </a:r>
          </a:p>
          <a:p>
            <a:r>
              <a:rPr lang="hu-HU" sz="2000" dirty="0"/>
              <a:t>Családtagjaikat</a:t>
            </a:r>
            <a:r>
              <a:rPr lang="hu-HU" sz="2000" noProof="0" dirty="0"/>
              <a:t> otthon gondozók eszköztelensége</a:t>
            </a:r>
          </a:p>
          <a:p>
            <a:r>
              <a:rPr lang="hu-HU" sz="2000" dirty="0"/>
              <a:t>Egészségügyi szolgáltatások szűkülő elérhetősége</a:t>
            </a:r>
            <a:endParaRPr lang="hu-HU" sz="2000" noProof="0" dirty="0"/>
          </a:p>
          <a:p>
            <a:r>
              <a:rPr lang="hu-HU" sz="2000" noProof="0" dirty="0"/>
              <a:t>Intézményi ellátások költségeinek emelkedése </a:t>
            </a:r>
            <a:r>
              <a:rPr lang="hu-HU" sz="1200" noProof="0" dirty="0"/>
              <a:t>(infláció, rezsi, élelmiszerárak, munkabér)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1CB8A154-7CF0-C806-0E77-DC9A7B7BA86D}"/>
              </a:ext>
            </a:extLst>
          </p:cNvPr>
          <p:cNvSpPr txBox="1">
            <a:spLocks/>
          </p:cNvSpPr>
          <p:nvPr/>
        </p:nvSpPr>
        <p:spPr>
          <a:xfrm>
            <a:off x="827584" y="4136132"/>
            <a:ext cx="2042380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800" b="1" noProof="0" dirty="0">
                <a:solidFill>
                  <a:srgbClr val="C00000"/>
                </a:solidFill>
                <a:cs typeface="Times New Roman" panose="02020603050405020304" pitchFamily="18" charset="0"/>
              </a:rPr>
              <a:t>KIHÍVÁSOK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D55F96-1D51-F137-30BE-1FE4C4920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633163"/>
              </p:ext>
            </p:extLst>
          </p:nvPr>
        </p:nvGraphicFramePr>
        <p:xfrm>
          <a:off x="827584" y="764704"/>
          <a:ext cx="76328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271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F0F07-4816-BE95-CEF4-195629656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F3C1D3-3C49-81B8-3DB2-7400A35B6633}"/>
              </a:ext>
            </a:extLst>
          </p:cNvPr>
          <p:cNvSpPr txBox="1">
            <a:spLocks/>
          </p:cNvSpPr>
          <p:nvPr/>
        </p:nvSpPr>
        <p:spPr>
          <a:xfrm>
            <a:off x="1115616" y="332656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hu-HU" sz="2800" b="1" noProof="0" dirty="0">
                <a:cs typeface="Times New Roman" panose="02020603050405020304" pitchFamily="18" charset="0"/>
              </a:rPr>
              <a:t>Idős ellátás és otthonközeli szolgáltatások </a:t>
            </a: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CDE035FA-AC16-8387-DEBC-E36068514E56}"/>
              </a:ext>
            </a:extLst>
          </p:cNvPr>
          <p:cNvSpPr txBox="1">
            <a:spLocks/>
          </p:cNvSpPr>
          <p:nvPr/>
        </p:nvSpPr>
        <p:spPr>
          <a:xfrm>
            <a:off x="1079104" y="1442444"/>
            <a:ext cx="7525344" cy="501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hu-HU" sz="2000" b="1" noProof="0" dirty="0"/>
              <a:t>Önkéntes hálózat fejlesztése: </a:t>
            </a:r>
            <a:r>
              <a:rPr lang="hu-HU" sz="2000" noProof="0" dirty="0"/>
              <a:t>önkéntesek bevonása kiegészítő feladatok elvégzésébe (bevásárlás, beszélgetés, aktiváló programok)</a:t>
            </a:r>
            <a:endParaRPr lang="hu-HU" sz="2000" b="1" noProof="0" dirty="0"/>
          </a:p>
          <a:p>
            <a:pPr>
              <a:spcAft>
                <a:spcPts val="600"/>
              </a:spcAft>
            </a:pPr>
            <a:r>
              <a:rPr lang="hu-HU" sz="2000" b="1" noProof="0" dirty="0"/>
              <a:t>Belső és minősített szakmai továbbképzések és vezetőképzések szervezése  </a:t>
            </a:r>
          </a:p>
          <a:p>
            <a:pPr>
              <a:spcAft>
                <a:spcPts val="600"/>
              </a:spcAft>
            </a:pPr>
            <a:r>
              <a:rPr lang="hu-HU" sz="2000" b="1" noProof="0" dirty="0"/>
              <a:t>Férőhelyek növelése: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noProof="0" dirty="0"/>
              <a:t>Átépítéssel, átalakítással, férőhelybővítéssel</a:t>
            </a:r>
          </a:p>
          <a:p>
            <a:pPr>
              <a:spcAft>
                <a:spcPts val="600"/>
              </a:spcAft>
            </a:pPr>
            <a:r>
              <a:rPr lang="hu-HU" sz="2000" b="1" dirty="0"/>
              <a:t>Személyre szóló gyógyszerelés és telemedicina (Bicske) beindítása az intézményekben </a:t>
            </a:r>
            <a:r>
              <a:rPr lang="hu-HU" sz="2000" dirty="0"/>
              <a:t>(pilot működés márciustól)</a:t>
            </a:r>
          </a:p>
          <a:p>
            <a:pPr>
              <a:spcAft>
                <a:spcPts val="600"/>
              </a:spcAft>
            </a:pPr>
            <a:r>
              <a:rPr lang="hu-HU" sz="2000" b="1" dirty="0"/>
              <a:t>Dolgozói jólléti (</a:t>
            </a:r>
            <a:r>
              <a:rPr lang="hu-HU" sz="2000" b="1" dirty="0" err="1"/>
              <a:t>Well</a:t>
            </a:r>
            <a:r>
              <a:rPr lang="hu-HU" sz="2000" b="1" dirty="0"/>
              <a:t> being) felmérés és akciók </a:t>
            </a:r>
            <a:r>
              <a:rPr lang="hu-HU" sz="2000" dirty="0"/>
              <a:t>(közösségi programok, támogatások, visszajelzés </a:t>
            </a:r>
            <a:r>
              <a:rPr lang="hu-HU" sz="2000"/>
              <a:t>értékelés rendszere)</a:t>
            </a:r>
            <a:endParaRPr lang="hu-HU" sz="2000" b="1" dirty="0"/>
          </a:p>
          <a:p>
            <a:pPr>
              <a:spcAft>
                <a:spcPts val="600"/>
              </a:spcAft>
            </a:pPr>
            <a:r>
              <a:rPr lang="hu-HU" sz="2000" b="1" dirty="0"/>
              <a:t>Máltai Módszertan és a Webnővér honlap</a:t>
            </a:r>
            <a:r>
              <a:rPr lang="hu-HU" sz="2000" dirty="0"/>
              <a:t>: </a:t>
            </a:r>
            <a:br>
              <a:rPr lang="hu-HU" sz="2000" dirty="0"/>
            </a:br>
            <a:r>
              <a:rPr lang="hu-HU" sz="2000" dirty="0"/>
              <a:t>a szociális szakemberek a családi gondozók </a:t>
            </a:r>
            <a:br>
              <a:rPr lang="hu-HU" sz="2000" dirty="0"/>
            </a:br>
            <a:r>
              <a:rPr lang="hu-HU" sz="2000" dirty="0"/>
              <a:t>támogatására, információval.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hu-HU" sz="2400" noProof="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B78AF08B-F4C3-B70E-A056-2375E7C357BE}"/>
              </a:ext>
            </a:extLst>
          </p:cNvPr>
          <p:cNvSpPr txBox="1">
            <a:spLocks/>
          </p:cNvSpPr>
          <p:nvPr/>
        </p:nvSpPr>
        <p:spPr>
          <a:xfrm>
            <a:off x="3707904" y="901742"/>
            <a:ext cx="439248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hu-HU" sz="2800" b="1" noProof="0" dirty="0">
                <a:solidFill>
                  <a:srgbClr val="C00000"/>
                </a:solidFill>
                <a:cs typeface="Times New Roman" panose="02020603050405020304" pitchFamily="18" charset="0"/>
              </a:rPr>
              <a:t>Megoldások, válaszok</a:t>
            </a:r>
          </a:p>
        </p:txBody>
      </p:sp>
      <p:pic>
        <p:nvPicPr>
          <p:cNvPr id="9" name="Kép 8" descr="A képen Betűtípus, szöveg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F0DFD41-2321-6EA5-AA6B-3E49C54E5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571740"/>
            <a:ext cx="2723827" cy="769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90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F9B001-5C43-4D3C-4CEE-DD98B55FA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23FE23-5010-9F43-16C5-B54E065BB099}"/>
              </a:ext>
            </a:extLst>
          </p:cNvPr>
          <p:cNvSpPr txBox="1">
            <a:spLocks/>
          </p:cNvSpPr>
          <p:nvPr/>
        </p:nvSpPr>
        <p:spPr>
          <a:xfrm>
            <a:off x="1092374" y="107486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800" b="1" noProof="0" dirty="0">
                <a:cs typeface="Times New Roman" panose="02020603050405020304" pitchFamily="18" charset="0"/>
              </a:rPr>
              <a:t>Fogyatékossággal élő, szenvedély- és pszichiátriai beteg személyek ellátása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70CDD6A-4E92-0905-8EC6-10B7F8607291}"/>
              </a:ext>
            </a:extLst>
          </p:cNvPr>
          <p:cNvSpPr txBox="1">
            <a:spLocks/>
          </p:cNvSpPr>
          <p:nvPr/>
        </p:nvSpPr>
        <p:spPr>
          <a:xfrm>
            <a:off x="645407" y="4622552"/>
            <a:ext cx="8243366" cy="197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/>
              <a:t>A nagy létszámú i</a:t>
            </a:r>
            <a:r>
              <a:rPr lang="hu-HU" sz="1600" noProof="0" dirty="0" err="1"/>
              <a:t>ntézményeinkből</a:t>
            </a:r>
            <a:r>
              <a:rPr lang="hu-HU" sz="1600" noProof="0" dirty="0"/>
              <a:t> a kiköltözések és a közösségi ellátások fejlesztése</a:t>
            </a:r>
          </a:p>
          <a:p>
            <a:r>
              <a:rPr lang="hu-HU" sz="1600" dirty="0"/>
              <a:t>Az ellátások alacsony térítési díj fizetési lehetősége, ezáltal a magas költségek fenntartói átvállalásának szükségessége</a:t>
            </a:r>
          </a:p>
          <a:p>
            <a:r>
              <a:rPr lang="hu-HU" sz="1600" noProof="0" dirty="0"/>
              <a:t>Speciális szolgáltatások (autizmus, magas gondozási szükséglettelés viselkedési kockázattal rendelkező személyek</a:t>
            </a:r>
            <a:r>
              <a:rPr lang="hu-HU" sz="1600" dirty="0"/>
              <a:t>) hiánya</a:t>
            </a:r>
            <a:endParaRPr lang="hu-HU" sz="1600" noProof="0" dirty="0"/>
          </a:p>
          <a:p>
            <a:r>
              <a:rPr lang="hu-HU" sz="1600" noProof="0" dirty="0"/>
              <a:t>A szolgáltatások területi eloszlása nem kiegyenlített, így vannak olyan országrészek ahol nincs vagy kevés az elérhető szolgáltatás</a:t>
            </a:r>
            <a:endParaRPr lang="hu-HU" sz="1600" dirty="0"/>
          </a:p>
          <a:p>
            <a:endParaRPr lang="hu-HU" sz="2400" noProof="0" dirty="0">
              <a:sym typeface="Wingdings" panose="05000000000000000000" pitchFamily="2" charset="2"/>
            </a:endParaRP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945918E6-8428-77DA-0159-9438E8AAD6D0}"/>
              </a:ext>
            </a:extLst>
          </p:cNvPr>
          <p:cNvSpPr txBox="1">
            <a:spLocks/>
          </p:cNvSpPr>
          <p:nvPr/>
        </p:nvSpPr>
        <p:spPr>
          <a:xfrm>
            <a:off x="645407" y="4199279"/>
            <a:ext cx="2042380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800" b="1" noProof="0" dirty="0">
                <a:solidFill>
                  <a:srgbClr val="C00000"/>
                </a:solidFill>
                <a:cs typeface="Times New Roman" panose="02020603050405020304" pitchFamily="18" charset="0"/>
              </a:rPr>
              <a:t>KIHÍVÁSOK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D408C7-6B64-1D03-DB10-ACF1D51B4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905756"/>
              </p:ext>
            </p:extLst>
          </p:nvPr>
        </p:nvGraphicFramePr>
        <p:xfrm>
          <a:off x="899591" y="1052736"/>
          <a:ext cx="580193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E16031-6713-DDC0-415D-910D2ADD3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135597"/>
              </p:ext>
            </p:extLst>
          </p:nvPr>
        </p:nvGraphicFramePr>
        <p:xfrm>
          <a:off x="6908952" y="1837928"/>
          <a:ext cx="17723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2503E124-0B56-ACEE-FAA9-0142FAF3FE71}"/>
              </a:ext>
            </a:extLst>
          </p:cNvPr>
          <p:cNvSpPr txBox="1"/>
          <p:nvPr/>
        </p:nvSpPr>
        <p:spPr>
          <a:xfrm>
            <a:off x="6946823" y="850453"/>
            <a:ext cx="1941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noProof="0" dirty="0"/>
              <a:t>Bentlakásos </a:t>
            </a:r>
            <a:br>
              <a:rPr lang="hu-HU" sz="1400" noProof="0" dirty="0"/>
            </a:br>
            <a:r>
              <a:rPr lang="hu-HU" sz="1400" noProof="0" dirty="0"/>
              <a:t>összesen 1501 fő</a:t>
            </a:r>
          </a:p>
          <a:p>
            <a:pPr algn="ctr"/>
            <a:endParaRPr lang="hu-HU" sz="1400" noProof="0" dirty="0"/>
          </a:p>
          <a:p>
            <a:pPr algn="ctr"/>
            <a:r>
              <a:rPr lang="hu-HU" sz="1400" noProof="0" dirty="0"/>
              <a:t>Ebből </a:t>
            </a:r>
            <a:br>
              <a:rPr lang="hu-HU" sz="1400" noProof="0" dirty="0"/>
            </a:br>
            <a:r>
              <a:rPr lang="hu-HU" sz="1400" noProof="0" dirty="0"/>
              <a:t>támogatott lakhatásban</a:t>
            </a:r>
            <a:br>
              <a:rPr lang="hu-HU" sz="1400" noProof="0" dirty="0"/>
            </a:br>
            <a:r>
              <a:rPr lang="hu-HU" sz="1400" noProof="0" dirty="0"/>
              <a:t>277 fő</a:t>
            </a:r>
          </a:p>
        </p:txBody>
      </p:sp>
    </p:spTree>
    <p:extLst>
      <p:ext uri="{BB962C8B-B14F-4D97-AF65-F5344CB8AC3E}">
        <p14:creationId xmlns:p14="http://schemas.microsoft.com/office/powerpoint/2010/main" val="27826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FA2B1-5A82-E525-7EEB-A308D58BB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65D847C2-6108-423E-B3C6-E8045A70247F}"/>
              </a:ext>
            </a:extLst>
          </p:cNvPr>
          <p:cNvSpPr txBox="1">
            <a:spLocks/>
          </p:cNvSpPr>
          <p:nvPr/>
        </p:nvSpPr>
        <p:spPr>
          <a:xfrm>
            <a:off x="899592" y="1620575"/>
            <a:ext cx="7992888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hu-HU" sz="2000" dirty="0"/>
              <a:t>Közösségi ellátásaink, és az alapszolgáltatások rendszerének fejlesztése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hu-HU" sz="2000" dirty="0"/>
              <a:t>Intézmények kiváltása kisebb lakhatási szolgáltatásokra (TL) és a személyközpontú ellátás biztosítása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hu-HU" sz="2000" dirty="0"/>
              <a:t>Siket és nagyothalló idősek elhelyezése erre felkészült idősek otthonában (tárgyi és kommunikációs akadálymentesítés)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hu-HU" sz="2000" dirty="0"/>
              <a:t>Szemléletformálás, képzések, módszertani támogatás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hu-HU" sz="2000" dirty="0"/>
              <a:t>A felépülés, az alkotás (munka) és a továbblépés 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hu-HU" sz="2000" dirty="0"/>
              <a:t>	lehetősége</a:t>
            </a:r>
          </a:p>
          <a:p>
            <a:pPr marL="0" indent="0">
              <a:spcAft>
                <a:spcPts val="600"/>
              </a:spcAft>
              <a:buNone/>
            </a:pPr>
            <a:endParaRPr lang="hu-HU" sz="2000" noProof="0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hu-HU" sz="2400" noProof="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48E441F6-ED4F-6231-19A4-A68994ED5D4D}"/>
              </a:ext>
            </a:extLst>
          </p:cNvPr>
          <p:cNvSpPr txBox="1">
            <a:spLocks/>
          </p:cNvSpPr>
          <p:nvPr/>
        </p:nvSpPr>
        <p:spPr>
          <a:xfrm>
            <a:off x="4091029" y="1069880"/>
            <a:ext cx="439248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hu-HU" sz="2800" b="1" noProof="0" dirty="0">
                <a:solidFill>
                  <a:srgbClr val="C00000"/>
                </a:solidFill>
                <a:cs typeface="Times New Roman" panose="02020603050405020304" pitchFamily="18" charset="0"/>
              </a:rPr>
              <a:t>Megoldások, válaszok</a:t>
            </a:r>
          </a:p>
        </p:txBody>
      </p:sp>
      <p:pic>
        <p:nvPicPr>
          <p:cNvPr id="2050" name="Picture 2" descr="Életképek - gödi Munkácsy és Sződi utcai TL házak">
            <a:extLst>
              <a:ext uri="{FF2B5EF4-FFF2-40B4-BE49-F238E27FC236}">
                <a16:creationId xmlns:a16="http://schemas.microsoft.com/office/drawing/2014/main" id="{D65F31D0-681A-7446-167F-836E2E68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07" y="4864618"/>
            <a:ext cx="2564904" cy="1571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 descr="A képen fedett pályás, fal, bútorok, szob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29A78FF-FAAE-2FE4-8471-1BA7DC548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869160"/>
            <a:ext cx="2115616" cy="158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Maguknak készítik a vacsorát a támogatott lakhatásba költözött fogyatékossággal élő emberek">
            <a:extLst>
              <a:ext uri="{FF2B5EF4-FFF2-40B4-BE49-F238E27FC236}">
                <a16:creationId xmlns:a16="http://schemas.microsoft.com/office/drawing/2014/main" id="{00FE7C6D-585E-B7E2-2495-F0514AF5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87" y="3429000"/>
            <a:ext cx="1844824" cy="1325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artalom helye 2">
            <a:extLst>
              <a:ext uri="{FF2B5EF4-FFF2-40B4-BE49-F238E27FC236}">
                <a16:creationId xmlns:a16="http://schemas.microsoft.com/office/drawing/2014/main" id="{94060560-90E1-14D4-2927-D34247770E21}"/>
              </a:ext>
            </a:extLst>
          </p:cNvPr>
          <p:cNvSpPr txBox="1">
            <a:spLocks/>
          </p:cNvSpPr>
          <p:nvPr/>
        </p:nvSpPr>
        <p:spPr>
          <a:xfrm>
            <a:off x="1092374" y="107486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800" b="1" noProof="0" dirty="0">
                <a:cs typeface="Times New Roman" panose="02020603050405020304" pitchFamily="18" charset="0"/>
              </a:rPr>
              <a:t>Fogyatékossággal élő, szenvedély- és pszichiátriai beteg személyek ellátása</a:t>
            </a:r>
          </a:p>
        </p:txBody>
      </p:sp>
      <p:pic>
        <p:nvPicPr>
          <p:cNvPr id="1026" name="Kép 1">
            <a:extLst>
              <a:ext uri="{FF2B5EF4-FFF2-40B4-BE49-F238E27FC236}">
                <a16:creationId xmlns:a16="http://schemas.microsoft.com/office/drawing/2014/main" id="{37E98B0A-3397-A382-A3AF-DDA394FD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6" y="4864618"/>
            <a:ext cx="2407600" cy="1586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9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9C60E7-3964-12FB-BCBF-D0CF9B2CA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CC8A16-D463-6D63-2D8E-2A0BDE55310E}"/>
              </a:ext>
            </a:extLst>
          </p:cNvPr>
          <p:cNvSpPr txBox="1">
            <a:spLocks/>
          </p:cNvSpPr>
          <p:nvPr/>
        </p:nvSpPr>
        <p:spPr>
          <a:xfrm>
            <a:off x="1115616" y="319708"/>
            <a:ext cx="7154948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hu-HU" sz="2800" b="1" noProof="0" dirty="0">
                <a:cs typeface="Times New Roman" panose="02020603050405020304" pitchFamily="18" charset="0"/>
              </a:rPr>
              <a:t>Hajléktalan személyek ellátása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BAC6B024-4A06-0B46-5E00-93E99D4689DA}"/>
              </a:ext>
            </a:extLst>
          </p:cNvPr>
          <p:cNvSpPr txBox="1">
            <a:spLocks/>
          </p:cNvSpPr>
          <p:nvPr/>
        </p:nvSpPr>
        <p:spPr>
          <a:xfrm>
            <a:off x="2699792" y="4329683"/>
            <a:ext cx="6624736" cy="22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/>
              <a:t>Téli krízis és életveszély kezelése</a:t>
            </a:r>
          </a:p>
          <a:p>
            <a:r>
              <a:rPr lang="hu-HU" sz="2000" dirty="0"/>
              <a:t>Kapacitás- és férőhelynyomás csúcsidőben</a:t>
            </a:r>
          </a:p>
          <a:p>
            <a:r>
              <a:rPr lang="hu-HU" sz="2000" dirty="0"/>
              <a:t>Súlyos egészségi állapotú, ápolást-gondozást igénylő ügyfelek ellátása</a:t>
            </a:r>
          </a:p>
          <a:p>
            <a:r>
              <a:rPr lang="hu-HU" sz="2000" dirty="0"/>
              <a:t>Egészségügyi hozzáférési akadályok </a:t>
            </a:r>
          </a:p>
          <a:p>
            <a:r>
              <a:rPr lang="hu-HU" sz="2000" dirty="0"/>
              <a:t>Összetett szükségletek és magas trauma-terhelés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88913AD2-05E0-EF59-2CA3-8F73DDE24C4A}"/>
              </a:ext>
            </a:extLst>
          </p:cNvPr>
          <p:cNvSpPr txBox="1">
            <a:spLocks/>
          </p:cNvSpPr>
          <p:nvPr/>
        </p:nvSpPr>
        <p:spPr>
          <a:xfrm>
            <a:off x="757692" y="4238769"/>
            <a:ext cx="2042380" cy="5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800" b="1" noProof="0" dirty="0">
                <a:solidFill>
                  <a:srgbClr val="C00000"/>
                </a:solidFill>
                <a:cs typeface="Times New Roman" panose="02020603050405020304" pitchFamily="18" charset="0"/>
              </a:rPr>
              <a:t>KIHÍVÁSOK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9FD2D9-683F-E3D2-D66E-03192EDAD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289606"/>
              </p:ext>
            </p:extLst>
          </p:nvPr>
        </p:nvGraphicFramePr>
        <p:xfrm>
          <a:off x="971600" y="860410"/>
          <a:ext cx="7920880" cy="364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3111BCC1-A314-2114-FA70-04B667D70C56}"/>
              </a:ext>
            </a:extLst>
          </p:cNvPr>
          <p:cNvSpPr txBox="1"/>
          <p:nvPr/>
        </p:nvSpPr>
        <p:spPr>
          <a:xfrm>
            <a:off x="7108017" y="1031780"/>
            <a:ext cx="17844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b="1" noProof="0" dirty="0"/>
              <a:t>Időszakos férőhelyek:</a:t>
            </a:r>
            <a:br>
              <a:rPr lang="hu-HU" sz="1400" b="1" noProof="0" dirty="0"/>
            </a:br>
            <a:r>
              <a:rPr lang="hu-HU" sz="1400" b="1" noProof="0" dirty="0"/>
              <a:t>8 intézményben</a:t>
            </a:r>
            <a:br>
              <a:rPr lang="hu-HU" sz="1400" b="1" noProof="0" dirty="0"/>
            </a:br>
            <a:r>
              <a:rPr lang="hu-HU" sz="1400" b="1" noProof="0" dirty="0"/>
              <a:t>131 fő</a:t>
            </a:r>
          </a:p>
        </p:txBody>
      </p:sp>
    </p:spTree>
    <p:extLst>
      <p:ext uri="{BB962C8B-B14F-4D97-AF65-F5344CB8AC3E}">
        <p14:creationId xmlns:p14="http://schemas.microsoft.com/office/powerpoint/2010/main" val="427048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SZ_prezentacio" id="{9EBCA554-3606-D740-B97D-605639FF4EFB}" vid="{5B2E1052-ABE9-8A46-9485-2FBA8DB6D71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mmsz_prezentacio_sablon</Template>
  <TotalTime>586</TotalTime>
  <Words>959</Words>
  <Application>Microsoft Office PowerPoint</Application>
  <PresentationFormat>Diavetítés a képernyőre (4:3 oldalarány)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Amasis MT Pro Medium</vt:lpstr>
      <vt:lpstr>Aptos</vt:lpstr>
      <vt:lpstr>Arial</vt:lpstr>
      <vt:lpstr>Calibri</vt:lpstr>
      <vt:lpstr>Courier New</vt:lpstr>
      <vt:lpstr>Times New Roman</vt:lpstr>
      <vt:lpstr>Wingdings</vt:lpstr>
      <vt:lpstr>Office-téma</vt:lpstr>
      <vt:lpstr> Kihívások és stratégiai megoldások</vt:lpstr>
      <vt:lpstr>PowerPoint-bemutató</vt:lpstr>
      <vt:lpstr>A Magyar Máltai Szeretetszolgálat  Fő tevékenységei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Szabadhegÿ Péter:  Kihívások és stratégiai megoldások</dc:title>
  <dc:creator>Eszter Fehér</dc:creator>
  <cp:lastModifiedBy>Madár Csaba</cp:lastModifiedBy>
  <cp:revision>33</cp:revision>
  <cp:lastPrinted>2026-02-16T06:21:03Z</cp:lastPrinted>
  <dcterms:created xsi:type="dcterms:W3CDTF">2026-02-05T07:14:28Z</dcterms:created>
  <dcterms:modified xsi:type="dcterms:W3CDTF">2026-02-16T06:21:45Z</dcterms:modified>
</cp:coreProperties>
</file>