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1" r:id="rId2"/>
    <p:sldId id="370" r:id="rId3"/>
    <p:sldId id="383" r:id="rId4"/>
    <p:sldId id="324" r:id="rId5"/>
    <p:sldId id="333" r:id="rId6"/>
    <p:sldId id="329" r:id="rId7"/>
    <p:sldId id="334" r:id="rId8"/>
    <p:sldId id="330" r:id="rId9"/>
    <p:sldId id="342" r:id="rId10"/>
    <p:sldId id="379" r:id="rId11"/>
    <p:sldId id="338" r:id="rId12"/>
    <p:sldId id="293" r:id="rId13"/>
    <p:sldId id="376" r:id="rId14"/>
    <p:sldId id="337" r:id="rId15"/>
    <p:sldId id="378" r:id="rId16"/>
    <p:sldId id="260" r:id="rId17"/>
    <p:sldId id="278" r:id="rId18"/>
    <p:sldId id="346" r:id="rId19"/>
    <p:sldId id="343" r:id="rId20"/>
    <p:sldId id="345" r:id="rId21"/>
    <p:sldId id="380" r:id="rId22"/>
    <p:sldId id="362" r:id="rId23"/>
    <p:sldId id="352" r:id="rId24"/>
    <p:sldId id="328" r:id="rId25"/>
    <p:sldId id="354" r:id="rId26"/>
    <p:sldId id="286" r:id="rId27"/>
    <p:sldId id="284" r:id="rId28"/>
    <p:sldId id="356" r:id="rId29"/>
    <p:sldId id="357" r:id="rId30"/>
    <p:sldId id="359" r:id="rId31"/>
    <p:sldId id="372" r:id="rId32"/>
    <p:sldId id="277" r:id="rId33"/>
    <p:sldId id="366" r:id="rId34"/>
    <p:sldId id="303" r:id="rId35"/>
    <p:sldId id="306" r:id="rId36"/>
    <p:sldId id="367" r:id="rId37"/>
    <p:sldId id="320" r:id="rId38"/>
    <p:sldId id="381" r:id="rId39"/>
    <p:sldId id="382" r:id="rId40"/>
    <p:sldId id="369" r:id="rId4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kner Zoltán Lehel" initials="LZL" lastIdx="0" clrIdx="0">
    <p:extLst>
      <p:ext uri="{19B8F6BF-5375-455C-9EA6-DF929625EA0E}">
        <p15:presenceInfo xmlns:p15="http://schemas.microsoft.com/office/powerpoint/2012/main" userId="S-1-5-21-2644283230-276536192-2059634355-17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73" autoAdjust="0"/>
    <p:restoredTop sz="95953" autoAdjust="0"/>
  </p:normalViewPr>
  <p:slideViewPr>
    <p:cSldViewPr snapToGrid="0">
      <p:cViewPr varScale="1">
        <p:scale>
          <a:sx n="78" d="100"/>
          <a:sy n="78" d="100"/>
        </p:scale>
        <p:origin x="667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7A8A-5D62-4380-A492-AB11055BB1A3}" type="datetimeFigureOut">
              <a:rPr lang="hu-HU" smtClean="0"/>
              <a:t>2026. 02. 16.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7453-E8BF-4986-B493-6B5FDB3A6F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5236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7A8A-5D62-4380-A492-AB11055BB1A3}" type="datetimeFigureOut">
              <a:rPr lang="hu-HU" smtClean="0"/>
              <a:t>2026. 02. 16.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7453-E8BF-4986-B493-6B5FDB3A6F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68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7A8A-5D62-4380-A492-AB11055BB1A3}" type="datetimeFigureOut">
              <a:rPr lang="hu-HU" smtClean="0"/>
              <a:t>2026. 02. 16.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7453-E8BF-4986-B493-6B5FDB3A6F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9512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7A8A-5D62-4380-A492-AB11055BB1A3}" type="datetimeFigureOut">
              <a:rPr lang="hu-HU" smtClean="0"/>
              <a:t>2026. 02. 16.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7453-E8BF-4986-B493-6B5FDB3A6F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865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7A8A-5D62-4380-A492-AB11055BB1A3}" type="datetimeFigureOut">
              <a:rPr lang="hu-HU" smtClean="0"/>
              <a:t>2026. 02. 16.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7453-E8BF-4986-B493-6B5FDB3A6F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926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7A8A-5D62-4380-A492-AB11055BB1A3}" type="datetimeFigureOut">
              <a:rPr lang="hu-HU" smtClean="0"/>
              <a:t>2026. 02. 16.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7453-E8BF-4986-B493-6B5FDB3A6F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7783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7A8A-5D62-4380-A492-AB11055BB1A3}" type="datetimeFigureOut">
              <a:rPr lang="hu-HU" smtClean="0"/>
              <a:t>2026. 02. 16.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7453-E8BF-4986-B493-6B5FDB3A6F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530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7A8A-5D62-4380-A492-AB11055BB1A3}" type="datetimeFigureOut">
              <a:rPr lang="hu-HU" smtClean="0"/>
              <a:t>2026. 02. 16.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7453-E8BF-4986-B493-6B5FDB3A6F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638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7A8A-5D62-4380-A492-AB11055BB1A3}" type="datetimeFigureOut">
              <a:rPr lang="hu-HU" smtClean="0"/>
              <a:t>2026. 02. 16.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7453-E8BF-4986-B493-6B5FDB3A6F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5380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7A8A-5D62-4380-A492-AB11055BB1A3}" type="datetimeFigureOut">
              <a:rPr lang="hu-HU" smtClean="0"/>
              <a:t>2026. 02. 16.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7453-E8BF-4986-B493-6B5FDB3A6F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072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7A8A-5D62-4380-A492-AB11055BB1A3}" type="datetimeFigureOut">
              <a:rPr lang="hu-HU" smtClean="0"/>
              <a:t>2026. 02. 16.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7453-E8BF-4986-B493-6B5FDB3A6F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3989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47A8A-5D62-4380-A492-AB11055BB1A3}" type="datetimeFigureOut">
              <a:rPr lang="hu-HU" smtClean="0"/>
              <a:t>2026. 02. 16.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67453-E8BF-4986-B493-6B5FDB3A6F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029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0YZTOqtHbY&amp;list=RDiEYt1kd1K1g&amp;index=2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omx.hu/cimkek/magyar_k%C3%B6zgazdas%C3%A1gi_t%C3%A1rsas%C3%A1g?d=3&amp;date-from=1999-01-03" TargetMode="External"/><Relationship Id="rId2" Type="http://schemas.openxmlformats.org/officeDocument/2006/relationships/hyperlink" Target="https://www.economx.hu/cimkek/taylor_swift?d=3&amp;date-from=1999-01-0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s://www.economx.hu/cimkek/demogr%C3%A1fiai_v%C3%A1ls%C3%A1g?d=3&amp;date-from=1999-01-03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1kbLwvqugk?feature=oembed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divany.hu/eletem/feminizmus-kell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0YZTOqtHbY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Amerikai_Egyes%C3%BClt_%C3%81llamok" TargetMode="External"/><Relationship Id="rId2" Type="http://schemas.openxmlformats.org/officeDocument/2006/relationships/hyperlink" Target="https://hu.wikipedia.org/wiki/Grammy-d%C3%ADj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0YZTOqtHb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00000000-0008-0000-0000-00000E0000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5" y="714518"/>
            <a:ext cx="1048860" cy="1343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rtalom helye 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982007"/>
              </p:ext>
            </p:extLst>
          </p:nvPr>
        </p:nvGraphicFramePr>
        <p:xfrm>
          <a:off x="1712912" y="812800"/>
          <a:ext cx="2056448" cy="1097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8019879" imgH="4857702" progId="Acrobat.Document.DC">
                  <p:embed/>
                </p:oleObj>
              </mc:Choice>
              <mc:Fallback>
                <p:oleObj name="Acrobat Document" r:id="rId3" imgW="8019879" imgH="4857702" progId="Acrobat.Document.DC">
                  <p:embed/>
                  <p:pic>
                    <p:nvPicPr>
                      <p:cNvPr id="8" name="Tartalom helye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2912" y="812800"/>
                        <a:ext cx="2056448" cy="1097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ép 8" descr="A képen embléma, Betűtípus, Grafika, Grafikus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903" y="714518"/>
            <a:ext cx="1813977" cy="106348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FDDAEE0-8C46-E294-5011-AEB1E835A7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148" y="629920"/>
            <a:ext cx="3040164" cy="934719"/>
          </a:xfrm>
          <a:prstGeom prst="rect">
            <a:avLst/>
          </a:prstGeom>
        </p:spPr>
      </p:pic>
      <p:pic>
        <p:nvPicPr>
          <p:cNvPr id="11" name="Kép 10" descr="A képen szöveg, Betűtípus, virág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312" y="303731"/>
            <a:ext cx="2215728" cy="1474269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1088685" y="2525524"/>
            <a:ext cx="1005358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600" b="1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b="1" dirty="0">
                <a:solidFill>
                  <a:srgbClr val="FF0000"/>
                </a:solidFill>
                <a:latin typeface="Calibri" panose="020F0502020204030204"/>
              </a:rPr>
              <a:t>A 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SORS a KÉRDÉS?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b="1" dirty="0">
                <a:solidFill>
                  <a:srgbClr val="FF0000"/>
                </a:solidFill>
                <a:latin typeface="Calibri" panose="020F0502020204030204"/>
              </a:rPr>
              <a:t>avagy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Leszünk-e még elegen?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SIÓFOK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b="1" dirty="0">
                <a:solidFill>
                  <a:prstClr val="black"/>
                </a:solidFill>
                <a:latin typeface="Calibri" panose="020F0502020204030204"/>
              </a:rPr>
              <a:t>2026. FEBRUÁR 16.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400" b="1" noProof="0" dirty="0" err="1">
                <a:solidFill>
                  <a:prstClr val="black"/>
                </a:solidFill>
                <a:latin typeface="Calibri" panose="020F0502020204030204"/>
              </a:rPr>
              <a:t>L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aborczy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-Lakner Zoltán Lehel PhD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6431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0703" y="365125"/>
            <a:ext cx="10983097" cy="1325563"/>
          </a:xfrm>
        </p:spPr>
        <p:txBody>
          <a:bodyPr/>
          <a:lstStyle/>
          <a:p>
            <a:r>
              <a:rPr lang="hu-HU" b="1" dirty="0"/>
              <a:t>…na és akkor most mi legyen?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5351" y="1825624"/>
            <a:ext cx="11800703" cy="4859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dirty="0">
                <a:solidFill>
                  <a:srgbClr val="FF0000"/>
                </a:solidFill>
              </a:rPr>
              <a:t>JAVASLATOK</a:t>
            </a:r>
          </a:p>
          <a:p>
            <a:pPr marL="0" indent="0">
              <a:buNone/>
            </a:pPr>
            <a:r>
              <a:rPr lang="hu-HU" sz="3600" u="sng" dirty="0"/>
              <a:t>Meddőség</a:t>
            </a:r>
          </a:p>
          <a:p>
            <a:pPr marL="0" indent="0">
              <a:buNone/>
            </a:pPr>
            <a:endParaRPr lang="hu-HU" sz="3600" u="sng" dirty="0"/>
          </a:p>
          <a:p>
            <a:pPr marL="0" indent="0">
              <a:buNone/>
            </a:pPr>
            <a:r>
              <a:rPr lang="hu-HU" b="1" dirty="0"/>
              <a:t>A családpolitikának </a:t>
            </a:r>
            <a:r>
              <a:rPr lang="hu-HU" b="1" dirty="0">
                <a:solidFill>
                  <a:srgbClr val="FF0000"/>
                </a:solidFill>
              </a:rPr>
              <a:t>új, </a:t>
            </a:r>
            <a:r>
              <a:rPr lang="hu-HU" sz="3200" b="1" dirty="0">
                <a:solidFill>
                  <a:srgbClr val="FF0000"/>
                </a:solidFill>
              </a:rPr>
              <a:t>prevenciós fejezetet </a:t>
            </a:r>
            <a:r>
              <a:rPr lang="hu-HU" b="1" dirty="0">
                <a:solidFill>
                  <a:srgbClr val="FF0000"/>
                </a:solidFill>
              </a:rPr>
              <a:t>kell nyitnia</a:t>
            </a:r>
            <a:r>
              <a:rPr lang="hu-HU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hu-HU" b="1" dirty="0"/>
              <a:t>az egészséges gyermekvállalás biológiai feltételeinek javítására!</a:t>
            </a:r>
          </a:p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r>
              <a:rPr lang="hu-HU" b="1" dirty="0">
                <a:solidFill>
                  <a:srgbClr val="FF0000"/>
                </a:solidFill>
              </a:rPr>
              <a:t>Meddőségi centrumok </a:t>
            </a:r>
            <a:r>
              <a:rPr lang="hu-HU" b="1" dirty="0"/>
              <a:t>erősítése, veszélyeztetési kockázatok föltárása, etc.</a:t>
            </a:r>
          </a:p>
          <a:p>
            <a:pPr marL="0" indent="0">
              <a:buNone/>
            </a:pPr>
            <a:r>
              <a:rPr lang="hu-HU" b="1" dirty="0"/>
              <a:t>                                                              (Tárcaközi munka !)</a:t>
            </a:r>
          </a:p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sz="3600" dirty="0"/>
          </a:p>
          <a:p>
            <a:pPr marL="0" indent="0">
              <a:buNone/>
            </a:pP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037603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69000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838200" y="6648449"/>
            <a:ext cx="10515600" cy="142875"/>
          </a:xfrm>
        </p:spPr>
        <p:txBody>
          <a:bodyPr>
            <a:normAutofit fontScale="25000" lnSpcReduction="20000"/>
          </a:bodyPr>
          <a:lstStyle/>
          <a:p>
            <a:endParaRPr lang="hu-HU"/>
          </a:p>
        </p:txBody>
      </p:sp>
      <p:pic>
        <p:nvPicPr>
          <p:cNvPr id="6" name="Picture 2" descr="Családbarát kormányzás - Ludovika.h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10515600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078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800100"/>
            <a:ext cx="8905875" cy="5376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2167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gyre több a házasság – Oké. De mi van a válások számával?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2" y="726830"/>
            <a:ext cx="9999784" cy="579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902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133349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pic>
        <p:nvPicPr>
          <p:cNvPr id="5122" name="Picture 2" descr="Nemzeti Hírügynökség - Házasság hete - Kincs: a legtöbb magyar szerint a  házasság a legideálisabb párkapcsolati for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48"/>
            <a:ext cx="12192000" cy="672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888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eghatározatl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5" y="105508"/>
            <a:ext cx="11723077" cy="657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278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240" y="111761"/>
            <a:ext cx="11907520" cy="1178560"/>
          </a:xfrm>
        </p:spPr>
        <p:txBody>
          <a:bodyPr>
            <a:normAutofit fontScale="90000"/>
          </a:bodyPr>
          <a:lstStyle/>
          <a:p>
            <a:r>
              <a:rPr lang="hu-HU" dirty="0"/>
              <a:t>Családok számának változása 2001 – 2022</a:t>
            </a:r>
            <a:br>
              <a:rPr lang="hu-HU" dirty="0"/>
            </a:br>
            <a:r>
              <a:rPr lang="hu-HU" dirty="0"/>
              <a:t>				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6400" y="650240"/>
            <a:ext cx="11521440" cy="5979160"/>
          </a:xfrm>
        </p:spPr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				</a:t>
            </a:r>
            <a:r>
              <a:rPr lang="hu-HU" sz="3200" b="1" dirty="0">
                <a:solidFill>
                  <a:srgbClr val="FF0000"/>
                </a:solidFill>
              </a:rPr>
              <a:t>2001</a:t>
            </a:r>
            <a:r>
              <a:rPr lang="hu-HU" sz="3200" dirty="0"/>
              <a:t>			   </a:t>
            </a:r>
            <a:r>
              <a:rPr lang="hu-HU" sz="3200" b="1" dirty="0">
                <a:solidFill>
                  <a:srgbClr val="FF0000"/>
                </a:solidFill>
              </a:rPr>
              <a:t>2022</a:t>
            </a:r>
          </a:p>
          <a:p>
            <a:pPr marL="0" indent="0">
              <a:buNone/>
            </a:pPr>
            <a:r>
              <a:rPr lang="hu-HU" b="1" dirty="0">
                <a:solidFill>
                  <a:srgbClr val="FF0000"/>
                </a:solidFill>
              </a:rPr>
              <a:t>Házaspár</a:t>
            </a:r>
            <a:r>
              <a:rPr lang="hu-HU" dirty="0"/>
              <a:t>		       2 125 152	          </a:t>
            </a:r>
            <a:r>
              <a:rPr lang="hu-HU" b="1" dirty="0"/>
              <a:t>1  562 967         </a:t>
            </a:r>
            <a:r>
              <a:rPr lang="hu-HU" sz="3600" b="1" dirty="0"/>
              <a:t>-</a:t>
            </a:r>
            <a:r>
              <a:rPr lang="hu-HU" b="1" dirty="0"/>
              <a:t> </a:t>
            </a:r>
            <a:r>
              <a:rPr lang="hu-HU" b="1" dirty="0">
                <a:solidFill>
                  <a:srgbClr val="FF0000"/>
                </a:solidFill>
              </a:rPr>
              <a:t>562 185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Élettársi kapcsolat            274 641		   423 748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1 szülő gyermekkel          471 901                        571 604	   </a:t>
            </a:r>
            <a:r>
              <a:rPr lang="hu-HU" sz="3600" dirty="0"/>
              <a:t>+</a:t>
            </a:r>
            <a:r>
              <a:rPr lang="hu-HU" dirty="0"/>
              <a:t> </a:t>
            </a:r>
            <a:r>
              <a:rPr lang="hu-HU" b="1" dirty="0">
                <a:solidFill>
                  <a:srgbClr val="FF0000"/>
                </a:solidFill>
              </a:rPr>
              <a:t>100 000</a:t>
            </a:r>
          </a:p>
        </p:txBody>
      </p:sp>
    </p:spTree>
    <p:extLst>
      <p:ext uri="{BB962C8B-B14F-4D97-AF65-F5344CB8AC3E}">
        <p14:creationId xmlns:p14="http://schemas.microsoft.com/office/powerpoint/2010/main" val="78588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Családméret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200" b="1" dirty="0"/>
              <a:t>2022-ben minden harmadik háztartásban egyedül éltek</a:t>
            </a:r>
          </a:p>
        </p:txBody>
      </p:sp>
    </p:spTree>
    <p:extLst>
      <p:ext uri="{BB962C8B-B14F-4D97-AF65-F5344CB8AC3E}">
        <p14:creationId xmlns:p14="http://schemas.microsoft.com/office/powerpoint/2010/main" val="3498650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8 Kárpát medence, valamint földrajz ötletek várnak felfedezésre | térkép,  régi térképek, történelem és egyebe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09" y="-89453"/>
            <a:ext cx="9690653" cy="728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761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10080" y="345439"/>
            <a:ext cx="9296400" cy="1799023"/>
          </a:xfrm>
        </p:spPr>
        <p:txBody>
          <a:bodyPr>
            <a:normAutofit fontScale="90000"/>
          </a:bodyPr>
          <a:lstStyle/>
          <a:p>
            <a:r>
              <a:rPr lang="hu-HU" dirty="0"/>
              <a:t>		2002	        			2022</a:t>
            </a:r>
            <a:br>
              <a:rPr lang="hu-HU" dirty="0"/>
            </a:br>
            <a:r>
              <a:rPr lang="hu-HU" dirty="0"/>
              <a:t>		  </a:t>
            </a:r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      </a:t>
            </a:r>
            <a:r>
              <a:rPr lang="hu-HU" b="1" dirty="0">
                <a:solidFill>
                  <a:srgbClr val="FF0000"/>
                </a:solidFill>
              </a:rPr>
              <a:t>2002</a:t>
            </a:r>
            <a:r>
              <a:rPr lang="hu-HU" b="1" dirty="0"/>
              <a:t>		</a:t>
            </a:r>
            <a:r>
              <a:rPr lang="hu-HU" b="1" dirty="0">
                <a:solidFill>
                  <a:schemeClr val="accent6"/>
                </a:solidFill>
              </a:rPr>
              <a:t>magyarok</a:t>
            </a:r>
            <a:r>
              <a:rPr lang="hu-HU" b="1" dirty="0"/>
              <a:t>			     </a:t>
            </a:r>
            <a:r>
              <a:rPr lang="hu-HU" b="1" dirty="0">
                <a:solidFill>
                  <a:srgbClr val="FF0000"/>
                </a:solidFill>
              </a:rPr>
              <a:t>2022</a:t>
            </a:r>
            <a:br>
              <a:rPr lang="hu-HU" dirty="0"/>
            </a:br>
            <a:br>
              <a:rPr lang="hu-HU" dirty="0"/>
            </a:br>
            <a:r>
              <a:rPr lang="hu-HU" sz="3100" b="1" dirty="0"/>
              <a:t>156 566</a:t>
            </a:r>
            <a:r>
              <a:rPr lang="hu-HU" sz="3100" dirty="0"/>
              <a:t>	(</a:t>
            </a:r>
            <a:r>
              <a:rPr lang="hu-HU" sz="3100" b="1" dirty="0">
                <a:solidFill>
                  <a:srgbClr val="FF0000"/>
                </a:solidFill>
              </a:rPr>
              <a:t>0,3 %</a:t>
            </a:r>
            <a:r>
              <a:rPr lang="hu-HU" sz="3100" b="1" dirty="0"/>
              <a:t>)</a:t>
            </a:r>
            <a:r>
              <a:rPr lang="hu-HU" sz="2700" b="1" dirty="0"/>
              <a:t>			   </a:t>
            </a:r>
            <a:r>
              <a:rPr lang="hu-HU" sz="2700" b="1" dirty="0" err="1"/>
              <a:t>n.a</a:t>
            </a:r>
            <a:r>
              <a:rPr lang="hu-HU" sz="2700" b="1" dirty="0"/>
              <a:t>.</a:t>
            </a:r>
            <a:br>
              <a:rPr lang="hu-HU" sz="3100" u="sng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  </a:t>
            </a:r>
            <a:r>
              <a:rPr lang="hu-HU" sz="2700" b="1" dirty="0"/>
              <a:t>520 528	(</a:t>
            </a:r>
            <a:r>
              <a:rPr lang="hu-HU" sz="3100" b="1" dirty="0">
                <a:solidFill>
                  <a:srgbClr val="FF0000"/>
                </a:solidFill>
              </a:rPr>
              <a:t>9,7 </a:t>
            </a:r>
            <a:r>
              <a:rPr lang="hu-HU" sz="2700" b="1" dirty="0">
                <a:solidFill>
                  <a:srgbClr val="FF0000"/>
                </a:solidFill>
              </a:rPr>
              <a:t>%</a:t>
            </a:r>
            <a:r>
              <a:rPr lang="hu-HU" sz="2700" b="1" dirty="0"/>
              <a:t>)				   422 065	(</a:t>
            </a:r>
            <a:r>
              <a:rPr lang="hu-HU" sz="3100" b="1" dirty="0">
                <a:solidFill>
                  <a:srgbClr val="FF0000"/>
                </a:solidFill>
              </a:rPr>
              <a:t>7,7</a:t>
            </a:r>
            <a:r>
              <a:rPr lang="hu-HU" sz="3100" b="1" dirty="0"/>
              <a:t> </a:t>
            </a:r>
            <a:r>
              <a:rPr lang="hu-HU" sz="2700" b="1" dirty="0"/>
              <a:t>%)</a:t>
            </a:r>
            <a:br>
              <a:rPr lang="hu-HU" sz="4900" b="1" dirty="0"/>
            </a:br>
            <a:br>
              <a:rPr lang="hu-HU" sz="4900" b="1" dirty="0"/>
            </a:br>
            <a:br>
              <a:rPr lang="hu-HU" sz="4900" b="1" dirty="0"/>
            </a:br>
            <a:r>
              <a:rPr lang="hu-HU" sz="2700" b="1" dirty="0"/>
              <a:t>1 434 377     	(</a:t>
            </a:r>
            <a:r>
              <a:rPr lang="hu-HU" sz="3100" b="1" dirty="0">
                <a:solidFill>
                  <a:srgbClr val="FF0000"/>
                </a:solidFill>
              </a:rPr>
              <a:t>6,6</a:t>
            </a:r>
            <a:r>
              <a:rPr lang="hu-HU" sz="2700" b="1" dirty="0">
                <a:solidFill>
                  <a:srgbClr val="FF0000"/>
                </a:solidFill>
              </a:rPr>
              <a:t>%</a:t>
            </a:r>
            <a:r>
              <a:rPr lang="hu-HU" sz="2700" b="1" dirty="0"/>
              <a:t>)				1 002 151	(</a:t>
            </a:r>
            <a:r>
              <a:rPr lang="hu-HU" sz="3100" b="1" dirty="0">
                <a:solidFill>
                  <a:srgbClr val="FF0000"/>
                </a:solidFill>
              </a:rPr>
              <a:t>6,0 </a:t>
            </a:r>
            <a:r>
              <a:rPr lang="hu-HU" sz="2700" b="1" dirty="0"/>
              <a:t>%)	</a:t>
            </a:r>
            <a:br>
              <a:rPr lang="hu-HU" sz="2700" b="1" dirty="0"/>
            </a:br>
            <a:r>
              <a:rPr lang="hu-HU" sz="2700" b="1" dirty="0"/>
              <a:t>		   </a:t>
            </a:r>
            <a:br>
              <a:rPr lang="hu-HU" sz="2700" b="1" dirty="0"/>
            </a:br>
            <a:br>
              <a:rPr lang="hu-HU" sz="2700" b="1" dirty="0"/>
            </a:br>
            <a:br>
              <a:rPr lang="hu-HU" sz="2700" b="1" dirty="0"/>
            </a:br>
            <a:br>
              <a:rPr lang="hu-HU" sz="2700" b="1" dirty="0"/>
            </a:br>
            <a:r>
              <a:rPr lang="hu-HU" sz="2700" b="1" dirty="0"/>
              <a:t>293 299	(</a:t>
            </a:r>
            <a:r>
              <a:rPr lang="hu-HU" sz="3100" b="1" dirty="0">
                <a:solidFill>
                  <a:srgbClr val="FF0000"/>
                </a:solidFill>
              </a:rPr>
              <a:t>3,9</a:t>
            </a:r>
            <a:r>
              <a:rPr lang="hu-HU" sz="2700" b="1" dirty="0">
                <a:solidFill>
                  <a:srgbClr val="FF0000"/>
                </a:solidFill>
              </a:rPr>
              <a:t> %</a:t>
            </a:r>
            <a:r>
              <a:rPr lang="hu-HU" sz="2700" b="1" dirty="0"/>
              <a:t>)			   	    184  442        (</a:t>
            </a:r>
            <a:r>
              <a:rPr lang="hu-HU" sz="3100" b="1" dirty="0">
                <a:solidFill>
                  <a:srgbClr val="FF0000"/>
                </a:solidFill>
              </a:rPr>
              <a:t>2.8</a:t>
            </a:r>
            <a:r>
              <a:rPr lang="hu-HU" sz="3100" b="1" dirty="0"/>
              <a:t> </a:t>
            </a:r>
            <a:r>
              <a:rPr lang="hu-HU" sz="2700" b="1" dirty="0"/>
              <a:t>%)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58" y="2739392"/>
            <a:ext cx="731583" cy="11095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45" y="4125928"/>
            <a:ext cx="743776" cy="108518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58" y="5396044"/>
            <a:ext cx="896190" cy="1335140"/>
          </a:xfrm>
          <a:prstGeom prst="rect">
            <a:avLst/>
          </a:prstGeom>
        </p:spPr>
      </p:pic>
      <p:sp>
        <p:nvSpPr>
          <p:cNvPr id="9" name="AutoShape 2" descr="Ukrajna címere –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58" y="1045778"/>
            <a:ext cx="782812" cy="1098684"/>
          </a:xfrm>
          <a:prstGeom prst="rect">
            <a:avLst/>
          </a:prstGeom>
        </p:spPr>
      </p:pic>
      <p:sp>
        <p:nvSpPr>
          <p:cNvPr id="11" name="Tartalom helye 10"/>
          <p:cNvSpPr>
            <a:spLocks noGrp="1"/>
          </p:cNvSpPr>
          <p:nvPr>
            <p:ph idx="1"/>
          </p:nvPr>
        </p:nvSpPr>
        <p:spPr>
          <a:xfrm>
            <a:off x="155575" y="6731184"/>
            <a:ext cx="11198225" cy="12681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		       </a:t>
            </a:r>
            <a:r>
              <a:rPr lang="hu-HU" sz="3200" b="1" dirty="0"/>
              <a:t>2002						2022</a:t>
            </a:r>
          </a:p>
        </p:txBody>
      </p:sp>
    </p:spTree>
    <p:extLst>
      <p:ext uri="{BB962C8B-B14F-4D97-AF65-F5344CB8AC3E}">
        <p14:creationId xmlns:p14="http://schemas.microsoft.com/office/powerpoint/2010/main" val="1700260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hu-HU" sz="2200" dirty="0">
                <a:hlinkClick r:id="rId2"/>
              </a:rPr>
            </a:br>
            <a:br>
              <a:rPr lang="hu-HU" sz="2200" dirty="0">
                <a:hlinkClick r:id="rId2"/>
              </a:rPr>
            </a:br>
            <a:r>
              <a:rPr lang="hu-HU" sz="2200" dirty="0"/>
              <a:t>https://www.youtube.com/watch?v=b1kbLwvqugk</a:t>
            </a:r>
            <a:br>
              <a:rPr lang="hu-HU" dirty="0"/>
            </a:br>
            <a:endParaRPr lang="hu-HU" dirty="0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u-HU" dirty="0"/>
              <a:t> 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dirty="0">
                <a:latin typeface="Bookman Old Style" panose="02050604050505020204" pitchFamily="18" charset="0"/>
              </a:rPr>
              <a:t>Anti - </a:t>
            </a:r>
            <a:r>
              <a:rPr lang="hu-HU" dirty="0" err="1">
                <a:latin typeface="Bookman Old Style" panose="02050604050505020204" pitchFamily="18" charset="0"/>
              </a:rPr>
              <a:t>hero</a:t>
            </a:r>
            <a:endParaRPr lang="hu-H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97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468922"/>
            <a:ext cx="10515600" cy="1690688"/>
          </a:xfrm>
        </p:spPr>
        <p:txBody>
          <a:bodyPr/>
          <a:lstStyle/>
          <a:p>
            <a:r>
              <a:rPr lang="hu-HU" b="1" dirty="0">
                <a:solidFill>
                  <a:srgbClr val="FF0000"/>
                </a:solidFill>
              </a:rPr>
              <a:t>Határon túli magyarok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3059" y="633046"/>
            <a:ext cx="11405287" cy="6224954"/>
          </a:xfrm>
        </p:spPr>
        <p:txBody>
          <a:bodyPr/>
          <a:lstStyle/>
          <a:p>
            <a:r>
              <a:rPr lang="hu-HU" dirty="0"/>
              <a:t>A </a:t>
            </a:r>
            <a:r>
              <a:rPr lang="hu-HU" b="1" dirty="0"/>
              <a:t>rendszerváltás óta az erdélyi magyarok száma csaknem 40 %-</a:t>
            </a:r>
            <a:r>
              <a:rPr lang="hu-HU" b="1" dirty="0" err="1"/>
              <a:t>kal</a:t>
            </a:r>
            <a:r>
              <a:rPr lang="hu-HU" b="1" dirty="0"/>
              <a:t>,</a:t>
            </a:r>
          </a:p>
          <a:p>
            <a:endParaRPr lang="hu-HU" b="1" dirty="0"/>
          </a:p>
          <a:p>
            <a:r>
              <a:rPr lang="hu-HU" b="1" dirty="0"/>
              <a:t>a felvidékieké 20 %-</a:t>
            </a:r>
            <a:r>
              <a:rPr lang="hu-HU" b="1" dirty="0" err="1"/>
              <a:t>kal</a:t>
            </a:r>
            <a:r>
              <a:rPr lang="hu-HU" b="1" dirty="0"/>
              <a:t>,</a:t>
            </a:r>
          </a:p>
          <a:p>
            <a:endParaRPr lang="hu-HU" b="1" dirty="0"/>
          </a:p>
          <a:p>
            <a:r>
              <a:rPr lang="hu-HU" b="1" dirty="0"/>
              <a:t>a vajdasági magyaroké pedig majdnem 50 %-</a:t>
            </a:r>
            <a:r>
              <a:rPr lang="hu-HU" b="1" dirty="0" err="1"/>
              <a:t>kal</a:t>
            </a:r>
            <a:r>
              <a:rPr lang="hu-HU" b="1" dirty="0"/>
              <a:t>, csökkent. </a:t>
            </a:r>
          </a:p>
          <a:p>
            <a:endParaRPr lang="hu-HU" b="1" dirty="0"/>
          </a:p>
          <a:p>
            <a:r>
              <a:rPr lang="hu-HU" dirty="0"/>
              <a:t>Ráadásul a kedvezőtlen </a:t>
            </a:r>
            <a:r>
              <a:rPr lang="hu-HU" i="1" dirty="0"/>
              <a:t>öregedési indexek</a:t>
            </a:r>
            <a:r>
              <a:rPr lang="hu-HU" u="sng" dirty="0"/>
              <a:t> </a:t>
            </a:r>
            <a:r>
              <a:rPr lang="hu-HU" dirty="0"/>
              <a:t>alapján a külhoni magyarság lélekszámában a következő években is csökkenő tendencia várható.</a:t>
            </a:r>
          </a:p>
          <a:p>
            <a:pPr marL="0" indent="0" algn="ctr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JAVASLAT: </a:t>
            </a:r>
          </a:p>
          <a:p>
            <a:pPr marL="0" indent="0" algn="ctr">
              <a:buNone/>
            </a:pP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FRISSÍTSÜK FEL ÉS BŐVÍTSÜK A KÖLDÖKZSINÓR PROGRAMOT!!!</a:t>
            </a:r>
          </a:p>
        </p:txBody>
      </p:sp>
      <p:sp>
        <p:nvSpPr>
          <p:cNvPr id="4" name="Lefelé nyíl 3"/>
          <p:cNvSpPr/>
          <p:nvPr/>
        </p:nvSpPr>
        <p:spPr>
          <a:xfrm>
            <a:off x="5404338" y="4501662"/>
            <a:ext cx="539262" cy="8206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7110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1015" y="365125"/>
            <a:ext cx="11142785" cy="725121"/>
          </a:xfrm>
        </p:spPr>
        <p:txBody>
          <a:bodyPr/>
          <a:lstStyle/>
          <a:p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CHERCHEZ LA FEMME!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6022" y="1198567"/>
            <a:ext cx="10949353" cy="553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4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080240" cy="902207"/>
          </a:xfrm>
        </p:spPr>
        <p:txBody>
          <a:bodyPr>
            <a:normAutofit fontScale="90000"/>
          </a:bodyPr>
          <a:lstStyle/>
          <a:p>
            <a:pPr marL="0" indent="0"/>
            <a:br>
              <a:rPr lang="hu-HU" sz="3600" b="1" dirty="0"/>
            </a:br>
            <a:br>
              <a:rPr lang="hu-HU" sz="3600" b="1" dirty="0"/>
            </a:b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TTT: 1, 31 </a:t>
            </a:r>
            <a:r>
              <a:rPr lang="hu-HU" sz="3100" b="1" dirty="0">
                <a:solidFill>
                  <a:srgbClr val="FF0000"/>
                </a:solidFill>
              </a:rPr>
              <a:t>(!)   </a:t>
            </a:r>
            <a:r>
              <a:rPr lang="hu-H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BAJ A FEJEKBEN VAN?    </a:t>
            </a:r>
            <a:br>
              <a:rPr lang="hu-H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Megváltozott a gondolkodásmód  </a:t>
            </a:r>
            <a:r>
              <a:rPr lang="hu-HU" sz="3100" b="1" dirty="0">
                <a:solidFill>
                  <a:srgbClr val="FF0000"/>
                </a:solidFill>
              </a:rPr>
              <a:t>-</a:t>
            </a:r>
            <a:r>
              <a:rPr lang="hu-H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ELSODOR A KORSZELLEM?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hu-HU" b="1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658112"/>
            <a:ext cx="12192000" cy="5199888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A magyar társadalom jövedelmi átrendeződése és </a:t>
            </a:r>
            <a:r>
              <a:rPr lang="hu-HU" dirty="0" err="1"/>
              <a:t>középosztályosodása</a:t>
            </a:r>
            <a:r>
              <a:rPr lang="hu-HU" dirty="0"/>
              <a:t> arra is rámutat, hogy ma </a:t>
            </a:r>
            <a:r>
              <a:rPr lang="hu-HU" b="1" dirty="0"/>
              <a:t>már </a:t>
            </a:r>
            <a:r>
              <a:rPr lang="hu-HU" b="1" dirty="0">
                <a:solidFill>
                  <a:srgbClr val="FF0000"/>
                </a:solidFill>
              </a:rPr>
              <a:t>az anyagi juttatások szükséges, de nem elégséges feltételei</a:t>
            </a:r>
            <a:r>
              <a:rPr lang="hu-HU" b="1" dirty="0"/>
              <a:t> a gyermekvállalási hajlandóság növekedésének.</a:t>
            </a:r>
          </a:p>
          <a:p>
            <a:pPr marL="0" indent="0">
              <a:buNone/>
            </a:pPr>
            <a:endParaRPr lang="hu-HU" b="1" dirty="0"/>
          </a:p>
          <a:p>
            <a:pPr algn="just"/>
            <a:r>
              <a:rPr lang="hu-HU" b="1" dirty="0"/>
              <a:t>Liberális és individualista hatások </a:t>
            </a:r>
            <a:r>
              <a:rPr lang="hu-HU" dirty="0"/>
              <a:t>térnyerése: </a:t>
            </a:r>
          </a:p>
          <a:p>
            <a:pPr marL="0" indent="0" algn="just">
              <a:buNone/>
            </a:pPr>
            <a:r>
              <a:rPr lang="hu-HU" dirty="0">
                <a:solidFill>
                  <a:srgbClr val="FF0000"/>
                </a:solidFill>
              </a:rPr>
              <a:t>   a gyermek a női önmegvalósítás akadálya </a:t>
            </a:r>
            <a:r>
              <a:rPr lang="hu-HU" dirty="0"/>
              <a:t>(Nem általános, de terjed!)</a:t>
            </a:r>
          </a:p>
          <a:p>
            <a:pPr marL="0" indent="0" algn="just">
              <a:buNone/>
            </a:pPr>
            <a:endParaRPr lang="hu-HU" dirty="0"/>
          </a:p>
          <a:p>
            <a:pPr algn="just"/>
            <a:r>
              <a:rPr lang="hu-HU" b="1" dirty="0"/>
              <a:t>A több gyermek vállalásának preferenciái jelentősen visszaestek</a:t>
            </a:r>
          </a:p>
          <a:p>
            <a:pPr algn="just"/>
            <a:r>
              <a:rPr lang="hu-HU" dirty="0"/>
              <a:t>Terjed </a:t>
            </a:r>
            <a:r>
              <a:rPr lang="hu-HU" b="1" dirty="0"/>
              <a:t>az </a:t>
            </a:r>
            <a:r>
              <a:rPr lang="hu-HU" b="1" i="1" dirty="0"/>
              <a:t>egy nő egy gyerek</a:t>
            </a:r>
            <a:r>
              <a:rPr lang="hu-HU" dirty="0"/>
              <a:t> családtervezés preferenciája …</a:t>
            </a:r>
          </a:p>
          <a:p>
            <a:pPr marL="0" indent="0" algn="just">
              <a:buNone/>
            </a:pPr>
            <a:endParaRPr lang="hu-HU" dirty="0">
              <a:solidFill>
                <a:srgbClr val="FF0000"/>
              </a:solidFill>
            </a:endParaRPr>
          </a:p>
          <a:p>
            <a:r>
              <a:rPr lang="hu-HU" dirty="0"/>
              <a:t>A nemi szerepek természetes rendjét felborító és a családi értékeket </a:t>
            </a:r>
            <a:r>
              <a:rPr lang="hu-HU" dirty="0" err="1"/>
              <a:t>relativizáló</a:t>
            </a:r>
            <a:r>
              <a:rPr lang="hu-HU" dirty="0"/>
              <a:t> </a:t>
            </a:r>
            <a:r>
              <a:rPr lang="hu-HU" b="1" dirty="0" err="1"/>
              <a:t>gender</a:t>
            </a:r>
            <a:r>
              <a:rPr lang="hu-HU" b="1" dirty="0"/>
              <a:t> propaganda </a:t>
            </a:r>
            <a:r>
              <a:rPr lang="hu-HU" dirty="0"/>
              <a:t>hatékonyan hatol be a fiatal generációk gondolkodásába.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5154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8280" y="0"/>
            <a:ext cx="12043719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b="1" dirty="0"/>
              <a:t>TTT: 1, 31 </a:t>
            </a:r>
            <a:r>
              <a:rPr lang="hu-HU" b="1" dirty="0">
                <a:solidFill>
                  <a:srgbClr val="FF0000"/>
                </a:solidFill>
              </a:rPr>
              <a:t>(!)   			</a:t>
            </a: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BAJ A FEJEKBEN VAN?    </a:t>
            </a:r>
            <a:b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Megváltozott a gondolkodásmód  </a:t>
            </a:r>
            <a:r>
              <a:rPr lang="hu-HU" b="1" dirty="0">
                <a:solidFill>
                  <a:srgbClr val="FF0000"/>
                </a:solidFill>
              </a:rPr>
              <a:t>-</a:t>
            </a: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ELSODOR A KORSZELLEM?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b="1" dirty="0"/>
          </a:p>
          <a:p>
            <a:r>
              <a:rPr lang="hu-HU" b="1" dirty="0"/>
              <a:t>A szabadidőorientáltság attitűdje, az idő feletti szabad rendelkezés</a:t>
            </a:r>
            <a:r>
              <a:rPr lang="hu-HU" dirty="0"/>
              <a:t> igényei</a:t>
            </a:r>
          </a:p>
          <a:p>
            <a:pPr marL="0" indent="0">
              <a:buNone/>
            </a:pPr>
            <a:r>
              <a:rPr lang="hu-HU" dirty="0"/>
              <a:t>(</a:t>
            </a:r>
            <a:r>
              <a:rPr lang="hu-HU" b="1" i="1" dirty="0">
                <a:solidFill>
                  <a:srgbClr val="FF0000"/>
                </a:solidFill>
              </a:rPr>
              <a:t>élménytársadalmi attitűd</a:t>
            </a:r>
            <a:r>
              <a:rPr lang="hu-HU" b="1" i="1" dirty="0"/>
              <a:t>!) </a:t>
            </a:r>
            <a:r>
              <a:rPr lang="hu-HU" b="1" dirty="0"/>
              <a:t>gyengítik a gyermekvállalási hajlandóságot</a:t>
            </a:r>
            <a:r>
              <a:rPr lang="hu-HU" dirty="0"/>
              <a:t>,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A generációk közötti </a:t>
            </a:r>
            <a:r>
              <a:rPr lang="hu-HU" b="1" dirty="0"/>
              <a:t>mintakövető moralitás és a hagyományos értékrend rendkívüli mértékben gyöngül</a:t>
            </a:r>
          </a:p>
          <a:p>
            <a:pPr marL="0" indent="0">
              <a:buNone/>
            </a:pPr>
            <a:endParaRPr lang="hu-HU" b="1" dirty="0"/>
          </a:p>
          <a:p>
            <a:pPr marL="0" indent="0" algn="ctr">
              <a:buNone/>
            </a:pPr>
            <a:r>
              <a:rPr lang="hu-HU" b="1" dirty="0"/>
              <a:t>	</a:t>
            </a:r>
          </a:p>
          <a:p>
            <a:pPr marL="0" indent="0">
              <a:buNone/>
            </a:pPr>
            <a:endParaRPr lang="hu-HU" b="1" dirty="0"/>
          </a:p>
          <a:p>
            <a:r>
              <a:rPr lang="hu-HU" dirty="0"/>
              <a:t>A médiumokban és a közösségi médiában a hagyományos moralitás átörökítése helyett ún. „tekintélyes” </a:t>
            </a:r>
            <a:r>
              <a:rPr lang="hu-HU" b="1" dirty="0">
                <a:solidFill>
                  <a:srgbClr val="FF0000"/>
                </a:solidFill>
              </a:rPr>
              <a:t>véleményformáló </a:t>
            </a:r>
            <a:r>
              <a:rPr lang="hu-HU" b="1" dirty="0" err="1">
                <a:solidFill>
                  <a:srgbClr val="FF0000"/>
                </a:solidFill>
              </a:rPr>
              <a:t>influenszerek</a:t>
            </a:r>
            <a:r>
              <a:rPr lang="hu-HU" b="1" dirty="0">
                <a:solidFill>
                  <a:srgbClr val="FF0000"/>
                </a:solidFill>
              </a:rPr>
              <a:t> </a:t>
            </a:r>
            <a:r>
              <a:rPr lang="hu-HU" b="1" dirty="0"/>
              <a:t>nagy hatékonysággal veszik át a normaképző szerepköröket. </a:t>
            </a:r>
          </a:p>
          <a:p>
            <a:pPr marL="0" indent="0">
              <a:buNone/>
            </a:pPr>
            <a:endParaRPr lang="hu-HU" b="1" dirty="0"/>
          </a:p>
          <a:p>
            <a:endParaRPr lang="hu-HU" dirty="0"/>
          </a:p>
          <a:p>
            <a:endParaRPr lang="hu-H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u-HU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u-H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" name="Jobbra nyíl 3"/>
          <p:cNvSpPr/>
          <p:nvPr/>
        </p:nvSpPr>
        <p:spPr>
          <a:xfrm>
            <a:off x="2446639" y="135925"/>
            <a:ext cx="2286000" cy="234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Folyamatábra: Vagy 4"/>
          <p:cNvSpPr/>
          <p:nvPr/>
        </p:nvSpPr>
        <p:spPr>
          <a:xfrm>
            <a:off x="5742432" y="4425696"/>
            <a:ext cx="612648" cy="612648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400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" y="142241"/>
            <a:ext cx="12100560" cy="1548448"/>
          </a:xfrm>
        </p:spPr>
        <p:txBody>
          <a:bodyPr>
            <a:noAutofit/>
          </a:bodyPr>
          <a:lstStyle/>
          <a:p>
            <a:br>
              <a:rPr lang="hu-HU" sz="2800" b="1" dirty="0"/>
            </a:br>
            <a:br>
              <a:rPr lang="hu-HU" sz="2800" b="1" dirty="0"/>
            </a:br>
            <a:br>
              <a:rPr lang="hu-HU" sz="2800" b="1" dirty="0"/>
            </a:br>
            <a:r>
              <a:rPr lang="hu-HU" sz="2800" b="1" dirty="0"/>
              <a:t>„Ha </a:t>
            </a:r>
            <a:r>
              <a:rPr lang="hu-HU" sz="3600" b="1" u="sng" dirty="0">
                <a:hlinkClick r:id="rId2"/>
              </a:rPr>
              <a:t>TAYLOR  SWIFTNEK</a:t>
            </a:r>
            <a:r>
              <a:rPr lang="hu-HU" sz="2800" b="1" dirty="0"/>
              <a:t> </a:t>
            </a:r>
            <a:br>
              <a:rPr lang="hu-HU" sz="2800" b="1" dirty="0"/>
            </a:br>
            <a:r>
              <a:rPr lang="hu-HU" sz="2800" b="1" dirty="0">
                <a:solidFill>
                  <a:srgbClr val="FF0000"/>
                </a:solidFill>
              </a:rPr>
              <a:t>kisbabája születne az sokkal jobban ösztönözné a fiatalokat a gyermekvállalásra</a:t>
            </a:r>
            <a:r>
              <a:rPr lang="hu-HU" sz="2800" b="1" dirty="0"/>
              <a:t>, </a:t>
            </a:r>
            <a:br>
              <a:rPr lang="hu-HU" sz="2800" b="1" dirty="0"/>
            </a:br>
            <a:r>
              <a:rPr lang="hu-HU" sz="2800" b="1" dirty="0"/>
              <a:t>mint azok a megoldások, amit akár Magyarország, akár egyes nyugat-európai államok a gyermekvállalást ösztönző intézkedéseikkel kitalálnak, … „</a:t>
            </a:r>
            <a:br>
              <a:rPr lang="hu-HU" sz="2800" b="1" dirty="0"/>
            </a:br>
            <a:br>
              <a:rPr lang="hu-HU" sz="2800" dirty="0"/>
            </a:br>
            <a:r>
              <a:rPr lang="hu-HU" sz="3200" b="1" dirty="0"/>
              <a:t>- </a:t>
            </a:r>
            <a:r>
              <a:rPr lang="hu-HU" sz="2800" b="1" dirty="0"/>
              <a:t>hangzott el a </a:t>
            </a:r>
            <a:r>
              <a:rPr lang="hu-HU" sz="2800" b="1" u="sng" dirty="0">
                <a:hlinkClick r:id="rId3"/>
              </a:rPr>
              <a:t> Magyar Közgazdasági Társaság </a:t>
            </a:r>
            <a:r>
              <a:rPr lang="hu-HU" sz="2800" b="1" u="sng" dirty="0">
                <a:hlinkClick r:id="rId4"/>
              </a:rPr>
              <a:t> demográfiai </a:t>
            </a:r>
            <a:br>
              <a:rPr lang="hu-HU" sz="2800" b="1" u="sng" dirty="0"/>
            </a:br>
            <a:r>
              <a:rPr lang="hu-HU" sz="2800" b="1" dirty="0"/>
              <a:t>szakosztályának online Konferenciáján (2025. május</a:t>
            </a:r>
            <a:r>
              <a:rPr lang="hu-HU" sz="4000" b="1" dirty="0"/>
              <a:t>)</a:t>
            </a:r>
            <a:endParaRPr lang="hu-HU" sz="2800" dirty="0"/>
          </a:p>
        </p:txBody>
      </p:sp>
      <p:pic>
        <p:nvPicPr>
          <p:cNvPr id="4" name="Picture 2" descr="Bölcsek köve - az alkimisták álma | Astronet.hu Talányok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3230881"/>
            <a:ext cx="4983480" cy="294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629921" y="3105835"/>
            <a:ext cx="50088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hu-HU" sz="3600" dirty="0">
              <a:solidFill>
                <a:prstClr val="black"/>
              </a:solidFill>
            </a:endParaRPr>
          </a:p>
          <a:p>
            <a:pPr lvl="0"/>
            <a:endParaRPr lang="hu-HU" sz="3600" dirty="0">
              <a:solidFill>
                <a:prstClr val="black"/>
              </a:solidFill>
            </a:endParaRPr>
          </a:p>
          <a:p>
            <a:pPr lvl="0"/>
            <a:endParaRPr lang="hu-HU" sz="3600" dirty="0">
              <a:solidFill>
                <a:prstClr val="black"/>
              </a:solidFill>
            </a:endParaRPr>
          </a:p>
          <a:p>
            <a:pPr lvl="0"/>
            <a:r>
              <a:rPr lang="hu-HU" sz="3600" dirty="0" err="1">
                <a:solidFill>
                  <a:prstClr val="black"/>
                </a:solidFill>
              </a:rPr>
              <a:t>Lapis</a:t>
            </a:r>
            <a:r>
              <a:rPr lang="hu-HU" sz="3600" dirty="0">
                <a:solidFill>
                  <a:prstClr val="black"/>
                </a:solidFill>
              </a:rPr>
              <a:t> </a:t>
            </a:r>
            <a:r>
              <a:rPr lang="hu-HU" sz="3600" dirty="0" err="1">
                <a:solidFill>
                  <a:prstClr val="black"/>
                </a:solidFill>
              </a:rPr>
              <a:t>philosophorum</a:t>
            </a:r>
            <a:endParaRPr lang="hu-H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5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864972"/>
          </a:xfrm>
        </p:spPr>
        <p:txBody>
          <a:bodyPr/>
          <a:lstStyle/>
          <a:p>
            <a:r>
              <a:rPr lang="hu-HU" b="1" dirty="0">
                <a:solidFill>
                  <a:srgbClr val="FF0000"/>
                </a:solidFill>
              </a:rPr>
              <a:t>JAVASLATOK 4.2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0130" y="1149178"/>
            <a:ext cx="11331146" cy="5027785"/>
          </a:xfrm>
        </p:spPr>
        <p:txBody>
          <a:bodyPr/>
          <a:lstStyle/>
          <a:p>
            <a:r>
              <a:rPr lang="hu-HU" dirty="0"/>
              <a:t>A kommunikációba </a:t>
            </a:r>
            <a:r>
              <a:rPr lang="hu-HU" b="1" dirty="0">
                <a:solidFill>
                  <a:srgbClr val="FF0000"/>
                </a:solidFill>
              </a:rPr>
              <a:t>be kell vonni</a:t>
            </a:r>
            <a:r>
              <a:rPr lang="hu-HU" dirty="0"/>
              <a:t> az elveinket támogató </a:t>
            </a:r>
            <a:r>
              <a:rPr lang="hu-HU" dirty="0">
                <a:solidFill>
                  <a:srgbClr val="FF0000"/>
                </a:solidFill>
              </a:rPr>
              <a:t>hazai és külföldi népszerű személyiségeket, </a:t>
            </a:r>
            <a:r>
              <a:rPr lang="hu-HU" dirty="0" err="1">
                <a:solidFill>
                  <a:srgbClr val="FF0000"/>
                </a:solidFill>
              </a:rPr>
              <a:t>influenszereket</a:t>
            </a:r>
            <a:r>
              <a:rPr lang="hu-HU" dirty="0">
                <a:solidFill>
                  <a:srgbClr val="FF0000"/>
                </a:solidFill>
              </a:rPr>
              <a:t>!</a:t>
            </a:r>
          </a:p>
          <a:p>
            <a:endParaRPr lang="hu-HU" dirty="0">
              <a:solidFill>
                <a:srgbClr val="FF0000"/>
              </a:solidFill>
            </a:endParaRPr>
          </a:p>
          <a:p>
            <a:pPr algn="just"/>
            <a:r>
              <a:rPr lang="hu-HU" dirty="0"/>
              <a:t>A </a:t>
            </a:r>
            <a:r>
              <a:rPr lang="hu-HU" b="1" dirty="0" err="1">
                <a:solidFill>
                  <a:srgbClr val="FF0000"/>
                </a:solidFill>
              </a:rPr>
              <a:t>tradewife</a:t>
            </a:r>
            <a:r>
              <a:rPr lang="hu-HU" b="1" dirty="0">
                <a:solidFill>
                  <a:srgbClr val="FF0000"/>
                </a:solidFill>
              </a:rPr>
              <a:t> mozgalom </a:t>
            </a:r>
            <a:r>
              <a:rPr lang="hu-HU" dirty="0"/>
              <a:t>sikere elvezet arra a felismerésre is, hogy </a:t>
            </a:r>
            <a:r>
              <a:rPr lang="hu-HU" b="1" dirty="0"/>
              <a:t>a fiatalokat célzó demográfiával, családalapítással és gyermekvállalással kapcsolatos kommunikáció új eszközök bevetését igényli</a:t>
            </a:r>
            <a:r>
              <a:rPr lang="hu-HU" dirty="0"/>
              <a:t>. </a:t>
            </a:r>
          </a:p>
          <a:p>
            <a:pPr algn="just"/>
            <a:endParaRPr lang="hu-HU" dirty="0"/>
          </a:p>
          <a:p>
            <a:pPr algn="just"/>
            <a:r>
              <a:rPr lang="hu-HU" sz="3200" b="1" dirty="0" err="1">
                <a:solidFill>
                  <a:srgbClr val="FF0000"/>
                </a:solidFill>
              </a:rPr>
              <a:t>Edukálni</a:t>
            </a:r>
            <a:r>
              <a:rPr lang="hu-HU" sz="3200" b="1" dirty="0">
                <a:solidFill>
                  <a:srgbClr val="FF0000"/>
                </a:solidFill>
              </a:rPr>
              <a:t> szükséges </a:t>
            </a:r>
            <a:r>
              <a:rPr lang="hu-HU" dirty="0"/>
              <a:t>az egész magyar társadalmat: </a:t>
            </a:r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sz="3200" b="1" dirty="0">
                <a:solidFill>
                  <a:srgbClr val="FF0000"/>
                </a:solidFill>
              </a:rPr>
              <a:t>Szokjanak hozzá a pozitív társadalmi üzenetek jelenlétéhez!</a:t>
            </a:r>
          </a:p>
          <a:p>
            <a:endParaRPr lang="hu-H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3676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00" y="1"/>
            <a:ext cx="12115800" cy="1611630"/>
          </a:xfrm>
        </p:spPr>
        <p:txBody>
          <a:bodyPr>
            <a:normAutofit fontScale="90000"/>
          </a:bodyPr>
          <a:lstStyle/>
          <a:p>
            <a:br>
              <a:rPr lang="hu-HU" b="1" dirty="0">
                <a:solidFill>
                  <a:srgbClr val="FF0000"/>
                </a:solidFill>
              </a:rPr>
            </a:br>
            <a:br>
              <a:rPr lang="hu-HU" altLang="hu-HU" sz="3200" b="1" dirty="0">
                <a:latin typeface="Arial" panose="020B0604020202020204" pitchFamily="34" charset="0"/>
              </a:rPr>
            </a:br>
            <a:br>
              <a:rPr lang="hu-HU" sz="4000" dirty="0"/>
            </a:br>
            <a:br>
              <a:rPr lang="hu-HU" sz="4000" dirty="0"/>
            </a:br>
            <a:endParaRPr lang="hu-HU" sz="40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Ivy Van Dusen - Business Owner - Self-employed | LinkedI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9" y="3028950"/>
            <a:ext cx="3400425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ofile for Ivy Van Dus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840" y="3028950"/>
            <a:ext cx="3264535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Profile for Ivy Van Dus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028950"/>
            <a:ext cx="3130551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6200" y="1"/>
            <a:ext cx="1202817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IVY VAN DUSEN </a:t>
            </a:r>
            <a:br>
              <a:rPr lang="hu-HU" sz="2800" b="1" dirty="0">
                <a:solidFill>
                  <a:srgbClr val="FF0000"/>
                </a:solidFill>
              </a:rPr>
            </a:br>
            <a:r>
              <a:rPr lang="en-US" sz="2400" b="1" dirty="0"/>
              <a:t>Ivy is a proud wife and mother of two</a:t>
            </a:r>
            <a:r>
              <a:rPr lang="en-US" sz="2400" dirty="0"/>
              <a:t>. She is a graduate from Brigham Young University where she obtained a </a:t>
            </a:r>
            <a:r>
              <a:rPr lang="en-US" sz="2800" dirty="0"/>
              <a:t>degree in broadcast journalism.</a:t>
            </a:r>
            <a:br>
              <a:rPr lang="hu-HU" sz="2800" dirty="0"/>
            </a:br>
            <a:br>
              <a:rPr lang="hu-HU" sz="2800" dirty="0"/>
            </a:br>
            <a:r>
              <a:rPr lang="hu-HU" altLang="hu-HU" sz="2400" dirty="0">
                <a:solidFill>
                  <a:srgbClr val="1F1F1F"/>
                </a:solidFill>
                <a:latin typeface="inherit"/>
              </a:rPr>
              <a:t>Tapasztalt </a:t>
            </a:r>
            <a:r>
              <a:rPr lang="hu-HU" altLang="hu-HU" sz="2400" b="1" dirty="0" err="1">
                <a:solidFill>
                  <a:srgbClr val="1F1F1F"/>
                </a:solidFill>
                <a:latin typeface="inherit"/>
              </a:rPr>
              <a:t>blogger</a:t>
            </a:r>
            <a:r>
              <a:rPr lang="hu-HU" altLang="hu-HU" sz="2400" b="1" dirty="0">
                <a:solidFill>
                  <a:srgbClr val="1F1F1F"/>
                </a:solidFill>
                <a:latin typeface="inherit"/>
              </a:rPr>
              <a:t>/</a:t>
            </a:r>
            <a:r>
              <a:rPr lang="hu-HU" altLang="hu-HU" sz="2400" b="1" dirty="0" err="1">
                <a:solidFill>
                  <a:srgbClr val="1F1F1F"/>
                </a:solidFill>
                <a:latin typeface="inherit"/>
              </a:rPr>
              <a:t>social</a:t>
            </a:r>
            <a:r>
              <a:rPr lang="hu-HU" altLang="hu-HU" sz="24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hu-HU" altLang="hu-HU" sz="2400" b="1" dirty="0" err="1">
                <a:solidFill>
                  <a:srgbClr val="1F1F1F"/>
                </a:solidFill>
                <a:latin typeface="inherit"/>
              </a:rPr>
              <a:t>media</a:t>
            </a:r>
            <a:r>
              <a:rPr lang="hu-HU" altLang="hu-HU" sz="24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hu-HU" altLang="hu-HU" sz="2400" b="1" dirty="0" err="1">
                <a:solidFill>
                  <a:srgbClr val="1F1F1F"/>
                </a:solidFill>
                <a:latin typeface="inherit"/>
              </a:rPr>
              <a:t>influencer</a:t>
            </a:r>
            <a:r>
              <a:rPr lang="hu-HU" altLang="hu-HU" sz="2400" b="1" dirty="0">
                <a:solidFill>
                  <a:srgbClr val="1F1F1F"/>
                </a:solidFill>
                <a:latin typeface="inherit"/>
              </a:rPr>
              <a:t>, online kiskereskedelmi üzlettulajdonos, feleség és anya</a:t>
            </a:r>
            <a:r>
              <a:rPr lang="hu-HU" altLang="hu-HU" sz="1000" b="1" dirty="0"/>
              <a:t> 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40948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bby Roth on X: &quot;Baby Roth (AKA Classically Baby) making an appearance  March 2022 🥰 https://t.co/WTkQ2rrz4N https://t.co/249vkuvaIQ&quot; / 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030" y="2553055"/>
            <a:ext cx="369108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" y="139048"/>
            <a:ext cx="119549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ABBY ROTH</a:t>
            </a:r>
            <a:r>
              <a:rPr lang="en-US" sz="2800" dirty="0"/>
              <a:t>, who calls herself a classical wife and mother, </a:t>
            </a:r>
            <a:endParaRPr lang="hu-HU" sz="2800" dirty="0"/>
          </a:p>
          <a:p>
            <a:r>
              <a:rPr lang="en-US" sz="2800" dirty="0"/>
              <a:t>shares her conservative values on her YouTube channel,</a:t>
            </a:r>
            <a:r>
              <a:rPr lang="hu-HU" sz="2800" dirty="0"/>
              <a:t>…</a:t>
            </a:r>
          </a:p>
          <a:p>
            <a:endParaRPr lang="hu-HU" sz="2800" dirty="0"/>
          </a:p>
          <a:p>
            <a:r>
              <a:rPr lang="en-US" sz="2800" b="1" dirty="0"/>
              <a:t>Classically Abby</a:t>
            </a:r>
            <a:r>
              <a:rPr lang="en-US" sz="2800" dirty="0"/>
              <a:t> is a channel dedicated to classic living and traditional values. </a:t>
            </a:r>
            <a:r>
              <a:rPr lang="hu-HU" sz="2800" dirty="0"/>
              <a:t>					„</a:t>
            </a:r>
            <a:r>
              <a:rPr lang="en-US" sz="2800" b="1" dirty="0">
                <a:solidFill>
                  <a:srgbClr val="FF0000"/>
                </a:solidFill>
              </a:rPr>
              <a:t>Let's be classic</a:t>
            </a:r>
            <a:r>
              <a:rPr lang="hu-HU" sz="2800" dirty="0"/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330172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u-HU" b="1" dirty="0"/>
            </a:br>
            <a:r>
              <a:rPr lang="hu-HU" b="1" dirty="0"/>
              <a:t>Ne féljünk a családbarát reklámoktól!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6325" y="1897991"/>
            <a:ext cx="9382125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59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5120" y="365125"/>
            <a:ext cx="11643360" cy="4643755"/>
          </a:xfrm>
        </p:spPr>
        <p:txBody>
          <a:bodyPr>
            <a:normAutofit fontScale="90000"/>
          </a:bodyPr>
          <a:lstStyle/>
          <a:p>
            <a:r>
              <a:rPr lang="hu-HU" dirty="0"/>
              <a:t>                          </a:t>
            </a:r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					</a:t>
            </a:r>
            <a:r>
              <a:rPr lang="hu-HU" dirty="0">
                <a:solidFill>
                  <a:srgbClr val="FF0000"/>
                </a:solidFill>
              </a:rPr>
              <a:t>RÚZSA Magdi </a:t>
            </a:r>
            <a:r>
              <a:rPr lang="hu-HU" dirty="0"/>
              <a:t>hármas ikrek –</a:t>
            </a:r>
            <a:br>
              <a:rPr lang="hu-HU" dirty="0"/>
            </a:br>
            <a:r>
              <a:rPr lang="hu-HU" dirty="0"/>
              <a:t>					Kishegyes </a:t>
            </a:r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			    		</a:t>
            </a:r>
            <a:r>
              <a:rPr lang="hu-HU" dirty="0">
                <a:solidFill>
                  <a:srgbClr val="FF0000"/>
                </a:solidFill>
              </a:rPr>
              <a:t>DÉR Heni - Csantavér</a:t>
            </a:r>
            <a:br>
              <a:rPr lang="hu-HU" dirty="0"/>
            </a:br>
            <a:r>
              <a:rPr lang="hu-HU" dirty="0" err="1"/>
              <a:t>avér</a:t>
            </a:r>
            <a:br>
              <a:rPr lang="hu-HU" dirty="0"/>
            </a:br>
            <a:r>
              <a:rPr lang="hu-HU" dirty="0"/>
              <a:t>a h				A harmadik gyerekről: </a:t>
            </a:r>
            <a:br>
              <a:rPr lang="hu-HU" dirty="0"/>
            </a:br>
            <a:r>
              <a:rPr lang="hu-HU" dirty="0"/>
              <a:t>				„A férjem el tudná képzelni, és én sem 				zárkózom el tőle”</a:t>
            </a:r>
            <a:br>
              <a:rPr lang="hu-HU" dirty="0">
                <a:solidFill>
                  <a:srgbClr val="FF0000"/>
                </a:solidFill>
              </a:rPr>
            </a:br>
            <a:r>
              <a:rPr lang="hu-HU" dirty="0"/>
              <a:t>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50" y="365125"/>
            <a:ext cx="3548562" cy="2753995"/>
          </a:xfrm>
          <a:prstGeom prst="rect">
            <a:avLst/>
          </a:prstGeom>
        </p:spPr>
      </p:pic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650" y="3464560"/>
            <a:ext cx="3475830" cy="291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78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1DC186-3105-D38C-2290-691A7CB22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D687928-0249-551E-AD57-8335EB340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Online médiaelem 2" title="Taylor Swift - Anti-Hero (Official Music Video)">
            <a:hlinkClick r:id="" action="ppaction://media"/>
            <a:extLst>
              <a:ext uri="{FF2B5EF4-FFF2-40B4-BE49-F238E27FC236}">
                <a16:creationId xmlns:a16="http://schemas.microsoft.com/office/drawing/2014/main" id="{9FD09008-ACD6-15B0-3E59-4BDA266B4C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9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Példázatok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4843" y="1825625"/>
            <a:ext cx="10908957" cy="4351338"/>
          </a:xfrm>
        </p:spPr>
        <p:txBody>
          <a:bodyPr/>
          <a:lstStyle/>
          <a:p>
            <a:pPr marL="0" indent="0">
              <a:buNone/>
            </a:pPr>
            <a:r>
              <a:rPr 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Böjte</a:t>
            </a: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Csaba testvér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Digitális apostolokra van szükség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„</a:t>
            </a: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Isten </a:t>
            </a:r>
            <a:r>
              <a:rPr 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influenszerét</a:t>
            </a: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Carlo </a:t>
            </a:r>
            <a:r>
              <a:rPr 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Acutis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 XIV. Leó pápa Rómában 					     </a:t>
            </a:r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szentté avatta </a:t>
            </a:r>
            <a:endParaRPr lang="hu-H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98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491" y="0"/>
            <a:ext cx="5319252" cy="6858000"/>
          </a:xfrm>
        </p:spPr>
      </p:pic>
    </p:spTree>
    <p:extLst>
      <p:ext uri="{BB962C8B-B14F-4D97-AF65-F5344CB8AC3E}">
        <p14:creationId xmlns:p14="http://schemas.microsoft.com/office/powerpoint/2010/main" val="1405909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" y="152401"/>
            <a:ext cx="11972924" cy="6600824"/>
          </a:xfrm>
        </p:spPr>
        <p:txBody>
          <a:bodyPr>
            <a:normAutofit/>
          </a:bodyPr>
          <a:lstStyle/>
          <a:p>
            <a:r>
              <a:rPr lang="hu-HU" dirty="0"/>
              <a:t>Az </a:t>
            </a:r>
            <a:r>
              <a:rPr lang="hu-HU" dirty="0" err="1"/>
              <a:t>influenszerek</a:t>
            </a:r>
            <a:r>
              <a:rPr lang="hu-HU" sz="5400" b="1" dirty="0"/>
              <a:t> </a:t>
            </a:r>
            <a:r>
              <a:rPr lang="hu-HU" b="1" u="sng" dirty="0">
                <a:solidFill>
                  <a:srgbClr val="FF0000"/>
                </a:solidFill>
                <a:hlinkClick r:id="rId2" tooltip="Kell még nekünk a feminizmus? Ennyit változott a nők helyzete"/>
              </a:rPr>
              <a:t>a választás szabadságát</a:t>
            </a:r>
            <a:r>
              <a:rPr lang="hu-HU" b="1" dirty="0">
                <a:solidFill>
                  <a:srgbClr val="FF0000"/>
                </a:solidFill>
              </a:rPr>
              <a:t> hangsúlyozzák</a:t>
            </a:r>
            <a:r>
              <a:rPr lang="hu-HU" sz="2400" dirty="0"/>
              <a:t>.</a:t>
            </a:r>
          </a:p>
          <a:p>
            <a:endParaRPr lang="hu-HU" sz="2400" dirty="0"/>
          </a:p>
          <a:p>
            <a:pPr marL="0" indent="0">
              <a:buNone/>
            </a:pPr>
            <a:br>
              <a:rPr lang="hu-HU" sz="2400" dirty="0"/>
            </a:br>
            <a:r>
              <a:rPr lang="hu-HU" dirty="0"/>
              <a:t>A legsikeresebb </a:t>
            </a:r>
            <a:r>
              <a:rPr lang="hu-HU" b="1" dirty="0" err="1"/>
              <a:t>tradwife-influenszerek</a:t>
            </a:r>
            <a:r>
              <a:rPr lang="hu-HU" b="1" dirty="0"/>
              <a:t> álláspontja, hogy </a:t>
            </a:r>
          </a:p>
          <a:p>
            <a:pPr marL="0" indent="0">
              <a:buNone/>
            </a:pPr>
            <a:r>
              <a:rPr lang="hu-HU" b="1" dirty="0"/>
              <a:t>	„a világ rossz irányba tart, és ők ebből nem kérnek</a:t>
            </a:r>
            <a:r>
              <a:rPr lang="hu-HU" dirty="0"/>
              <a:t>.”</a:t>
            </a:r>
          </a:p>
          <a:p>
            <a:pPr marL="0" indent="0">
              <a:buNone/>
            </a:pPr>
            <a:r>
              <a:rPr lang="hu-HU" dirty="0"/>
              <a:t> </a:t>
            </a:r>
          </a:p>
          <a:p>
            <a:pPr marL="0" indent="0">
              <a:buNone/>
            </a:pPr>
            <a:r>
              <a:rPr lang="hu-HU" dirty="0"/>
              <a:t> Úgy vélik, csak azzal állítható meg a </a:t>
            </a:r>
            <a:r>
              <a:rPr lang="hu-HU" b="1" dirty="0">
                <a:solidFill>
                  <a:srgbClr val="FF0000"/>
                </a:solidFill>
              </a:rPr>
              <a:t>túlzásba vitt elfogadás </a:t>
            </a:r>
            <a:r>
              <a:rPr lang="hu-HU" dirty="0">
                <a:solidFill>
                  <a:srgbClr val="FF0000"/>
                </a:solidFill>
              </a:rPr>
              <a:t>és a nemi szerepek  átalakulása,</a:t>
            </a:r>
            <a:r>
              <a:rPr lang="hu-HU" dirty="0"/>
              <a:t> </a:t>
            </a:r>
          </a:p>
          <a:p>
            <a:r>
              <a:rPr lang="hu-HU" dirty="0"/>
              <a:t>ha </a:t>
            </a:r>
            <a:r>
              <a:rPr lang="hu-HU" b="1" dirty="0">
                <a:solidFill>
                  <a:srgbClr val="FF0000"/>
                </a:solidFill>
              </a:rPr>
              <a:t>a nők visszatérnek</a:t>
            </a:r>
            <a:r>
              <a:rPr lang="hu-HU" dirty="0"/>
              <a:t> a családi tűzhelyhez, </a:t>
            </a:r>
          </a:p>
          <a:p>
            <a:r>
              <a:rPr lang="hu-HU" dirty="0"/>
              <a:t>minél </a:t>
            </a:r>
            <a:r>
              <a:rPr lang="hu-HU" dirty="0">
                <a:solidFill>
                  <a:srgbClr val="FF0000"/>
                </a:solidFill>
              </a:rPr>
              <a:t>több gyereket szülnek, a férjükre és a családjukra koncentrálnak, …</a:t>
            </a:r>
          </a:p>
          <a:p>
            <a:pPr marL="0" indent="0">
              <a:buNone/>
            </a:pPr>
            <a:endParaRPr lang="hu-HU" dirty="0">
              <a:solidFill>
                <a:srgbClr val="FF0000"/>
              </a:solidFill>
            </a:endParaRPr>
          </a:p>
          <a:p>
            <a:r>
              <a:rPr lang="hu-HU" dirty="0">
                <a:solidFill>
                  <a:srgbClr val="FF0000"/>
                </a:solidFill>
              </a:rPr>
              <a:t>Meglátásuk szerint ezzel </a:t>
            </a:r>
            <a:r>
              <a:rPr lang="hu-HU" b="1" dirty="0"/>
              <a:t>szembe mennek a feminizmus negatívumaival</a:t>
            </a:r>
          </a:p>
        </p:txBody>
      </p:sp>
    </p:spTree>
    <p:extLst>
      <p:ext uri="{BB962C8B-B14F-4D97-AF65-F5344CB8AC3E}">
        <p14:creationId xmlns:p14="http://schemas.microsoft.com/office/powerpoint/2010/main" val="367718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120" y="1825624"/>
            <a:ext cx="12120880" cy="50323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hu-H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hu-HU" sz="3200" b="1" dirty="0">
                <a:solidFill>
                  <a:srgbClr val="FF0000"/>
                </a:solidFill>
              </a:rPr>
              <a:t>Identitás,</a:t>
            </a:r>
            <a:r>
              <a:rPr lang="hu-HU" sz="3200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hu-HU" sz="3200" dirty="0">
                <a:solidFill>
                  <a:srgbClr val="FF0000"/>
                </a:solidFill>
              </a:rPr>
              <a:t>nemzeti önbizalom, a hazához, </a:t>
            </a:r>
          </a:p>
          <a:p>
            <a:pPr marL="0" indent="0" algn="ctr">
              <a:buNone/>
            </a:pPr>
            <a:r>
              <a:rPr lang="hu-HU" sz="3200" dirty="0">
                <a:solidFill>
                  <a:srgbClr val="FF0000"/>
                </a:solidFill>
              </a:rPr>
              <a:t>a szülőföldhöz, lakóhelyhez való ragaszkodás nélkül </a:t>
            </a:r>
            <a:r>
              <a:rPr lang="hu-HU" sz="3200" u="sng" dirty="0">
                <a:solidFill>
                  <a:srgbClr val="FF0000"/>
                </a:solidFill>
              </a:rPr>
              <a:t>nincsen gyermekáldás</a:t>
            </a:r>
            <a:r>
              <a:rPr lang="hu-HU" dirty="0"/>
              <a:t>! </a:t>
            </a:r>
          </a:p>
          <a:p>
            <a:pPr marL="0" indent="0" algn="ctr">
              <a:buNone/>
            </a:pPr>
            <a:r>
              <a:rPr lang="hu-HU" dirty="0"/>
              <a:t>(</a:t>
            </a:r>
            <a:r>
              <a:rPr lang="hu-HU" b="1" u="sng" dirty="0"/>
              <a:t>Gyermekvállalás</a:t>
            </a:r>
            <a:r>
              <a:rPr lang="hu-HU" dirty="0"/>
              <a:t> van)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(Lásd: Hódmezővásárhely, 2006.)  A lokálpatrióta családok körében szignifikánsan 						    nagyobb a gyermekáldás!</a:t>
            </a:r>
          </a:p>
        </p:txBody>
      </p:sp>
      <p:sp>
        <p:nvSpPr>
          <p:cNvPr id="4" name="AutoShape 2" descr="https://img-1.kwcdn.com/product/fancy/164e87c0-e36e-4be9-a50b-23577e6a1f4f.jpg?imageView2/2/w/800/q/70/format/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4" y="160338"/>
            <a:ext cx="3217545" cy="27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24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3040" y="161924"/>
            <a:ext cx="11160760" cy="685799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Javaslatok 5.</a:t>
            </a:r>
            <a:endParaRPr lang="hu-HU" i="1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731520"/>
            <a:ext cx="12192000" cy="6126479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endParaRPr lang="hu-HU" b="1" dirty="0"/>
          </a:p>
          <a:p>
            <a:pPr marL="0" indent="0" algn="ctr">
              <a:buNone/>
            </a:pPr>
            <a:endParaRPr lang="hu-HU" b="1" dirty="0"/>
          </a:p>
          <a:p>
            <a:pPr algn="just"/>
            <a:r>
              <a:rPr lang="hu-H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stratégiai tudatosságú családpolitikai intézkedéseket </a:t>
            </a:r>
          </a:p>
          <a:p>
            <a:pPr marL="0" indent="0" algn="just">
              <a:buNone/>
            </a:pPr>
            <a:r>
              <a:rPr lang="hu-H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ki kell egészíteni egy folyamatos </a:t>
            </a:r>
            <a:r>
              <a:rPr lang="hu-HU" sz="8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családi identitás </a:t>
            </a:r>
            <a:r>
              <a:rPr lang="hu-HU" sz="7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kampánnyal</a:t>
            </a:r>
          </a:p>
          <a:p>
            <a:pPr marL="0" indent="0" algn="just">
              <a:buNone/>
            </a:pPr>
            <a:endParaRPr lang="hu-HU" sz="7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hu-HU" sz="7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Professzionális modern eszközökkel f</a:t>
            </a:r>
            <a:r>
              <a:rPr lang="hu-H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olyamatosan napirenden kell tartani a </a:t>
            </a:r>
            <a:r>
              <a:rPr lang="hu-HU" sz="8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családbarát Magyarországgal</a:t>
            </a:r>
            <a:r>
              <a:rPr lang="hu-H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kapcsolatos információs és kommunikációs kampányt.      </a:t>
            </a:r>
          </a:p>
          <a:p>
            <a:pPr marL="0" indent="0" algn="just">
              <a:buNone/>
            </a:pPr>
            <a:r>
              <a:rPr lang="hu-H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hu-H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fiatalok rendkívül tájékozatlanok!)</a:t>
            </a:r>
          </a:p>
          <a:p>
            <a:pPr algn="just"/>
            <a:endParaRPr lang="hu-HU"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u-HU"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Családbarát közösségek fejlesztése</a:t>
            </a:r>
            <a:r>
              <a:rPr lang="hu-HU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támogatása</a:t>
            </a:r>
          </a:p>
          <a:p>
            <a:pPr marL="0" indent="0" algn="just">
              <a:buNone/>
            </a:pPr>
            <a:r>
              <a:rPr lang="hu-H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(lásd: 2001-ben 2500 civil szerveződés jött létre pályázati támogatással)</a:t>
            </a:r>
          </a:p>
          <a:p>
            <a:pPr algn="just"/>
            <a:endParaRPr lang="hu-HU" sz="4400" b="1" dirty="0"/>
          </a:p>
          <a:p>
            <a:pPr marL="0" indent="0" algn="just">
              <a:buNone/>
            </a:pPr>
            <a:endParaRPr lang="hu-HU" sz="3600" dirty="0"/>
          </a:p>
          <a:p>
            <a:pPr marL="0" indent="0" algn="just">
              <a:buNone/>
            </a:pPr>
            <a:endParaRPr lang="hu-HU" sz="3400" b="1" dirty="0"/>
          </a:p>
          <a:p>
            <a:pPr marL="0" indent="0" algn="just">
              <a:buNone/>
            </a:pPr>
            <a:endParaRPr lang="hu-HU" sz="3400" b="1" dirty="0"/>
          </a:p>
          <a:p>
            <a:pPr marL="0" indent="0" algn="ctr">
              <a:buNone/>
            </a:pPr>
            <a:r>
              <a:rPr lang="hu-HU" sz="3400" b="1" dirty="0"/>
              <a:t>			</a:t>
            </a:r>
          </a:p>
          <a:p>
            <a:pPr marL="0" indent="0" algn="ctr">
              <a:buNone/>
            </a:pPr>
            <a:endParaRPr lang="hu-HU" sz="3400" b="1" dirty="0"/>
          </a:p>
          <a:p>
            <a:pPr marL="0" indent="0" algn="ctr">
              <a:buNone/>
            </a:pPr>
            <a:endParaRPr lang="hu-HU" b="1" dirty="0"/>
          </a:p>
          <a:p>
            <a:pPr marL="0" indent="0" algn="ctr">
              <a:buNone/>
            </a:pPr>
            <a:endParaRPr lang="hu-HU" b="1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89210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1359"/>
          </a:xfrm>
        </p:spPr>
        <p:txBody>
          <a:bodyPr>
            <a:normAutofit fontScale="90000"/>
          </a:bodyPr>
          <a:lstStyle/>
          <a:p>
            <a:br>
              <a:rPr lang="hu-HU" b="1" dirty="0">
                <a:solidFill>
                  <a:srgbClr val="FF0000"/>
                </a:solidFill>
              </a:rPr>
            </a:br>
            <a:r>
              <a:rPr lang="hu-HU" b="1" dirty="0">
                <a:solidFill>
                  <a:srgbClr val="FF0000"/>
                </a:solidFill>
              </a:rPr>
              <a:t>Javaslatok 6.             </a:t>
            </a:r>
            <a:r>
              <a:rPr lang="hu-H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HAGYJUNK FEL a SZTEREOTÍPIÁKKAL</a:t>
            </a:r>
            <a:r>
              <a:rPr lang="hu-HU" b="1" dirty="0">
                <a:solidFill>
                  <a:srgbClr val="FF0000"/>
                </a:solidFill>
              </a:rPr>
              <a:t>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4640" y="914400"/>
            <a:ext cx="11643360" cy="594359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dirty="0"/>
              <a:t>A </a:t>
            </a:r>
            <a:r>
              <a:rPr lang="hu-HU" b="1" dirty="0"/>
              <a:t>kétkeresős családmodell </a:t>
            </a:r>
            <a:r>
              <a:rPr lang="hu-HU" dirty="0"/>
              <a:t>kialakulása mellett meg kell vizsgálni </a:t>
            </a:r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dirty="0"/>
              <a:t>a </a:t>
            </a:r>
            <a:r>
              <a:rPr lang="hu-H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MÁSFÉLKERESŐS CSALÁDMODELL </a:t>
            </a: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támogatásának feltételeit !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hu-HU" b="1" dirty="0"/>
          </a:p>
          <a:p>
            <a:pPr marL="0" indent="0" algn="just">
              <a:buNone/>
            </a:pPr>
            <a:endParaRPr lang="hu-HU" b="1" dirty="0"/>
          </a:p>
          <a:p>
            <a:pPr marL="0" indent="0" algn="just">
              <a:buNone/>
            </a:pPr>
            <a:r>
              <a:rPr lang="hu-HU" b="1" dirty="0"/>
              <a:t>Elsődleges feltétel:  a </a:t>
            </a:r>
            <a:r>
              <a:rPr lang="hu-HU" b="1" dirty="0">
                <a:solidFill>
                  <a:srgbClr val="FF0000"/>
                </a:solidFill>
              </a:rPr>
              <a:t>részmunkaidős foglalkoztatás ösztönzése </a:t>
            </a:r>
          </a:p>
          <a:p>
            <a:pPr marL="0" indent="0" algn="just">
              <a:buNone/>
            </a:pPr>
            <a:r>
              <a:rPr lang="hu-HU" b="1" dirty="0">
                <a:solidFill>
                  <a:srgbClr val="FF0000"/>
                </a:solidFill>
              </a:rPr>
              <a:t>                                     </a:t>
            </a:r>
            <a:r>
              <a:rPr lang="hu-HU" b="1" dirty="0"/>
              <a:t>a TB szabályozás </a:t>
            </a:r>
            <a:r>
              <a:rPr lang="hu-HU" b="1" dirty="0" err="1"/>
              <a:t>újragondolásával</a:t>
            </a:r>
            <a:endParaRPr lang="hu-HU" b="1" dirty="0"/>
          </a:p>
          <a:p>
            <a:pPr marL="0" indent="0" algn="just">
              <a:buNone/>
            </a:pPr>
            <a:endParaRPr lang="hu-HU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hu-HU" b="1" dirty="0"/>
              <a:t>- ez </a:t>
            </a:r>
            <a:r>
              <a:rPr lang="hu-HU" b="1" u="sng" dirty="0"/>
              <a:t>segíti </a:t>
            </a:r>
            <a:r>
              <a:rPr lang="hu-HU" b="1" dirty="0"/>
              <a:t>a </a:t>
            </a:r>
            <a:r>
              <a:rPr lang="hu-HU" b="1" dirty="0">
                <a:solidFill>
                  <a:srgbClr val="FF0000"/>
                </a:solidFill>
              </a:rPr>
              <a:t>hagyományos szerepek és értékek </a:t>
            </a:r>
            <a:r>
              <a:rPr lang="hu-HU" b="1" dirty="0"/>
              <a:t>rekonstrukcióját</a:t>
            </a:r>
          </a:p>
          <a:p>
            <a:pPr algn="just">
              <a:buFontTx/>
              <a:buChar char="-"/>
            </a:pPr>
            <a:r>
              <a:rPr lang="hu-HU" b="1" u="sng" dirty="0"/>
              <a:t>Segíti</a:t>
            </a:r>
            <a:r>
              <a:rPr lang="hu-HU" b="1" dirty="0"/>
              <a:t> a karrier és a családi feladatok egyeztetését</a:t>
            </a:r>
          </a:p>
          <a:p>
            <a:pPr algn="just">
              <a:buFontTx/>
              <a:buChar char="-"/>
            </a:pPr>
            <a:r>
              <a:rPr lang="hu-HU" b="1" u="sng" dirty="0"/>
              <a:t>Segíti, fenntartja és </a:t>
            </a:r>
            <a:r>
              <a:rPr lang="hu-HU" b="1" u="sng" dirty="0">
                <a:solidFill>
                  <a:srgbClr val="FF0000"/>
                </a:solidFill>
              </a:rPr>
              <a:t>választhatóvá teszi</a:t>
            </a:r>
            <a:r>
              <a:rPr lang="hu-HU" b="1" dirty="0">
                <a:solidFill>
                  <a:srgbClr val="FF0000"/>
                </a:solidFill>
              </a:rPr>
              <a:t> </a:t>
            </a:r>
            <a:r>
              <a:rPr lang="hu-HU" b="1" dirty="0"/>
              <a:t>a munkaerőpiaci jelenlétet</a:t>
            </a:r>
          </a:p>
          <a:p>
            <a:endParaRPr lang="hu-HU" dirty="0"/>
          </a:p>
        </p:txBody>
      </p:sp>
      <p:sp>
        <p:nvSpPr>
          <p:cNvPr id="4" name="Jobbra nyíl 3"/>
          <p:cNvSpPr/>
          <p:nvPr/>
        </p:nvSpPr>
        <p:spPr>
          <a:xfrm>
            <a:off x="2609088" y="465327"/>
            <a:ext cx="1353312" cy="256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42723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4480" y="1"/>
            <a:ext cx="11069320" cy="629919"/>
          </a:xfrm>
        </p:spPr>
        <p:txBody>
          <a:bodyPr>
            <a:normAutofit fontScale="90000"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Javaslatok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2560" y="558800"/>
            <a:ext cx="11562080" cy="62992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3000" dirty="0"/>
              <a:t>A társadalom figyelme elfordult azoktól, akik tudatosan vagy és/vagy természetes ösztönösséggel, de </a:t>
            </a:r>
          </a:p>
          <a:p>
            <a:pPr marL="0" indent="0" algn="ctr">
              <a:buNone/>
            </a:pPr>
            <a:r>
              <a:rPr lang="hu-HU" sz="3000" b="1" dirty="0"/>
              <a:t>szívesen vállalják </a:t>
            </a:r>
          </a:p>
          <a:p>
            <a:pPr marL="0" indent="0" algn="ctr">
              <a:buNone/>
            </a:pPr>
            <a:r>
              <a:rPr lang="hu-HU" sz="3000" b="1" dirty="0">
                <a:solidFill>
                  <a:srgbClr val="FF0000"/>
                </a:solidFill>
              </a:rPr>
              <a:t>élethivatásnak a gyermekeik nevelését a saját családi környezetükben</a:t>
            </a:r>
          </a:p>
          <a:p>
            <a:pPr marL="0" indent="0" algn="ctr">
              <a:buNone/>
            </a:pPr>
            <a:endParaRPr lang="hu-HU" sz="3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hu-HU" sz="3000" b="1" dirty="0"/>
              <a:t>Ez az ún. </a:t>
            </a:r>
            <a:r>
              <a:rPr lang="hu-HU" sz="3000" b="1" dirty="0">
                <a:solidFill>
                  <a:srgbClr val="FF0000"/>
                </a:solidFill>
              </a:rPr>
              <a:t>főállású anyaság </a:t>
            </a:r>
            <a:r>
              <a:rPr lang="hu-HU" sz="3000" b="1" dirty="0"/>
              <a:t>intézménye</a:t>
            </a:r>
          </a:p>
          <a:p>
            <a:pPr marL="0" indent="0" algn="ctr">
              <a:buNone/>
            </a:pPr>
            <a:r>
              <a:rPr lang="hu-HU" sz="3000" b="1" dirty="0"/>
              <a:t>Az ellátás neve: gyermeknevelési támogatás, a </a:t>
            </a:r>
          </a:p>
          <a:p>
            <a:pPr marL="0" indent="0" algn="ctr">
              <a:buNone/>
            </a:pPr>
            <a:r>
              <a:rPr lang="hu-HU" sz="4000" b="1" dirty="0">
                <a:solidFill>
                  <a:srgbClr val="FF0000"/>
                </a:solidFill>
              </a:rPr>
              <a:t>GYET</a:t>
            </a:r>
          </a:p>
          <a:p>
            <a:pPr marL="0" indent="0" algn="ctr">
              <a:buNone/>
            </a:pPr>
            <a:r>
              <a:rPr lang="hu-HU" sz="4000" b="1" dirty="0"/>
              <a:t>GONDOLJUK ÚJRA!</a:t>
            </a:r>
          </a:p>
          <a:p>
            <a:pPr marL="0" indent="0" algn="ctr">
              <a:buNone/>
            </a:pPr>
            <a:r>
              <a:rPr lang="hu-HU" sz="3200" dirty="0"/>
              <a:t>Az ellátás jelenleg szimbolikus összegű</a:t>
            </a:r>
            <a:r>
              <a:rPr lang="hu-HU" dirty="0"/>
              <a:t>, </a:t>
            </a:r>
            <a:r>
              <a:rPr lang="hu-HU" sz="3200" dirty="0"/>
              <a:t>mégis kifejezi </a:t>
            </a:r>
            <a:r>
              <a:rPr lang="hu-HU" sz="3600" dirty="0"/>
              <a:t>a </a:t>
            </a:r>
            <a:r>
              <a:rPr lang="hu-HU" sz="3200" dirty="0"/>
              <a:t>társadalom elismerését, s egyben </a:t>
            </a:r>
          </a:p>
          <a:p>
            <a:pPr marL="0" indent="0" algn="ctr">
              <a:buNone/>
            </a:pPr>
            <a:r>
              <a:rPr lang="hu-HU" sz="3200" b="1" dirty="0">
                <a:solidFill>
                  <a:srgbClr val="FF0000"/>
                </a:solidFill>
              </a:rPr>
              <a:t>intézményi szintre emeli a gyermekek ellátását családi körben</a:t>
            </a:r>
            <a:r>
              <a:rPr lang="hu-HU" dirty="0"/>
              <a:t>. </a:t>
            </a:r>
          </a:p>
          <a:p>
            <a:pPr marL="0" indent="0" algn="ctr">
              <a:buNone/>
            </a:pPr>
            <a:endParaRPr lang="hu-HU" sz="3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9271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21120"/>
          </a:xfrm>
        </p:spPr>
        <p:txBody>
          <a:bodyPr>
            <a:normAutofit fontScale="90000"/>
          </a:bodyPr>
          <a:lstStyle/>
          <a:p>
            <a:pPr algn="ctr"/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 err="1"/>
              <a:t>Jaaa</a:t>
            </a:r>
            <a:r>
              <a:rPr lang="hu-HU" dirty="0"/>
              <a:t>, …. </a:t>
            </a:r>
            <a:r>
              <a:rPr lang="hu-HU" b="1" dirty="0">
                <a:solidFill>
                  <a:schemeClr val="accent1"/>
                </a:solidFill>
              </a:rPr>
              <a:t>És a megoldás</a:t>
            </a:r>
            <a:r>
              <a:rPr lang="hu-HU" dirty="0"/>
              <a:t>?</a:t>
            </a:r>
            <a:br>
              <a:rPr lang="hu-HU" dirty="0"/>
            </a:br>
            <a:br>
              <a:rPr lang="hu-HU" dirty="0"/>
            </a:br>
            <a:r>
              <a:rPr lang="hu-HU" sz="3200" b="1" dirty="0">
                <a:solidFill>
                  <a:srgbClr val="FF0000"/>
                </a:solidFill>
              </a:rPr>
              <a:t>Még egy gyermeket minden családba!!!!</a:t>
            </a:r>
            <a:br>
              <a:rPr lang="hu-HU" sz="3200" b="1" dirty="0">
                <a:solidFill>
                  <a:srgbClr val="FF0000"/>
                </a:solidFill>
              </a:rPr>
            </a:br>
            <a:br>
              <a:rPr lang="hu-HU" sz="3200" b="1" dirty="0">
                <a:solidFill>
                  <a:srgbClr val="FF0000"/>
                </a:solidFill>
              </a:rPr>
            </a:br>
            <a:br>
              <a:rPr lang="hu-HU" b="1" dirty="0">
                <a:solidFill>
                  <a:srgbClr val="FF0000"/>
                </a:solidFill>
              </a:rPr>
            </a:br>
            <a:r>
              <a:rPr lang="hu-HU" sz="3600" b="1" dirty="0">
                <a:solidFill>
                  <a:srgbClr val="FF0000"/>
                </a:solidFill>
              </a:rPr>
              <a:t>Még egy gyermeket minden családba !!!!</a:t>
            </a:r>
            <a:br>
              <a:rPr lang="hu-HU" sz="3600" b="1" dirty="0">
                <a:solidFill>
                  <a:srgbClr val="FF0000"/>
                </a:solidFill>
              </a:rPr>
            </a:br>
            <a:br>
              <a:rPr lang="hu-HU" b="1" dirty="0">
                <a:solidFill>
                  <a:srgbClr val="FF0000"/>
                </a:solidFill>
              </a:rPr>
            </a:br>
            <a:r>
              <a:rPr lang="hu-HU" b="1" dirty="0">
                <a:solidFill>
                  <a:srgbClr val="FF0000"/>
                </a:solidFill>
              </a:rPr>
              <a:t>Még egy gyermeket minden családba !!!!</a:t>
            </a:r>
            <a:br>
              <a:rPr lang="hu-HU" b="1" dirty="0">
                <a:solidFill>
                  <a:srgbClr val="FF0000"/>
                </a:solidFill>
              </a:rPr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86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7569" y="1"/>
            <a:ext cx="11166231" cy="785445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romlás „ördögei”				????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1354" y="679938"/>
            <a:ext cx="11072446" cy="549702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 </a:t>
            </a:r>
            <a:r>
              <a:rPr lang="hu-H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Wattenberg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hu-H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hu-H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Capitalism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hu-H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best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contraceptive</a:t>
            </a:r>
            <a:endParaRPr lang="hu-H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t-B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kapitalizmus a legjobb fogamzásgátlás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>
              <a:buNone/>
            </a:pPr>
            <a:endParaRPr lang="hu-HU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hu-H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Karan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Singh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Developmnent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hu-H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best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contraceptive</a:t>
            </a:r>
            <a:endParaRPr lang="hu-H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fejlődés </a:t>
            </a:r>
            <a:r>
              <a:rPr lang="pt-B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legjobb fogamzásgátlás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>
              <a:buNone/>
            </a:pPr>
            <a:endParaRPr lang="hu-HU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L-LZ:   A leghatékonyabb fogamzásgátló:</a:t>
            </a:r>
          </a:p>
          <a:p>
            <a:pPr marL="0" indent="0">
              <a:buNone/>
            </a:pP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r>
              <a:rPr lang="hu-HU" sz="5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szekularizáció</a:t>
            </a:r>
          </a:p>
          <a:p>
            <a:pPr marL="0" indent="0">
              <a:buNone/>
            </a:pPr>
            <a:endParaRPr lang="hu-H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hu-HU" sz="5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Isten nélkül nem lehet élni ….!!!</a:t>
            </a:r>
          </a:p>
        </p:txBody>
      </p:sp>
    </p:spTree>
    <p:extLst>
      <p:ext uri="{BB962C8B-B14F-4D97-AF65-F5344CB8AC3E}">
        <p14:creationId xmlns:p14="http://schemas.microsoft.com/office/powerpoint/2010/main" val="399093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16AC8E-BBEC-5A9D-A421-83A20F316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94148E2-FC86-6AC8-DE73-19C10E732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Online médiaelem 3" title="Nagy Szilárd feat. Ragány Misa - Európa 2020 (hivatalos klip/official music video)">
            <a:hlinkClick r:id="" action="ppaction://media"/>
            <a:extLst>
              <a:ext uri="{FF2B5EF4-FFF2-40B4-BE49-F238E27FC236}">
                <a16:creationId xmlns:a16="http://schemas.microsoft.com/office/drawing/2014/main" id="{F2227378-F301-1B66-84C4-D0CAA38D6E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50560"/>
          </a:xfrm>
        </p:spPr>
        <p:txBody>
          <a:bodyPr>
            <a:normAutofit fontScale="90000"/>
          </a:bodyPr>
          <a:lstStyle/>
          <a:p>
            <a:r>
              <a:rPr lang="hu-HU" sz="4800" b="1" dirty="0">
                <a:solidFill>
                  <a:srgbClr val="FF0000"/>
                </a:solidFill>
              </a:rPr>
              <a:t>TAYLOR SWIFT							</a:t>
            </a:r>
            <a:r>
              <a:rPr lang="hu-HU" sz="4800" b="1" i="1" dirty="0">
                <a:solidFill>
                  <a:srgbClr val="FF0000"/>
                </a:solidFill>
              </a:rPr>
              <a:t>Az </a:t>
            </a:r>
            <a:r>
              <a:rPr lang="hu-HU" sz="4800" b="1" i="1" dirty="0" err="1">
                <a:solidFill>
                  <a:srgbClr val="FF0000"/>
                </a:solidFill>
              </a:rPr>
              <a:t>antihős</a:t>
            </a:r>
            <a:br>
              <a:rPr lang="hu-HU" sz="4800" b="1" dirty="0">
                <a:solidFill>
                  <a:srgbClr val="FF0000"/>
                </a:solidFill>
              </a:rPr>
            </a:br>
            <a:br>
              <a:rPr lang="hu-HU" sz="4800" b="1" dirty="0">
                <a:solidFill>
                  <a:srgbClr val="FF0000"/>
                </a:solidFill>
              </a:rPr>
            </a:br>
            <a:br>
              <a:rPr lang="hu-HU" sz="4800" b="1" dirty="0">
                <a:solidFill>
                  <a:srgbClr val="FF0000"/>
                </a:solidFill>
              </a:rPr>
            </a:br>
            <a:r>
              <a:rPr lang="hu-HU" sz="2700" dirty="0"/>
              <a:t>Van ez a dolog … </a:t>
            </a:r>
            <a:r>
              <a:rPr lang="hu-HU" sz="2700" b="1" u="sng" dirty="0"/>
              <a:t>öregszem, </a:t>
            </a:r>
            <a:br>
              <a:rPr lang="hu-HU" sz="2700" b="1" u="sng" dirty="0"/>
            </a:br>
            <a:r>
              <a:rPr lang="hu-HU" sz="2700" b="1" u="sng" dirty="0"/>
              <a:t>de sosem leszek bölcsebb </a:t>
            </a:r>
            <a:r>
              <a:rPr lang="hu-HU" sz="2700" b="1" dirty="0"/>
              <a:t>…….</a:t>
            </a:r>
            <a:br>
              <a:rPr lang="hu-HU" sz="2700" dirty="0"/>
            </a:br>
            <a:br>
              <a:rPr lang="hu-HU" sz="2700" dirty="0"/>
            </a:br>
            <a:br>
              <a:rPr lang="hu-HU" sz="2700" b="1" dirty="0">
                <a:solidFill>
                  <a:srgbClr val="FF0000"/>
                </a:solidFill>
              </a:rPr>
            </a:br>
            <a:br>
              <a:rPr lang="hu-HU" sz="2700" b="1" dirty="0">
                <a:solidFill>
                  <a:srgbClr val="FF0000"/>
                </a:solidFill>
              </a:rPr>
            </a:br>
            <a:br>
              <a:rPr lang="hu-HU" sz="2700" b="1" dirty="0">
                <a:solidFill>
                  <a:srgbClr val="FF0000"/>
                </a:solidFill>
              </a:rPr>
            </a:br>
            <a:br>
              <a:rPr lang="hu-HU" sz="2700" b="1" dirty="0">
                <a:solidFill>
                  <a:srgbClr val="FF0000"/>
                </a:solidFill>
              </a:rPr>
            </a:br>
            <a:r>
              <a:rPr lang="hu-HU" sz="3100" dirty="0"/>
              <a:t>Én vagyok, én vagyok,  						</a:t>
            </a:r>
            <a:r>
              <a:rPr lang="hu-HU" sz="4000" b="1" u="sng" dirty="0">
                <a:solidFill>
                  <a:srgbClr val="FF0000"/>
                </a:solidFill>
              </a:rPr>
              <a:t>a </a:t>
            </a:r>
            <a:r>
              <a:rPr lang="hu-HU" sz="3600" b="1" u="sng" dirty="0">
                <a:solidFill>
                  <a:srgbClr val="FF0000"/>
                </a:solidFill>
              </a:rPr>
              <a:t>probléma, én vagyok</a:t>
            </a:r>
            <a:br>
              <a:rPr lang="hu-HU" sz="3100" b="1" dirty="0">
                <a:solidFill>
                  <a:srgbClr val="FF0000"/>
                </a:solidFill>
              </a:rPr>
            </a:br>
            <a:br>
              <a:rPr lang="hu-HU" sz="3100" b="1" dirty="0"/>
            </a:br>
            <a:r>
              <a:rPr lang="hu-HU" sz="3100" dirty="0"/>
              <a:t>Egyenesen </a:t>
            </a:r>
            <a:r>
              <a:rPr lang="hu-HU" sz="3100" b="1" dirty="0"/>
              <a:t>a napba bámulok, de soha nem a tükörbe</a:t>
            </a:r>
            <a:endParaRPr lang="hu-HU" sz="27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160" y="5882640"/>
            <a:ext cx="10835640" cy="975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dirty="0">
                <a:solidFill>
                  <a:srgbClr val="FF0000"/>
                </a:solidFill>
              </a:rPr>
              <a:t>547 MILLIÓ KÖVETŐJE VAN A VILÁGHÁLÓN</a:t>
            </a:r>
          </a:p>
          <a:p>
            <a:pPr marL="0" indent="0" algn="ctr">
              <a:buNone/>
            </a:pPr>
            <a:r>
              <a:rPr lang="hu-HU" sz="1800" dirty="0"/>
              <a:t>tizennégyszeres </a:t>
            </a:r>
            <a:r>
              <a:rPr lang="hu-HU" sz="1800" u="sng" dirty="0" err="1">
                <a:hlinkClick r:id="rId2" tooltip="Grammy-díj"/>
              </a:rPr>
              <a:t>Grammy</a:t>
            </a:r>
            <a:r>
              <a:rPr lang="hu-HU" sz="1800" u="sng" dirty="0">
                <a:hlinkClick r:id="rId2" tooltip="Grammy-díj"/>
              </a:rPr>
              <a:t>-díjas</a:t>
            </a:r>
            <a:r>
              <a:rPr lang="hu-HU" sz="1800" dirty="0"/>
              <a:t> </a:t>
            </a:r>
            <a:r>
              <a:rPr lang="hu-HU" sz="1800" u="sng" dirty="0">
                <a:hlinkClick r:id="rId3" tooltip="Amerikai Egyesült Államok"/>
              </a:rPr>
              <a:t>amerikai</a:t>
            </a:r>
            <a:r>
              <a:rPr lang="hu-HU" sz="1800" dirty="0"/>
              <a:t> énekesnő-dalszerző</a:t>
            </a:r>
          </a:p>
          <a:p>
            <a:pPr marL="0" indent="0" algn="ctr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Tartalom hely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840" y="0"/>
            <a:ext cx="3403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7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200" dirty="0">
                <a:hlinkClick r:id="rId2"/>
              </a:rPr>
              <a:t>https://www.youtube.com/watch?v=M0YZTOqtHbY</a:t>
            </a:r>
            <a:br>
              <a:rPr lang="hu-HU" sz="3200" dirty="0"/>
            </a:br>
            <a:br>
              <a:rPr lang="hu-HU" sz="3200" dirty="0"/>
            </a:br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Nagy Szilárd – </a:t>
            </a:r>
            <a:r>
              <a:rPr lang="hu-H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Ragány</a:t>
            </a:r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pPr marL="0" indent="0">
              <a:buNone/>
            </a:pPr>
            <a:r>
              <a:rPr lang="hu-HU" dirty="0"/>
              <a:t>					</a:t>
            </a:r>
            <a:r>
              <a:rPr lang="hu-HU" b="1" dirty="0"/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1893847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30399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i="1" dirty="0"/>
            </a:br>
            <a:br>
              <a:rPr lang="hu-HU" b="1" i="1" dirty="0"/>
            </a:br>
            <a:r>
              <a:rPr lang="hu-HU" sz="4000" b="1" i="1" dirty="0"/>
              <a:t>2010 óta a családtámogatásokat több mint négyszeresére növeltük.</a:t>
            </a:r>
            <a:br>
              <a:rPr lang="hu-HU" sz="4000" b="1" i="1" dirty="0"/>
            </a:br>
            <a:r>
              <a:rPr lang="hu-H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 óta 200 ezer gyermekkel több született meg, </a:t>
            </a:r>
            <a:br>
              <a:rPr lang="hu-H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mint családbarát fordulat nélkül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2346960"/>
            <a:ext cx="12192000" cy="4511040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hu-HU" sz="3200" dirty="0"/>
              <a:t>A </a:t>
            </a:r>
            <a:r>
              <a:rPr lang="hu-HU" sz="3200" u="sng" dirty="0"/>
              <a:t>középfokú végzettségűek ösztönzésével</a:t>
            </a:r>
            <a:r>
              <a:rPr lang="hu-HU" sz="3200" dirty="0"/>
              <a:t> </a:t>
            </a:r>
            <a:r>
              <a:rPr lang="hu-HU" sz="3200" dirty="0">
                <a:solidFill>
                  <a:srgbClr val="FF0000"/>
                </a:solidFill>
              </a:rPr>
              <a:t>(</a:t>
            </a:r>
            <a:r>
              <a:rPr lang="hu-HU" sz="3200" b="1" dirty="0">
                <a:solidFill>
                  <a:srgbClr val="FF0000"/>
                </a:solidFill>
              </a:rPr>
              <a:t>Munkáshitel</a:t>
            </a:r>
            <a:r>
              <a:rPr lang="hu-HU" sz="3200" dirty="0">
                <a:solidFill>
                  <a:srgbClr val="FF0000"/>
                </a:solidFill>
              </a:rPr>
              <a:t>) </a:t>
            </a:r>
          </a:p>
          <a:p>
            <a:pPr marL="0" lvl="0" indent="0" algn="just">
              <a:buNone/>
            </a:pPr>
            <a:r>
              <a:rPr lang="hu-HU" sz="3200" dirty="0">
                <a:solidFill>
                  <a:srgbClr val="FF0000"/>
                </a:solidFill>
              </a:rPr>
              <a:t>   </a:t>
            </a:r>
            <a:r>
              <a:rPr lang="hu-HU" sz="3200" dirty="0"/>
              <a:t>új célcsoport került bevonásra. (közel 30 ezer fő)</a:t>
            </a:r>
          </a:p>
          <a:p>
            <a:pPr marL="0" indent="0" algn="just">
              <a:buNone/>
            </a:pPr>
            <a:r>
              <a:rPr lang="hu-HU" sz="3200" dirty="0"/>
              <a:t> </a:t>
            </a:r>
          </a:p>
          <a:p>
            <a:pPr lvl="0" algn="just"/>
            <a:r>
              <a:rPr lang="hu-HU" sz="3200" b="1" dirty="0">
                <a:solidFill>
                  <a:srgbClr val="FF0000"/>
                </a:solidFill>
              </a:rPr>
              <a:t>Adóforradalommal</a:t>
            </a:r>
            <a:r>
              <a:rPr lang="hu-HU" sz="3200" dirty="0">
                <a:solidFill>
                  <a:srgbClr val="FF0000"/>
                </a:solidFill>
              </a:rPr>
              <a:t> </a:t>
            </a:r>
            <a:r>
              <a:rPr lang="hu-HU" sz="3200" dirty="0"/>
              <a:t>a gyermekvállalás és az anyaság </a:t>
            </a:r>
          </a:p>
          <a:p>
            <a:pPr marL="0" lvl="0" indent="0" algn="just">
              <a:buNone/>
            </a:pPr>
            <a:r>
              <a:rPr lang="hu-HU" sz="3200" dirty="0"/>
              <a:t>                                      világon egyedülálló anyagi elismerése</a:t>
            </a:r>
          </a:p>
          <a:p>
            <a:pPr marL="0" indent="0" algn="just">
              <a:buNone/>
            </a:pPr>
            <a:r>
              <a:rPr lang="hu-HU" sz="3200" dirty="0"/>
              <a:t> </a:t>
            </a:r>
          </a:p>
          <a:p>
            <a:pPr lvl="0" algn="just"/>
            <a:r>
              <a:rPr lang="hu-HU" sz="3200" dirty="0"/>
              <a:t>Az </a:t>
            </a:r>
            <a:r>
              <a:rPr lang="hu-HU" sz="3200" b="1" dirty="0">
                <a:solidFill>
                  <a:srgbClr val="FF0000"/>
                </a:solidFill>
              </a:rPr>
              <a:t>otthonteremtés</a:t>
            </a:r>
            <a:r>
              <a:rPr lang="hu-HU" sz="3200" dirty="0"/>
              <a:t>i támogatás </a:t>
            </a:r>
            <a:r>
              <a:rPr lang="hu-HU" sz="3200" b="1" dirty="0">
                <a:solidFill>
                  <a:srgbClr val="FF0000"/>
                </a:solidFill>
              </a:rPr>
              <a:t>fix 3 %-</a:t>
            </a:r>
            <a:r>
              <a:rPr lang="hu-HU" sz="3200" b="1" dirty="0" err="1">
                <a:solidFill>
                  <a:srgbClr val="FF0000"/>
                </a:solidFill>
              </a:rPr>
              <a:t>os</a:t>
            </a:r>
            <a:r>
              <a:rPr lang="hu-HU" sz="3200" b="1" dirty="0">
                <a:solidFill>
                  <a:srgbClr val="FF0000"/>
                </a:solidFill>
              </a:rPr>
              <a:t> hitellel </a:t>
            </a:r>
            <a:r>
              <a:rPr lang="hu-HU" sz="3200" dirty="0"/>
              <a:t>a gyermekvállalást még csak fontolgató korosztálynak </a:t>
            </a:r>
            <a:r>
              <a:rPr lang="hu-HU" sz="3200" b="1" dirty="0"/>
              <a:t>a személyi függetlenség</a:t>
            </a:r>
            <a:r>
              <a:rPr lang="hu-HU" sz="3200" dirty="0"/>
              <a:t> fenntartásával nyújthat </a:t>
            </a:r>
            <a:r>
              <a:rPr lang="hu-HU" sz="3200" b="1" dirty="0"/>
              <a:t>lakhatási biztonságot, előkészítve, megalapozva a családalapítást.</a:t>
            </a:r>
          </a:p>
          <a:p>
            <a:pPr marL="0" indent="0" algn="ctr">
              <a:buNone/>
            </a:pPr>
            <a:endParaRPr lang="hu-HU" sz="3000" b="1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0172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hu-HU" dirty="0"/>
          </a:p>
          <a:p>
            <a:pPr algn="ctr"/>
            <a:endParaRPr lang="hu-HU" dirty="0"/>
          </a:p>
          <a:p>
            <a:pPr marL="0" indent="0" algn="ctr">
              <a:buNone/>
            </a:pPr>
            <a:r>
              <a:rPr lang="hu-HU" sz="3600" dirty="0">
                <a:solidFill>
                  <a:srgbClr val="FF0000"/>
                </a:solidFill>
              </a:rPr>
              <a:t>Ezek mind stratégiai tudatossággal </a:t>
            </a:r>
          </a:p>
          <a:p>
            <a:pPr marL="0" indent="0" algn="ctr">
              <a:buNone/>
            </a:pPr>
            <a:r>
              <a:rPr lang="hu-HU" sz="3600" dirty="0">
                <a:solidFill>
                  <a:srgbClr val="FF0000"/>
                </a:solidFill>
              </a:rPr>
              <a:t>megtervezett lépések !</a:t>
            </a:r>
          </a:p>
        </p:txBody>
      </p:sp>
    </p:spTree>
    <p:extLst>
      <p:ext uri="{BB962C8B-B14F-4D97-AF65-F5344CB8AC3E}">
        <p14:creationId xmlns:p14="http://schemas.microsoft.com/office/powerpoint/2010/main" val="2611164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Demográfiai vészhelyzet 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3653"/>
          </a:xfrm>
        </p:spPr>
        <p:txBody>
          <a:bodyPr/>
          <a:lstStyle/>
          <a:p>
            <a:pPr marL="0" indent="0">
              <a:buNone/>
            </a:pPr>
            <a:r>
              <a:rPr lang="hu-HU" sz="3200" dirty="0">
                <a:solidFill>
                  <a:srgbClr val="FF0000"/>
                </a:solidFill>
              </a:rPr>
              <a:t>TTT - Teljes termékenységi arányszám</a:t>
            </a:r>
            <a:r>
              <a:rPr lang="hu-HU" sz="3200" dirty="0"/>
              <a:t>: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/>
              <a:t>2012	</a:t>
            </a:r>
            <a:r>
              <a:rPr lang="hu-HU" dirty="0"/>
              <a:t>			1,23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2021				1,61		</a:t>
            </a:r>
            <a:r>
              <a:rPr lang="hu-HU" dirty="0">
                <a:solidFill>
                  <a:srgbClr val="FF0000"/>
                </a:solidFill>
              </a:rPr>
              <a:t>(„</a:t>
            </a:r>
            <a:r>
              <a:rPr lang="hu-HU" b="1" dirty="0">
                <a:solidFill>
                  <a:srgbClr val="FF0000"/>
                </a:solidFill>
              </a:rPr>
              <a:t>plusz” 200 ezer gyermek</a:t>
            </a:r>
            <a:r>
              <a:rPr lang="hu-HU" dirty="0">
                <a:solidFill>
                  <a:srgbClr val="FF0000"/>
                </a:solidFill>
              </a:rPr>
              <a:t>”)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/>
              <a:t>2025</a:t>
            </a:r>
            <a:r>
              <a:rPr lang="hu-HU" dirty="0"/>
              <a:t>				</a:t>
            </a:r>
            <a:r>
              <a:rPr lang="hu-HU" b="1" dirty="0">
                <a:solidFill>
                  <a:srgbClr val="FF0000"/>
                </a:solidFill>
              </a:rPr>
              <a:t>1,31</a:t>
            </a:r>
            <a:r>
              <a:rPr lang="hu-HU" dirty="0"/>
              <a:t>					</a:t>
            </a:r>
            <a:r>
              <a:rPr lang="hu-HU" sz="3600" b="1" dirty="0"/>
              <a:t>????</a:t>
            </a:r>
            <a:r>
              <a:rPr lang="hu-H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6457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52400"/>
            <a:ext cx="12192000" cy="678688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hu-HU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u-HU" sz="3600" b="1" dirty="0">
              <a:solidFill>
                <a:srgbClr val="FF0000"/>
              </a:solidFill>
            </a:endParaRPr>
          </a:p>
          <a:p>
            <a:r>
              <a:rPr lang="hu-HU" sz="3600" b="1" dirty="0">
                <a:solidFill>
                  <a:srgbClr val="FF0000"/>
                </a:solidFill>
              </a:rPr>
              <a:t>2024-ben</a:t>
            </a:r>
            <a:r>
              <a:rPr lang="hu-HU" sz="3600" dirty="0">
                <a:solidFill>
                  <a:srgbClr val="FF0000"/>
                </a:solidFill>
              </a:rPr>
              <a:t> 77,5 ezer baba született Magyarországon, ami 9,1 %-</a:t>
            </a:r>
            <a:r>
              <a:rPr lang="hu-HU" sz="3600" dirty="0" err="1">
                <a:solidFill>
                  <a:srgbClr val="FF0000"/>
                </a:solidFill>
              </a:rPr>
              <a:t>kal</a:t>
            </a:r>
            <a:r>
              <a:rPr lang="hu-HU" sz="3600" dirty="0">
                <a:solidFill>
                  <a:srgbClr val="FF0000"/>
                </a:solidFill>
              </a:rPr>
              <a:t>,    </a:t>
            </a:r>
            <a:r>
              <a:rPr lang="hu-HU" sz="3600" b="1" dirty="0">
                <a:solidFill>
                  <a:srgbClr val="FF0000"/>
                </a:solidFill>
              </a:rPr>
              <a:t>7700 újszülöttel kevesebb</a:t>
            </a:r>
            <a:r>
              <a:rPr lang="hu-HU" sz="3600" dirty="0">
                <a:solidFill>
                  <a:srgbClr val="FF0000"/>
                </a:solidFill>
              </a:rPr>
              <a:t>, mint egy évvel korábban. </a:t>
            </a:r>
            <a:r>
              <a:rPr lang="hu-HU" sz="3600" dirty="0"/>
              <a:t>(2010: 95 ezer)</a:t>
            </a:r>
          </a:p>
          <a:p>
            <a:endParaRPr lang="hu-HU" sz="3600" dirty="0"/>
          </a:p>
          <a:p>
            <a:r>
              <a:rPr lang="hu-HU" sz="3600" b="1" dirty="0"/>
              <a:t>A szülőképes korú (15–49 éves) nők létszáma </a:t>
            </a:r>
            <a:r>
              <a:rPr lang="hu-HU" sz="3600" dirty="0"/>
              <a:t>1 év alatt 42 ezer fővel lett kisebb.</a:t>
            </a:r>
          </a:p>
          <a:p>
            <a:pPr marL="0" indent="0">
              <a:buNone/>
            </a:pPr>
            <a:r>
              <a:rPr lang="hu-HU" sz="3600" dirty="0"/>
              <a:t> </a:t>
            </a:r>
          </a:p>
          <a:p>
            <a:r>
              <a:rPr lang="hu-HU" sz="3600" dirty="0"/>
              <a:t>2030-ra mintegy </a:t>
            </a:r>
            <a:r>
              <a:rPr lang="hu-HU" sz="3600" b="1" dirty="0"/>
              <a:t>négyszáz-ezerrel kevesebb biológiailag egészséges fiatal nővel kell számolnunk</a:t>
            </a:r>
            <a:r>
              <a:rPr lang="hu-HU" sz="3600" dirty="0"/>
              <a:t>!</a:t>
            </a:r>
          </a:p>
          <a:p>
            <a:endParaRPr lang="hu-HU" sz="3600" dirty="0"/>
          </a:p>
          <a:p>
            <a:r>
              <a:rPr lang="hu-HU" sz="3600" b="1" dirty="0">
                <a:solidFill>
                  <a:srgbClr val="FF0000"/>
                </a:solidFill>
              </a:rPr>
              <a:t>A gyermektelen nők aránya Magyarországon jelenleg 17 százalék</a:t>
            </a:r>
          </a:p>
          <a:p>
            <a:endParaRPr lang="hu-HU" sz="3600" dirty="0"/>
          </a:p>
          <a:p>
            <a:pPr marL="0" indent="0">
              <a:buNone/>
            </a:pPr>
            <a:endParaRPr lang="hu-HU" sz="3600" dirty="0"/>
          </a:p>
          <a:p>
            <a:pPr marL="0" indent="0">
              <a:buNone/>
            </a:pPr>
            <a:endParaRPr lang="hu-HU" sz="36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6670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3200" y="71121"/>
            <a:ext cx="11150600" cy="1005840"/>
          </a:xfrm>
        </p:spPr>
        <p:txBody>
          <a:bodyPr>
            <a:normAutofit fontScale="90000"/>
          </a:bodyPr>
          <a:lstStyle/>
          <a:p>
            <a:br>
              <a:rPr lang="hu-HU" b="1" dirty="0">
                <a:solidFill>
                  <a:srgbClr val="FF0000"/>
                </a:solidFill>
              </a:rPr>
            </a:br>
            <a:r>
              <a:rPr lang="hu-HU" b="1" dirty="0">
                <a:solidFill>
                  <a:srgbClr val="FF0000"/>
                </a:solidFill>
              </a:rPr>
              <a:t>MEDDŐSÉG</a:t>
            </a:r>
            <a:br>
              <a:rPr lang="hu-HU" b="1" dirty="0"/>
            </a:br>
            <a:br>
              <a:rPr lang="hu-HU" b="1" dirty="0">
                <a:solidFill>
                  <a:srgbClr val="FF0000"/>
                </a:solidFill>
              </a:rPr>
            </a:b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1760" y="701040"/>
            <a:ext cx="12080240" cy="6156960"/>
          </a:xfrm>
        </p:spPr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A magyar párok 15 - 17 százaléka küzd meddőséggel, éves szinten kb. 10 ezer nőt érint</a:t>
            </a:r>
          </a:p>
          <a:p>
            <a:pPr marL="0" indent="0">
              <a:buNone/>
            </a:pPr>
            <a:r>
              <a:rPr lang="hu-HU" dirty="0"/>
              <a:t>Az egészségügy </a:t>
            </a:r>
            <a:r>
              <a:rPr lang="nn-NO" b="1" dirty="0"/>
              <a:t>200 ezer meddő párt </a:t>
            </a:r>
            <a:r>
              <a:rPr lang="nn-NO" dirty="0"/>
              <a:t>tart számon.</a:t>
            </a:r>
            <a:endParaRPr lang="hu-HU" dirty="0"/>
          </a:p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r>
              <a:rPr lang="hu-HU" sz="4000" b="1" dirty="0">
                <a:solidFill>
                  <a:srgbClr val="FF0000"/>
                </a:solidFill>
              </a:rPr>
              <a:t>ELVÁNDORLÁS</a:t>
            </a:r>
          </a:p>
          <a:p>
            <a:pPr marL="0" indent="0">
              <a:buNone/>
            </a:pPr>
            <a:r>
              <a:rPr lang="hu-HU" dirty="0"/>
              <a:t>Elvándorlási arány </a:t>
            </a:r>
            <a:r>
              <a:rPr lang="hu-HU" dirty="0" err="1"/>
              <a:t>Mo-on</a:t>
            </a:r>
            <a:r>
              <a:rPr lang="hu-HU" dirty="0"/>
              <a:t>: </a:t>
            </a:r>
            <a:r>
              <a:rPr lang="hu-HU" sz="3200" dirty="0"/>
              <a:t>5,3 - 5,6 %-os 		   </a:t>
            </a:r>
            <a:r>
              <a:rPr lang="hu-HU" sz="3200" b="1" dirty="0"/>
              <a:t>500 ezer – 700 ezer fő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Az elmúlt tíz évben </a:t>
            </a:r>
            <a:r>
              <a:rPr lang="hu-HU" dirty="0">
                <a:solidFill>
                  <a:srgbClr val="FF0000"/>
                </a:solidFill>
              </a:rPr>
              <a:t>mintegy </a:t>
            </a:r>
            <a:r>
              <a:rPr lang="hu-HU" b="1" dirty="0">
                <a:solidFill>
                  <a:srgbClr val="FF0000"/>
                </a:solidFill>
              </a:rPr>
              <a:t>80 - 100 ezer magyar gyermek született külföldön</a:t>
            </a:r>
            <a:r>
              <a:rPr lang="hu-HU" dirty="0"/>
              <a:t>!</a:t>
            </a:r>
            <a:endParaRPr lang="hu-HU" sz="4000" dirty="0"/>
          </a:p>
        </p:txBody>
      </p:sp>
      <p:sp>
        <p:nvSpPr>
          <p:cNvPr id="4" name="Jobbra nyíl 3"/>
          <p:cNvSpPr/>
          <p:nvPr/>
        </p:nvSpPr>
        <p:spPr>
          <a:xfrm>
            <a:off x="6367819" y="4540113"/>
            <a:ext cx="1371600" cy="172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146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6322</TotalTime>
  <Words>1653</Words>
  <Application>Microsoft Office PowerPoint</Application>
  <PresentationFormat>Szélesvásznú</PresentationFormat>
  <Paragraphs>238</Paragraphs>
  <Slides>40</Slides>
  <Notes>0</Notes>
  <HiddenSlides>0</HiddenSlides>
  <MMClips>2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48" baseType="lpstr">
      <vt:lpstr>Arial</vt:lpstr>
      <vt:lpstr>Bookman Old Style</vt:lpstr>
      <vt:lpstr>Calibri</vt:lpstr>
      <vt:lpstr>Calibri Light</vt:lpstr>
      <vt:lpstr>inherit</vt:lpstr>
      <vt:lpstr>Times New Roman</vt:lpstr>
      <vt:lpstr>Office-téma</vt:lpstr>
      <vt:lpstr>Acrobat Document</vt:lpstr>
      <vt:lpstr>PowerPoint-bemutató</vt:lpstr>
      <vt:lpstr>  https://www.youtube.com/watch?v=b1kbLwvqugk </vt:lpstr>
      <vt:lpstr>PowerPoint-bemutató</vt:lpstr>
      <vt:lpstr>TAYLOR SWIFT       Az antihős   Van ez a dolog … öregszem,  de sosem leszek bölcsebb …….      Én vagyok, én vagyok,        a probléma, én vagyok  Egyenesen a napba bámulok, de soha nem a tükörbe</vt:lpstr>
      <vt:lpstr>  2010 óta a családtámogatásokat több mint négyszeresére növeltük. 2011 óta 200 ezer gyermekkel több született meg,  mint családbarát fordulat nélkül. </vt:lpstr>
      <vt:lpstr>PowerPoint-bemutató</vt:lpstr>
      <vt:lpstr>Demográfiai vészhelyzet ?</vt:lpstr>
      <vt:lpstr>PowerPoint-bemutató</vt:lpstr>
      <vt:lpstr> MEDDŐSÉG  </vt:lpstr>
      <vt:lpstr>…na és akkor most mi legyen?</vt:lpstr>
      <vt:lpstr>PowerPoint-bemutató</vt:lpstr>
      <vt:lpstr>PowerPoint-bemutató</vt:lpstr>
      <vt:lpstr>PowerPoint-bemutató</vt:lpstr>
      <vt:lpstr>PowerPoint-bemutató</vt:lpstr>
      <vt:lpstr>PowerPoint-bemutató</vt:lpstr>
      <vt:lpstr>Családok számának változása 2001 – 2022     </vt:lpstr>
      <vt:lpstr>Családméret</vt:lpstr>
      <vt:lpstr>PowerPoint-bemutató</vt:lpstr>
      <vt:lpstr>  2002            2022                  2002  magyarok        2022  156 566 (0,3 %)      n.a.     520 528 (9,7 %)       422 065 (7,7 %)   1 434 377      (6,6%)    1 002 151 (6,0 %)           293 299 (3,9 %)           184  442        (2.8 %)</vt:lpstr>
      <vt:lpstr>Határon túli magyarok</vt:lpstr>
      <vt:lpstr>CHERCHEZ LA FEMME!</vt:lpstr>
      <vt:lpstr>  TTT: 1, 31 (!)   A BAJ A FEJEKBEN VAN?     Megváltozott a gondolkodásmód  -ELSODOR A KORSZELLEM?? </vt:lpstr>
      <vt:lpstr>PowerPoint-bemutató</vt:lpstr>
      <vt:lpstr>   „Ha TAYLOR  SWIFTNEK  kisbabája születne az sokkal jobban ösztönözné a fiatalokat a gyermekvállalásra,  mint azok a megoldások, amit akár Magyarország, akár egyes nyugat-európai államok a gyermekvállalást ösztönző intézkedéseikkel kitalálnak, … „  - hangzott el a  Magyar Közgazdasági Társaság  demográfiai  szakosztályának online Konferenciáján (2025. május)</vt:lpstr>
      <vt:lpstr>JAVASLATOK 4.2</vt:lpstr>
      <vt:lpstr>    </vt:lpstr>
      <vt:lpstr>PowerPoint-bemutató</vt:lpstr>
      <vt:lpstr> Ne féljünk a családbarát reklámoktól!</vt:lpstr>
      <vt:lpstr>                                    RÚZSA Magdi hármas ikrek –      Kishegyes              DÉR Heni - Csantavér avér a h    A harmadik gyerekről:      „A férjem el tudná képzelni, és én sem     zárkózom el tőle”  </vt:lpstr>
      <vt:lpstr>Példázatok</vt:lpstr>
      <vt:lpstr>PowerPoint-bemutató</vt:lpstr>
      <vt:lpstr>PowerPoint-bemutató</vt:lpstr>
      <vt:lpstr>PowerPoint-bemutató</vt:lpstr>
      <vt:lpstr>Javaslatok 5.</vt:lpstr>
      <vt:lpstr> Javaslatok 6.             HAGYJUNK FEL a SZTEREOTÍPIÁKKAL!</vt:lpstr>
      <vt:lpstr>Javaslatok</vt:lpstr>
      <vt:lpstr>    Jaaa, …. És a megoldás?  Még egy gyermeket minden családba!!!!   Még egy gyermeket minden családba !!!!  Még egy gyermeket minden családba !!!!      </vt:lpstr>
      <vt:lpstr>A romlás „ördögei”    ????</vt:lpstr>
      <vt:lpstr>PowerPoint-bemutató</vt:lpstr>
      <vt:lpstr>https://www.youtube.com/watch?v=M0YZTOqtHbY  Nagy Szilárd – Ragány Misa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SORSKÉRDÉSEK 4. Munkacsoport Népesedés – migráció – generációk együttműködése</dc:title>
  <dc:creator>Lakner Zoltán Lehel</dc:creator>
  <cp:lastModifiedBy>Rendszergazda - Hotel Azúr****</cp:lastModifiedBy>
  <cp:revision>226</cp:revision>
  <dcterms:created xsi:type="dcterms:W3CDTF">2025-04-01T14:26:53Z</dcterms:created>
  <dcterms:modified xsi:type="dcterms:W3CDTF">2026-02-16T16:43:44Z</dcterms:modified>
</cp:coreProperties>
</file>