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5" r:id="rId2"/>
    <p:sldId id="385" r:id="rId3"/>
    <p:sldId id="386" r:id="rId4"/>
    <p:sldId id="403" r:id="rId5"/>
    <p:sldId id="306" r:id="rId6"/>
    <p:sldId id="410" r:id="rId7"/>
    <p:sldId id="408" r:id="rId8"/>
    <p:sldId id="287" r:id="rId9"/>
    <p:sldId id="397" r:id="rId10"/>
    <p:sldId id="394" r:id="rId11"/>
    <p:sldId id="395" r:id="rId12"/>
    <p:sldId id="398" r:id="rId13"/>
    <p:sldId id="399" r:id="rId14"/>
    <p:sldId id="396" r:id="rId15"/>
    <p:sldId id="400" r:id="rId16"/>
    <p:sldId id="393" r:id="rId17"/>
    <p:sldId id="260" r:id="rId18"/>
    <p:sldId id="409" r:id="rId19"/>
    <p:sldId id="401" r:id="rId20"/>
    <p:sldId id="379" r:id="rId21"/>
    <p:sldId id="404" r:id="rId22"/>
    <p:sldId id="391" r:id="rId23"/>
    <p:sldId id="406" r:id="rId24"/>
    <p:sldId id="407" r:id="rId25"/>
    <p:sldId id="308" r:id="rId26"/>
    <p:sldId id="256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6D250-1D0B-4722-8C78-A5A997036F4F}" type="datetimeFigureOut">
              <a:rPr lang="hu-HU" smtClean="0"/>
              <a:t>2026. 02. 20.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EE52E-33B1-484F-9E13-7289AB713B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189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A86B96FD-ED4F-39C1-A9BB-589F24D0A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6D901073-9B78-08C9-2815-6225C246E0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Köszönetnyilvánítás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Bemutatkozás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Gyakorló háziorvosként állok most itt. A hangsúly a gyakorlón és a most-on van. Gyakorló, azaz naponta minden szakterület, minden tudásával felvértezett, empatikus és asszertív orvosa igyekszem lenni pácienseimnek, miközben fejlesztem magam informatikából, hogy excell táblákat tudjak gyártani, hogy naprakész legyek, ha jön a hóesés, hogy hány krónikus fekvő, hány dializált, hány várandós, hány egyedi engedélyes gyógyszert szedő beteg ellátását biztosítom, vagy vonalkódot csipogtatok a vastagbél szűréshez kiadandó mintavételi csövekről, vagy igyekszem pontos számot mondani a Nepegészségügyi Osztálynak, hogy hányan fognak oltakozni influenza ellen a praxisban, természetesen elmegyek az oltóanyagért. Naponta próbáljuk meggyőzni a betegeinket, hogy a köhögésre, torokfájásra nem kell antibiotikumot szedni, vagy azért mert munka közben 120-ra emelkedett a beteg pulzus nem kell kardiológia szakrendelésre menni azonnal, hogy 80 évesen már van, aki nem alkalmas a gépjármű vezetésre, hogy telemedicinában nem tudom megmondani, hogy van-e tüdőgyulladása, vagy hogy természetes ha a hólapátolás után fáj a derék, miatt nem kell sürgősen a reumatológiára menni, vagy a vérnyomás csak akkor megy le, ha a beteg beveszi az előírt dózisban a gyógyszert és mindezt sorolhatnám holnap reggelig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 most azért fontos, mert az orvoshiány miatt a háziorvosok biztosítják a szociális intézmények, az iskolák, a munkahelyek orvosi ellátását, háziorvosk végzik a keresőképtelenségi felülvizsgálatok, a megváltozott munkaképességűek szakértői vizsgálatát. E mellett számtalan szakvizsgájuk révén besegítenek a szakrendelői munkába, értékelik a tüdőszűrő felvételeit, ül-orr-gégészeti, belgyógyászat, tüdőgyógyászat, diabetológia, gyermeksebészeti szakrendelésben dolgoznak és segítik a kórházi sürgősségi, belgyógyászati ügyeleti ellátásokat is  És akkor prevenciós rendelés, betegedukáció, önképzés/pontszerzés, pályázatok, indikátor, anyakönyvezési feladatok, ügyelet …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Azt gondolom, hogy nem tétlenkedünk.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Mindezekkel érintettként készültem erre az előadásra.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F2E61C28-93F2-9172-72EA-1B63659E97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286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>
          <a:extLst>
            <a:ext uri="{FF2B5EF4-FFF2-40B4-BE49-F238E27FC236}">
              <a16:creationId xmlns:a16="http://schemas.microsoft.com/office/drawing/2014/main" id="{A47C7361-4EF4-F3A6-57CD-F7533F274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b8cca2a054_0_438:notes">
            <a:extLst>
              <a:ext uri="{FF2B5EF4-FFF2-40B4-BE49-F238E27FC236}">
                <a16:creationId xmlns:a16="http://schemas.microsoft.com/office/drawing/2014/main" id="{14CE386E-1558-4D5D-2365-A6B84F65E6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3b8cca2a054_0_438:notes">
            <a:extLst>
              <a:ext uri="{FF2B5EF4-FFF2-40B4-BE49-F238E27FC236}">
                <a16:creationId xmlns:a16="http://schemas.microsoft.com/office/drawing/2014/main" id="{3A0AA4B6-5E9C-D556-F99B-4D843A1177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745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b8cca2a05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g3b8cca2a05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>
          <a:extLst>
            <a:ext uri="{FF2B5EF4-FFF2-40B4-BE49-F238E27FC236}">
              <a16:creationId xmlns:a16="http://schemas.microsoft.com/office/drawing/2014/main" id="{04944441-AC86-6351-DFA5-2F0F7D89A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b8cca2a054_0_394:notes">
            <a:extLst>
              <a:ext uri="{FF2B5EF4-FFF2-40B4-BE49-F238E27FC236}">
                <a16:creationId xmlns:a16="http://schemas.microsoft.com/office/drawing/2014/main" id="{1E9B94DC-F4C0-5F66-B0A8-B3E4ED46A1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3b8cca2a054_0_394:notes">
            <a:extLst>
              <a:ext uri="{FF2B5EF4-FFF2-40B4-BE49-F238E27FC236}">
                <a16:creationId xmlns:a16="http://schemas.microsoft.com/office/drawing/2014/main" id="{33CE2CA6-79A2-E275-9363-7BBF7DA21E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9841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>
          <a:extLst>
            <a:ext uri="{FF2B5EF4-FFF2-40B4-BE49-F238E27FC236}">
              <a16:creationId xmlns:a16="http://schemas.microsoft.com/office/drawing/2014/main" id="{36C22717-DC57-9584-330F-121B5D4B7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b8cca2a054_0_394:notes">
            <a:extLst>
              <a:ext uri="{FF2B5EF4-FFF2-40B4-BE49-F238E27FC236}">
                <a16:creationId xmlns:a16="http://schemas.microsoft.com/office/drawing/2014/main" id="{50ED63B1-EBBD-E467-9931-A6C285C788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3b8cca2a054_0_394:notes">
            <a:extLst>
              <a:ext uri="{FF2B5EF4-FFF2-40B4-BE49-F238E27FC236}">
                <a16:creationId xmlns:a16="http://schemas.microsoft.com/office/drawing/2014/main" id="{914F7605-23C5-8792-5DF2-DB00F97FDE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2417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>
          <a:extLst>
            <a:ext uri="{FF2B5EF4-FFF2-40B4-BE49-F238E27FC236}">
              <a16:creationId xmlns:a16="http://schemas.microsoft.com/office/drawing/2014/main" id="{20A0036B-0D11-DE3F-1F05-514CA1A42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b8cca2a054_0_438:notes">
            <a:extLst>
              <a:ext uri="{FF2B5EF4-FFF2-40B4-BE49-F238E27FC236}">
                <a16:creationId xmlns:a16="http://schemas.microsoft.com/office/drawing/2014/main" id="{4A065C43-2358-BA7B-118B-7ED2045717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3b8cca2a054_0_438:notes">
            <a:extLst>
              <a:ext uri="{FF2B5EF4-FFF2-40B4-BE49-F238E27FC236}">
                <a16:creationId xmlns:a16="http://schemas.microsoft.com/office/drawing/2014/main" id="{06927C5E-EBB6-C55D-E8F5-5BFFAEEDA0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8535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>
          <a:extLst>
            <a:ext uri="{FF2B5EF4-FFF2-40B4-BE49-F238E27FC236}">
              <a16:creationId xmlns:a16="http://schemas.microsoft.com/office/drawing/2014/main" id="{BA2B357B-085F-49E6-992F-5110B8061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b8cca2a054_0_394:notes">
            <a:extLst>
              <a:ext uri="{FF2B5EF4-FFF2-40B4-BE49-F238E27FC236}">
                <a16:creationId xmlns:a16="http://schemas.microsoft.com/office/drawing/2014/main" id="{4CBC96AF-B23E-A612-59FD-494F272BAC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Véleményem szerint sok hozzátartozó elveszi a realitás érzékét, a saját lelkiismeretének megnyugtatása miatt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Fizikai biztonság: játszóteres példa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Egészségügyi ellátás – állandó küzdelem, hogy legyen orvos,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Egyéni szükségletek – közösségben? Házirend, nagy létszám/kevés gondozó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Rugalmasság: közösségi programok vannak, </a:t>
            </a:r>
            <a:endParaRPr dirty="0"/>
          </a:p>
        </p:txBody>
      </p:sp>
      <p:sp>
        <p:nvSpPr>
          <p:cNvPr id="330" name="Google Shape;330;g3b8cca2a054_0_394:notes">
            <a:extLst>
              <a:ext uri="{FF2B5EF4-FFF2-40B4-BE49-F238E27FC236}">
                <a16:creationId xmlns:a16="http://schemas.microsoft.com/office/drawing/2014/main" id="{81F9D5EC-8EF1-114E-FF1C-2182D1211F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37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>
          <a:extLst>
            <a:ext uri="{FF2B5EF4-FFF2-40B4-BE49-F238E27FC236}">
              <a16:creationId xmlns:a16="http://schemas.microsoft.com/office/drawing/2014/main" id="{31D87DF6-4C7A-F7AA-7D87-0548EF230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b8cca2a054_0_394:notes">
            <a:extLst>
              <a:ext uri="{FF2B5EF4-FFF2-40B4-BE49-F238E27FC236}">
                <a16:creationId xmlns:a16="http://schemas.microsoft.com/office/drawing/2014/main" id="{CB26E9CB-2433-0577-BF13-0CF7BF7B16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3b8cca2a054_0_394:notes">
            <a:extLst>
              <a:ext uri="{FF2B5EF4-FFF2-40B4-BE49-F238E27FC236}">
                <a16:creationId xmlns:a16="http://schemas.microsoft.com/office/drawing/2014/main" id="{ED2E1924-74F4-EBF0-B033-78AD950778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8368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>
          <a:extLst>
            <a:ext uri="{FF2B5EF4-FFF2-40B4-BE49-F238E27FC236}">
              <a16:creationId xmlns:a16="http://schemas.microsoft.com/office/drawing/2014/main" id="{F5D76000-59F7-5939-6CA3-CE83758C8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b8cca2a054_0_394:notes">
            <a:extLst>
              <a:ext uri="{FF2B5EF4-FFF2-40B4-BE49-F238E27FC236}">
                <a16:creationId xmlns:a16="http://schemas.microsoft.com/office/drawing/2014/main" id="{8F4800EB-79E2-BE69-45AF-A744A52CA2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3b8cca2a054_0_394:notes">
            <a:extLst>
              <a:ext uri="{FF2B5EF4-FFF2-40B4-BE49-F238E27FC236}">
                <a16:creationId xmlns:a16="http://schemas.microsoft.com/office/drawing/2014/main" id="{7C0505F3-8FF4-F16F-92DD-12A5D01BD2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5677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>
          <a:extLst>
            <a:ext uri="{FF2B5EF4-FFF2-40B4-BE49-F238E27FC236}">
              <a16:creationId xmlns:a16="http://schemas.microsoft.com/office/drawing/2014/main" id="{7139720A-021B-C046-C1C6-533E65A35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b8cca2a054_0_394:notes">
            <a:extLst>
              <a:ext uri="{FF2B5EF4-FFF2-40B4-BE49-F238E27FC236}">
                <a16:creationId xmlns:a16="http://schemas.microsoft.com/office/drawing/2014/main" id="{1B1F8F2A-34FC-AE57-33F0-8380CEC5B0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3b8cca2a054_0_394:notes">
            <a:extLst>
              <a:ext uri="{FF2B5EF4-FFF2-40B4-BE49-F238E27FC236}">
                <a16:creationId xmlns:a16="http://schemas.microsoft.com/office/drawing/2014/main" id="{F538528E-AA30-D47A-8C3D-9B6DB61CB6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3090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>
          <a:extLst>
            <a:ext uri="{FF2B5EF4-FFF2-40B4-BE49-F238E27FC236}">
              <a16:creationId xmlns:a16="http://schemas.microsoft.com/office/drawing/2014/main" id="{9938379E-B8DB-1A40-79EA-9768188C0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b8cca2a054_0_394:notes">
            <a:extLst>
              <a:ext uri="{FF2B5EF4-FFF2-40B4-BE49-F238E27FC236}">
                <a16:creationId xmlns:a16="http://schemas.microsoft.com/office/drawing/2014/main" id="{2E7AC072-E050-25C4-0811-D94DE124D7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3b8cca2a054_0_394:notes">
            <a:extLst>
              <a:ext uri="{FF2B5EF4-FFF2-40B4-BE49-F238E27FC236}">
                <a16:creationId xmlns:a16="http://schemas.microsoft.com/office/drawing/2014/main" id="{9C31C3D8-1DB4-1616-4546-6199334D0A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4016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>
          <a:extLst>
            <a:ext uri="{FF2B5EF4-FFF2-40B4-BE49-F238E27FC236}">
              <a16:creationId xmlns:a16="http://schemas.microsoft.com/office/drawing/2014/main" id="{51B5D289-A393-39CE-FCAC-9B35F35D9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b8cca2a054_0_394:notes">
            <a:extLst>
              <a:ext uri="{FF2B5EF4-FFF2-40B4-BE49-F238E27FC236}">
                <a16:creationId xmlns:a16="http://schemas.microsoft.com/office/drawing/2014/main" id="{A64BC31C-9021-ED33-51F0-8EEFE00E3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3b8cca2a054_0_394:notes">
            <a:extLst>
              <a:ext uri="{FF2B5EF4-FFF2-40B4-BE49-F238E27FC236}">
                <a16:creationId xmlns:a16="http://schemas.microsoft.com/office/drawing/2014/main" id="{50FC454D-F8E3-20C9-0FE6-4EBA3B9699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611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b8cca2a054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3b8cca2a054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>
          <a:extLst>
            <a:ext uri="{FF2B5EF4-FFF2-40B4-BE49-F238E27FC236}">
              <a16:creationId xmlns:a16="http://schemas.microsoft.com/office/drawing/2014/main" id="{FDD876AD-2FBA-E1C6-E829-DF29C722C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b8cca2a054_0_438:notes">
            <a:extLst>
              <a:ext uri="{FF2B5EF4-FFF2-40B4-BE49-F238E27FC236}">
                <a16:creationId xmlns:a16="http://schemas.microsoft.com/office/drawing/2014/main" id="{08BA50E2-CD38-6722-6655-40601CFD15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3b8cca2a054_0_438:notes">
            <a:extLst>
              <a:ext uri="{FF2B5EF4-FFF2-40B4-BE49-F238E27FC236}">
                <a16:creationId xmlns:a16="http://schemas.microsoft.com/office/drawing/2014/main" id="{9285F2F0-08CE-45F5-7447-3C7F1F4811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972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410E9455-7E72-DCC0-6DFA-BA5C85E63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b8cca2a054_0_20:notes">
            <a:extLst>
              <a:ext uri="{FF2B5EF4-FFF2-40B4-BE49-F238E27FC236}">
                <a16:creationId xmlns:a16="http://schemas.microsoft.com/office/drawing/2014/main" id="{ECC0F2C9-C821-374B-4F0F-FC96726B07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g3b8cca2a054_0_20:notes">
            <a:extLst>
              <a:ext uri="{FF2B5EF4-FFF2-40B4-BE49-F238E27FC236}">
                <a16:creationId xmlns:a16="http://schemas.microsoft.com/office/drawing/2014/main" id="{9A42D5AB-59D4-9695-FD52-AC346E29EC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2174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15C363B1-A569-B6FD-336C-C6935D8E6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b8cca2a054_0_20:notes">
            <a:extLst>
              <a:ext uri="{FF2B5EF4-FFF2-40B4-BE49-F238E27FC236}">
                <a16:creationId xmlns:a16="http://schemas.microsoft.com/office/drawing/2014/main" id="{6B19E01D-C36D-8447-9FA2-7112ED3D46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g3b8cca2a054_0_20:notes">
            <a:extLst>
              <a:ext uri="{FF2B5EF4-FFF2-40B4-BE49-F238E27FC236}">
                <a16:creationId xmlns:a16="http://schemas.microsoft.com/office/drawing/2014/main" id="{CDB29B32-785A-6FAD-9753-D550BF54F6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707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1043FA7F-AF47-5576-032B-19BEC9EA0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b8cca2a054_0_20:notes">
            <a:extLst>
              <a:ext uri="{FF2B5EF4-FFF2-40B4-BE49-F238E27FC236}">
                <a16:creationId xmlns:a16="http://schemas.microsoft.com/office/drawing/2014/main" id="{F67C05EF-7CD2-D195-BD13-C28D78DBD5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g3b8cca2a054_0_20:notes">
            <a:extLst>
              <a:ext uri="{FF2B5EF4-FFF2-40B4-BE49-F238E27FC236}">
                <a16:creationId xmlns:a16="http://schemas.microsoft.com/office/drawing/2014/main" id="{B2548C93-C911-B23C-5D87-8E38E6DDCF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5171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FC659E3D-DE65-4E27-8296-9DA73ED5F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b8cca2a054_0_20:notes">
            <a:extLst>
              <a:ext uri="{FF2B5EF4-FFF2-40B4-BE49-F238E27FC236}">
                <a16:creationId xmlns:a16="http://schemas.microsoft.com/office/drawing/2014/main" id="{B1FDB51C-C10D-8F1B-7867-AE08647FB1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g3b8cca2a054_0_20:notes">
            <a:extLst>
              <a:ext uri="{FF2B5EF4-FFF2-40B4-BE49-F238E27FC236}">
                <a16:creationId xmlns:a16="http://schemas.microsoft.com/office/drawing/2014/main" id="{CC596E36-B6D8-C718-F879-055E09D2E0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829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35ACFB-9F2F-2ADF-4FB5-FD9F560F5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672CBBC-79B5-D57D-0609-92AED0FF9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92A2673-C1B7-592D-24CA-ADB9D35A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595E-F0B6-4E3C-9D70-E2438395EFF2}" type="datetimeFigureOut">
              <a:rPr lang="hu-HU" smtClean="0"/>
              <a:t>2026. 02. 20.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B6FDB32-F273-9C4B-F2C5-8B580B62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87FFAE6-BBFB-B535-3C2F-08E13CBC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6F41-F031-4D63-9A12-2DE5316420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881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71E6CD-5DB1-83B3-2D10-52722E322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AF6C747-8BEA-4426-E413-37C950C9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E0BEA6A-0953-A655-9C5E-B451DB09E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595E-F0B6-4E3C-9D70-E2438395EFF2}" type="datetimeFigureOut">
              <a:rPr lang="hu-HU" smtClean="0"/>
              <a:t>2026. 02. 20.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2FAC82F-ACEE-1868-8927-E0926CA2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C58C792-B407-9669-9046-560A02205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6F41-F031-4D63-9A12-2DE5316420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177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13B0AA1-E8CF-0615-CD0B-8CEF815810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A167D2E-A84C-81DC-B0C7-71A5E4754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4AF491-675B-7EA0-09DC-4831D263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595E-F0B6-4E3C-9D70-E2438395EFF2}" type="datetimeFigureOut">
              <a:rPr lang="hu-HU" smtClean="0"/>
              <a:t>2026. 02. 20.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27103AB-3306-32CE-173E-43AAE9F70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B05A7F2-B4FC-5DD5-4B65-D84620AD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6F41-F031-4D63-9A12-2DE5316420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237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C8EC2A-DFD0-C069-2A66-4EFB361B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976AEE-EF15-CC94-D952-2FB60255C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8E18D0A-5695-8D43-CB21-BC208D31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595E-F0B6-4E3C-9D70-E2438395EFF2}" type="datetimeFigureOut">
              <a:rPr lang="hu-HU" smtClean="0"/>
              <a:t>2026. 02. 20.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681FBB7-0EEA-B023-E93F-A997D15E4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C4F0AB-C99A-18A7-3F64-09213551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6F41-F031-4D63-9A12-2DE5316420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565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D97084-06FF-092A-E155-35CB339AA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345D2A0-E671-DE91-DF22-E90DBDB5D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95A02E-65E0-7E23-3FD7-615380D2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595E-F0B6-4E3C-9D70-E2438395EFF2}" type="datetimeFigureOut">
              <a:rPr lang="hu-HU" smtClean="0"/>
              <a:t>2026. 02. 20.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6082563-A80C-9F0A-52A1-822C0093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45D12DC-3B37-AAFE-DB83-67B55401E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6F41-F031-4D63-9A12-2DE5316420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259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DB0E1C-1674-6EC3-D1B3-9724F235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DA8DCC-4E11-E24F-CD0C-7444B752C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AF06DA0-A179-6FE9-81AE-39E646063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5F82EF3-5F03-AFA2-4A0C-961447FE2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595E-F0B6-4E3C-9D70-E2438395EFF2}" type="datetimeFigureOut">
              <a:rPr lang="hu-HU" smtClean="0"/>
              <a:t>2026. 02. 20.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4197721-C845-621C-5C28-CC0BC5A1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6C109FB-6FAA-2522-091E-A75D9560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6F41-F031-4D63-9A12-2DE5316420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536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60DB3E-5EC8-0F86-C205-9A6A4CBDA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8B18286-72B5-F234-E793-4B37EB7B1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111DC46-D2AB-28FF-3586-3D32CF80A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3B62673-6282-0C42-8C19-AD838C7BB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FBAD6CA-C7F6-A927-45E3-1E857D50F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2615D41-0F15-9190-67AF-D3A0DCF3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595E-F0B6-4E3C-9D70-E2438395EFF2}" type="datetimeFigureOut">
              <a:rPr lang="hu-HU" smtClean="0"/>
              <a:t>2026. 02. 20.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C90EAC6-7870-CA8F-52A4-DC644EFB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179E6CD-2744-AACD-E86A-301EDCBC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6F41-F031-4D63-9A12-2DE5316420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890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93A1E3-CC40-8182-86DA-3EDFF1957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C1F8DE9-3733-69F5-BFCE-CDDFF53AB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595E-F0B6-4E3C-9D70-E2438395EFF2}" type="datetimeFigureOut">
              <a:rPr lang="hu-HU" smtClean="0"/>
              <a:t>2026. 02. 20.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28C65D7-2B16-0024-AE0A-CDEBFC0D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ABE804B-D5C2-5E2B-5C8F-F013BD62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6F41-F031-4D63-9A12-2DE5316420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389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21477D5-DAEA-FAD0-0C41-8F71FC059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595E-F0B6-4E3C-9D70-E2438395EFF2}" type="datetimeFigureOut">
              <a:rPr lang="hu-HU" smtClean="0"/>
              <a:t>2026. 02. 20.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59B9985-85F5-223C-A7E9-2997592DE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9B72F61-ED8E-A06C-5E2C-E74B9DCD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6F41-F031-4D63-9A12-2DE5316420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34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71FDB5-262C-68A6-AD89-8328A6EBB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DBD8E12-97CE-F225-8681-A52052220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05E688E-8EF5-98D0-5A9C-565314285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57D1558-98FB-616F-20A3-98B115423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595E-F0B6-4E3C-9D70-E2438395EFF2}" type="datetimeFigureOut">
              <a:rPr lang="hu-HU" smtClean="0"/>
              <a:t>2026. 02. 20.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02C7505-05D7-6B6D-F13F-4ED1F1DC5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CC5A34D-F9E1-C11E-1546-95BAAD9C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6F41-F031-4D63-9A12-2DE5316420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434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FE14A1-9DF2-9708-CF04-9B4A00507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43400BD-E71D-7CA7-A59B-B3304F371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788CE50-369A-F7CE-64AE-691601FA5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5B34E1B-69C3-80C8-0D88-7E16AFF0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595E-F0B6-4E3C-9D70-E2438395EFF2}" type="datetimeFigureOut">
              <a:rPr lang="hu-HU" smtClean="0"/>
              <a:t>2026. 02. 20.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8CAFA02-CF3F-C27D-2EE5-476ABD612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D2E3DEE-1192-6ED0-A857-E911E512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6F41-F031-4D63-9A12-2DE5316420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558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4E55E0D7-E487-636A-8906-82694526C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BBE8036-0E7A-2F9C-63DB-2F3CFB126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39EFF96-7F6F-6E6F-4B1D-8A362ADBB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6595E-F0B6-4E3C-9D70-E2438395EFF2}" type="datetimeFigureOut">
              <a:rPr lang="hu-HU" smtClean="0"/>
              <a:t>2026. 02. 20.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CEB68A-22F1-ACD3-E243-1B78B08A8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B7F14EA-9C7D-6468-FD4C-0725FC9D7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F6F41-F031-4D63-9A12-2DE5316420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10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7DBCB290-4A12-45F9-9645-2A83ED110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>
            <a:extLst>
              <a:ext uri="{FF2B5EF4-FFF2-40B4-BE49-F238E27FC236}">
                <a16:creationId xmlns:a16="http://schemas.microsoft.com/office/drawing/2014/main" id="{40768A2A-F1D0-E937-6D6F-449FE5861ECD}"/>
              </a:ext>
            </a:extLst>
          </p:cNvPr>
          <p:cNvGrpSpPr/>
          <p:nvPr/>
        </p:nvGrpSpPr>
        <p:grpSpPr>
          <a:xfrm>
            <a:off x="2249879" y="1040370"/>
            <a:ext cx="7640595" cy="4268373"/>
            <a:chOff x="0" y="-38100"/>
            <a:chExt cx="3018487" cy="1308220"/>
          </a:xfrm>
        </p:grpSpPr>
        <p:sp>
          <p:nvSpPr>
            <p:cNvPr id="85" name="Google Shape;85;p1">
              <a:extLst>
                <a:ext uri="{FF2B5EF4-FFF2-40B4-BE49-F238E27FC236}">
                  <a16:creationId xmlns:a16="http://schemas.microsoft.com/office/drawing/2014/main" id="{408828DC-28BF-F793-183E-9EFCD4BFD025}"/>
                </a:ext>
              </a:extLst>
            </p:cNvPr>
            <p:cNvSpPr/>
            <p:nvPr/>
          </p:nvSpPr>
          <p:spPr>
            <a:xfrm>
              <a:off x="0" y="0"/>
              <a:ext cx="3018487" cy="1270120"/>
            </a:xfrm>
            <a:custGeom>
              <a:avLst/>
              <a:gdLst/>
              <a:ahLst/>
              <a:cxnLst/>
              <a:rect l="l" t="t" r="r" b="b"/>
              <a:pathLst>
                <a:path w="3018487" h="1270120" extrusionOk="0">
                  <a:moveTo>
                    <a:pt x="0" y="0"/>
                  </a:moveTo>
                  <a:lnTo>
                    <a:pt x="3018487" y="0"/>
                  </a:lnTo>
                  <a:lnTo>
                    <a:pt x="3018487" y="1270120"/>
                  </a:lnTo>
                  <a:lnTo>
                    <a:pt x="0" y="1270120"/>
                  </a:lnTo>
                  <a:close/>
                </a:path>
              </a:pathLst>
            </a:custGeom>
            <a:solidFill>
              <a:srgbClr val="1D9994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>
              <a:extLst>
                <a:ext uri="{FF2B5EF4-FFF2-40B4-BE49-F238E27FC236}">
                  <a16:creationId xmlns:a16="http://schemas.microsoft.com/office/drawing/2014/main" id="{9BE2BD14-B9F0-0446-5E52-E6F83759E707}"/>
                </a:ext>
              </a:extLst>
            </p:cNvPr>
            <p:cNvSpPr txBox="1"/>
            <p:nvPr/>
          </p:nvSpPr>
          <p:spPr>
            <a:xfrm>
              <a:off x="0" y="-38100"/>
              <a:ext cx="3018487" cy="1308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B88CD256-12B5-B0C2-0FDB-B3240723DAA5}"/>
              </a:ext>
            </a:extLst>
          </p:cNvPr>
          <p:cNvSpPr txBox="1"/>
          <p:nvPr/>
        </p:nvSpPr>
        <p:spPr>
          <a:xfrm>
            <a:off x="2275700" y="1193901"/>
            <a:ext cx="7528600" cy="317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5000"/>
              </a:lnSpc>
            </a:pPr>
            <a:endParaRPr lang="hu-HU" sz="34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15000"/>
              </a:lnSpc>
            </a:pPr>
            <a:r>
              <a:rPr lang="hu-HU" sz="34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 súlyos stádiumú demencia egészségügyi kihívásai</a:t>
            </a:r>
          </a:p>
          <a:p>
            <a:pPr algn="ctr">
              <a:lnSpc>
                <a:spcPct val="115000"/>
              </a:lnSpc>
            </a:pPr>
            <a:endParaRPr sz="2933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15000"/>
              </a:lnSpc>
            </a:pPr>
            <a:r>
              <a:rPr lang="en-US" sz="24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Dr. Kázár Ágnes Eszter</a:t>
            </a:r>
            <a:endParaRPr sz="24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15000"/>
              </a:lnSpc>
            </a:pPr>
            <a:r>
              <a:rPr lang="en-US" sz="2400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háziorvos</a:t>
            </a:r>
            <a:endParaRPr sz="24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B6C3498B-E592-4600-C7C2-5B1DE5A3BC85}"/>
              </a:ext>
            </a:extLst>
          </p:cNvPr>
          <p:cNvSpPr txBox="1"/>
          <p:nvPr/>
        </p:nvSpPr>
        <p:spPr>
          <a:xfrm>
            <a:off x="2275700" y="5650217"/>
            <a:ext cx="7640600" cy="10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04815" algn="ctr"/>
            <a:r>
              <a:rPr lang="hu-HU" sz="2067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US" sz="2067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ZIME XXV. </a:t>
            </a:r>
            <a:r>
              <a:rPr lang="en-US" sz="2067" b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szakmai</a:t>
            </a:r>
            <a:r>
              <a:rPr lang="en-US" sz="2067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67" b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konferencia</a:t>
            </a:r>
            <a:endParaRPr lang="en-US" sz="2067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04815" algn="ctr"/>
            <a:r>
              <a:rPr lang="en-US" sz="2067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2026. </a:t>
            </a:r>
            <a:r>
              <a:rPr lang="en-US" sz="2067" b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február</a:t>
            </a:r>
            <a:r>
              <a:rPr lang="en-US" sz="2067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16</a:t>
            </a:r>
            <a:r>
              <a:rPr lang="hu-HU" sz="2067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2067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17. </a:t>
            </a:r>
            <a:r>
              <a:rPr lang="en-US" sz="2067" b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Siófok</a:t>
            </a:r>
            <a:r>
              <a:rPr lang="en-US" sz="2067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304815" algn="ctr"/>
            <a:endParaRPr sz="867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9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7DCD776F-0F8E-44F1-7703-E69FAA274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b8cca2a054_0_20">
            <a:extLst>
              <a:ext uri="{FF2B5EF4-FFF2-40B4-BE49-F238E27FC236}">
                <a16:creationId xmlns:a16="http://schemas.microsoft.com/office/drawing/2014/main" id="{B4A027AA-74F9-E55A-739D-13ED6F4DEC8C}"/>
              </a:ext>
            </a:extLst>
          </p:cNvPr>
          <p:cNvSpPr/>
          <p:nvPr/>
        </p:nvSpPr>
        <p:spPr>
          <a:xfrm>
            <a:off x="512267" y="698867"/>
            <a:ext cx="11678793" cy="866430"/>
          </a:xfrm>
          <a:custGeom>
            <a:avLst/>
            <a:gdLst/>
            <a:ahLst/>
            <a:cxnLst/>
            <a:rect l="l" t="t" r="r" b="b"/>
            <a:pathLst>
              <a:path w="17259300" h="1299645" extrusionOk="0">
                <a:moveTo>
                  <a:pt x="0" y="0"/>
                </a:moveTo>
                <a:lnTo>
                  <a:pt x="17259300" y="0"/>
                </a:lnTo>
                <a:lnTo>
                  <a:pt x="17259300" y="1299645"/>
                </a:lnTo>
                <a:lnTo>
                  <a:pt x="0" y="1299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6358" b="-26348"/>
            </a:stretch>
          </a:blipFill>
          <a:ln>
            <a:noFill/>
          </a:ln>
        </p:spPr>
        <p:txBody>
          <a:bodyPr spcFirstLastPara="1" wrap="square" lIns="60967" tIns="30467" rIns="60967" bIns="30467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3b8cca2a054_0_20">
            <a:extLst>
              <a:ext uri="{FF2B5EF4-FFF2-40B4-BE49-F238E27FC236}">
                <a16:creationId xmlns:a16="http://schemas.microsoft.com/office/drawing/2014/main" id="{C864FFA8-6ACE-F186-05D4-81E41BD296EB}"/>
              </a:ext>
            </a:extLst>
          </p:cNvPr>
          <p:cNvSpPr txBox="1"/>
          <p:nvPr/>
        </p:nvSpPr>
        <p:spPr>
          <a:xfrm>
            <a:off x="898802" y="791567"/>
            <a:ext cx="1093400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7"/>
              </a:lnSpc>
              <a:buClr>
                <a:srgbClr val="000000"/>
              </a:buClr>
              <a:buSzPts val="5200"/>
            </a:pPr>
            <a:r>
              <a:rPr lang="hu-HU" sz="3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Kommunikációs nehézségek</a:t>
            </a:r>
            <a:endParaRPr sz="32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7" name="Google Shape;117;g3b8cca2a054_0_20">
            <a:extLst>
              <a:ext uri="{FF2B5EF4-FFF2-40B4-BE49-F238E27FC236}">
                <a16:creationId xmlns:a16="http://schemas.microsoft.com/office/drawing/2014/main" id="{2671A3CA-4A12-344E-5AC7-1C4FB0A2FE97}"/>
              </a:ext>
            </a:extLst>
          </p:cNvPr>
          <p:cNvGrpSpPr/>
          <p:nvPr/>
        </p:nvGrpSpPr>
        <p:grpSpPr>
          <a:xfrm>
            <a:off x="512256" y="1625571"/>
            <a:ext cx="11320276" cy="5232429"/>
            <a:chOff x="6384" y="1439201"/>
            <a:chExt cx="17055459" cy="6762235"/>
          </a:xfrm>
        </p:grpSpPr>
        <p:sp>
          <p:nvSpPr>
            <p:cNvPr id="118" name="Google Shape;118;g3b8cca2a054_0_20">
              <a:extLst>
                <a:ext uri="{FF2B5EF4-FFF2-40B4-BE49-F238E27FC236}">
                  <a16:creationId xmlns:a16="http://schemas.microsoft.com/office/drawing/2014/main" id="{8447EAD0-3A9D-7B4D-F89B-565A126620BA}"/>
                </a:ext>
              </a:extLst>
            </p:cNvPr>
            <p:cNvSpPr/>
            <p:nvPr/>
          </p:nvSpPr>
          <p:spPr>
            <a:xfrm>
              <a:off x="6399" y="1439201"/>
              <a:ext cx="3858901" cy="806400"/>
            </a:xfrm>
            <a:prstGeom prst="rect">
              <a:avLst/>
            </a:prstGeom>
            <a:solidFill>
              <a:schemeClr val="accent1"/>
            </a:solidFill>
            <a:ln w="253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700" tIns="60700" rIns="60700" bIns="60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hu-HU" sz="1600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Expresszív zavarok</a:t>
              </a:r>
              <a:endParaRPr sz="1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3b8cca2a054_0_20">
              <a:extLst>
                <a:ext uri="{FF2B5EF4-FFF2-40B4-BE49-F238E27FC236}">
                  <a16:creationId xmlns:a16="http://schemas.microsoft.com/office/drawing/2014/main" id="{0EF8C1F7-1A1F-A745-D045-373BF6ECDC4D}"/>
                </a:ext>
              </a:extLst>
            </p:cNvPr>
            <p:cNvSpPr/>
            <p:nvPr/>
          </p:nvSpPr>
          <p:spPr>
            <a:xfrm>
              <a:off x="6401" y="2272214"/>
              <a:ext cx="3858919" cy="5793645"/>
            </a:xfrm>
            <a:prstGeom prst="rect">
              <a:avLst/>
            </a:prstGeom>
            <a:solidFill>
              <a:srgbClr val="CFD7E7">
                <a:alpha val="89410"/>
              </a:srgbClr>
            </a:solidFill>
            <a:ln w="253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700" tIns="60700" rIns="60700" bIns="60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3b8cca2a054_0_20">
              <a:extLst>
                <a:ext uri="{FF2B5EF4-FFF2-40B4-BE49-F238E27FC236}">
                  <a16:creationId xmlns:a16="http://schemas.microsoft.com/office/drawing/2014/main" id="{11FE847E-FB9F-2DE9-14AE-1A4DF91EAFCE}"/>
                </a:ext>
              </a:extLst>
            </p:cNvPr>
            <p:cNvSpPr txBox="1"/>
            <p:nvPr/>
          </p:nvSpPr>
          <p:spPr>
            <a:xfrm>
              <a:off x="6384" y="2245601"/>
              <a:ext cx="3858934" cy="5955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133" tIns="99133" rIns="132167" bIns="148700" anchor="t" anchorCtr="0"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500" b="1" u="sng" dirty="0"/>
                <a:t>Lexikai deficit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hu-HU" sz="1500" dirty="0" err="1"/>
                <a:t>Anómia</a:t>
              </a:r>
              <a:r>
                <a:rPr lang="hu-HU" sz="1500" dirty="0"/>
                <a:t> (</a:t>
              </a:r>
              <a:r>
                <a:rPr lang="hu-HU" sz="1500" b="1" dirty="0"/>
                <a:t>szóelőhívási zavar)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hu-HU" sz="1500" dirty="0"/>
                <a:t>Szókincs redukció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hu-HU" sz="1500" b="1" dirty="0" err="1"/>
                <a:t>Echolalia</a:t>
              </a:r>
              <a:r>
                <a:rPr lang="hu-HU" sz="1500" b="1" dirty="0"/>
                <a:t> vagy </a:t>
              </a:r>
              <a:r>
                <a:rPr lang="hu-HU" sz="1500" b="1" dirty="0" err="1"/>
                <a:t>perseveráció</a:t>
              </a:r>
              <a:endParaRPr lang="hu-HU" sz="1500" b="1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500" b="1" u="sng" dirty="0" err="1"/>
                <a:t>Morfoszintaktikai</a:t>
              </a:r>
              <a:r>
                <a:rPr lang="hu-HU" sz="1500" b="1" u="sng" dirty="0"/>
                <a:t> összeomlás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hu-HU" sz="1500" b="1" dirty="0"/>
                <a:t>Rövid, töredezett mondatok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hu-HU" sz="1500" b="1" dirty="0"/>
                <a:t>Nyelvtani struktúrák eltűnése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hu-HU" sz="1500" dirty="0"/>
                <a:t>Egy-két szó vagy hangmaradvány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500" b="1" u="sng" dirty="0"/>
                <a:t>Motoros komponens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hu-HU" sz="1500" b="1" dirty="0"/>
                <a:t>Artikulációs gyengeség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hu-HU" sz="1500" dirty="0" err="1"/>
                <a:t>Apraxia</a:t>
              </a:r>
              <a:r>
                <a:rPr lang="hu-HU" sz="1500" dirty="0"/>
                <a:t> (mozgástervezési zavar)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hu-HU" sz="1500" b="1" dirty="0" err="1"/>
                <a:t>Mutizmus</a:t>
              </a:r>
              <a:endParaRPr lang="hu-HU" sz="1500" b="1" dirty="0"/>
            </a:p>
            <a:p>
              <a:pPr>
                <a:lnSpc>
                  <a:spcPct val="90000"/>
                </a:lnSpc>
                <a:spcBef>
                  <a:spcPts val="667"/>
                </a:spcBef>
              </a:pPr>
              <a:endParaRPr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10794">
                <a:lnSpc>
                  <a:spcPct val="90000"/>
                </a:lnSpc>
              </a:pPr>
              <a:endParaRPr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g3b8cca2a054_0_20">
              <a:extLst>
                <a:ext uri="{FF2B5EF4-FFF2-40B4-BE49-F238E27FC236}">
                  <a16:creationId xmlns:a16="http://schemas.microsoft.com/office/drawing/2014/main" id="{F4AC95E6-0597-9F6A-FD09-6311039B0186}"/>
                </a:ext>
              </a:extLst>
            </p:cNvPr>
            <p:cNvSpPr/>
            <p:nvPr/>
          </p:nvSpPr>
          <p:spPr>
            <a:xfrm>
              <a:off x="4405449" y="1439201"/>
              <a:ext cx="3858901" cy="806400"/>
            </a:xfrm>
            <a:prstGeom prst="rect">
              <a:avLst/>
            </a:prstGeom>
            <a:solidFill>
              <a:schemeClr val="accent1"/>
            </a:solidFill>
            <a:ln w="253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700" tIns="60700" rIns="60700" bIns="60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hu-HU" sz="1600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Receptív zavarok</a:t>
              </a:r>
              <a:endParaRPr sz="1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3b8cca2a054_0_20">
              <a:extLst>
                <a:ext uri="{FF2B5EF4-FFF2-40B4-BE49-F238E27FC236}">
                  <a16:creationId xmlns:a16="http://schemas.microsoft.com/office/drawing/2014/main" id="{CC0956A5-57A7-9047-97D9-A81B0912E853}"/>
                </a:ext>
              </a:extLst>
            </p:cNvPr>
            <p:cNvSpPr/>
            <p:nvPr/>
          </p:nvSpPr>
          <p:spPr>
            <a:xfrm>
              <a:off x="4384459" y="2272215"/>
              <a:ext cx="3879909" cy="4932837"/>
            </a:xfrm>
            <a:prstGeom prst="rect">
              <a:avLst/>
            </a:prstGeom>
            <a:solidFill>
              <a:srgbClr val="CFD7E7">
                <a:alpha val="89410"/>
              </a:srgbClr>
            </a:solidFill>
            <a:ln w="253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700" tIns="60700" rIns="60700" bIns="60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3b8cca2a054_0_20">
              <a:extLst>
                <a:ext uri="{FF2B5EF4-FFF2-40B4-BE49-F238E27FC236}">
                  <a16:creationId xmlns:a16="http://schemas.microsoft.com/office/drawing/2014/main" id="{A16223D7-B767-0DB1-8644-5232BC3BF38E}"/>
                </a:ext>
              </a:extLst>
            </p:cNvPr>
            <p:cNvSpPr txBox="1"/>
            <p:nvPr/>
          </p:nvSpPr>
          <p:spPr>
            <a:xfrm>
              <a:off x="4384441" y="2272214"/>
              <a:ext cx="3879909" cy="4804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133" tIns="99133" rIns="132167" bIns="148700" anchor="t" anchorCtr="0">
              <a:noAutofit/>
            </a:bodyPr>
            <a:lstStyle/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hu-HU" altLang="hu-HU" sz="1600" b="1" dirty="0"/>
                <a:t>Egyszerű instrukciók követésének zavara</a:t>
              </a:r>
            </a:p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hu-HU" altLang="hu-HU" sz="1600" dirty="0"/>
                <a:t>Absztrakt kifejezések értelmezési képtelensége</a:t>
              </a:r>
            </a:p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hu-HU" altLang="hu-HU" sz="1600" b="1" dirty="0"/>
                <a:t>Időbeli és térbeli referenciák feldolgozásának zavara</a:t>
              </a:r>
            </a:p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hu-HU" altLang="hu-HU" sz="1600" dirty="0"/>
                <a:t>Pragmatikai félreértések</a:t>
              </a:r>
            </a:p>
            <a:p>
              <a:pPr marL="194743">
                <a:lnSpc>
                  <a:spcPct val="90000"/>
                </a:lnSpc>
                <a:spcBef>
                  <a:spcPts val="667"/>
                </a:spcBef>
                <a:buClr>
                  <a:schemeClr val="dk1"/>
                </a:buClr>
                <a:buSzPts val="2600"/>
              </a:pPr>
              <a:endParaRPr sz="173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09630"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09630"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09630"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90000"/>
                </a:lnSpc>
                <a:spcBef>
                  <a:spcPts val="267"/>
                </a:spcBef>
              </a:pPr>
              <a:endParaRPr sz="800" dirty="0">
                <a:solidFill>
                  <a:srgbClr val="898989"/>
                </a:solidFill>
              </a:endParaRPr>
            </a:p>
            <a:p>
              <a:pPr>
                <a:lnSpc>
                  <a:spcPct val="90000"/>
                </a:lnSpc>
                <a:spcBef>
                  <a:spcPts val="267"/>
                </a:spcBef>
              </a:pPr>
              <a:r>
                <a:rPr lang="en-US" sz="800" dirty="0">
                  <a:solidFill>
                    <a:srgbClr val="898989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800" dirty="0">
                <a:solidFill>
                  <a:srgbClr val="898989"/>
                </a:solidFill>
              </a:endParaRPr>
            </a:p>
          </p:txBody>
        </p:sp>
        <p:sp>
          <p:nvSpPr>
            <p:cNvPr id="126" name="Google Shape;126;g3b8cca2a054_0_20">
              <a:extLst>
                <a:ext uri="{FF2B5EF4-FFF2-40B4-BE49-F238E27FC236}">
                  <a16:creationId xmlns:a16="http://schemas.microsoft.com/office/drawing/2014/main" id="{58F072D4-568D-6F91-6F7D-22DC30505844}"/>
                </a:ext>
              </a:extLst>
            </p:cNvPr>
            <p:cNvSpPr/>
            <p:nvPr/>
          </p:nvSpPr>
          <p:spPr>
            <a:xfrm>
              <a:off x="8804205" y="1444986"/>
              <a:ext cx="3858901" cy="806400"/>
            </a:xfrm>
            <a:prstGeom prst="rect">
              <a:avLst/>
            </a:prstGeom>
            <a:solidFill>
              <a:schemeClr val="accent1"/>
            </a:solidFill>
            <a:ln w="253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700" tIns="60700" rIns="60700" bIns="60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hu-HU" sz="1600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Pragmatikai és szociális kommunikáció</a:t>
              </a:r>
              <a:endParaRPr sz="1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g3b8cca2a054_0_20">
              <a:extLst>
                <a:ext uri="{FF2B5EF4-FFF2-40B4-BE49-F238E27FC236}">
                  <a16:creationId xmlns:a16="http://schemas.microsoft.com/office/drawing/2014/main" id="{47D71FA3-6F8F-0EE4-20C3-D17905EF163E}"/>
                </a:ext>
              </a:extLst>
            </p:cNvPr>
            <p:cNvSpPr/>
            <p:nvPr/>
          </p:nvSpPr>
          <p:spPr>
            <a:xfrm>
              <a:off x="8783197" y="2272215"/>
              <a:ext cx="3879909" cy="4932837"/>
            </a:xfrm>
            <a:prstGeom prst="rect">
              <a:avLst/>
            </a:prstGeom>
            <a:solidFill>
              <a:srgbClr val="CFD7E7">
                <a:alpha val="89410"/>
              </a:srgbClr>
            </a:solidFill>
            <a:ln w="253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700" tIns="60700" rIns="60700" bIns="60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3b8cca2a054_0_20">
              <a:extLst>
                <a:ext uri="{FF2B5EF4-FFF2-40B4-BE49-F238E27FC236}">
                  <a16:creationId xmlns:a16="http://schemas.microsoft.com/office/drawing/2014/main" id="{4E28CB0F-8D60-65DF-46A9-44F194791996}"/>
                </a:ext>
              </a:extLst>
            </p:cNvPr>
            <p:cNvSpPr txBox="1"/>
            <p:nvPr/>
          </p:nvSpPr>
          <p:spPr>
            <a:xfrm>
              <a:off x="8783471" y="2245601"/>
              <a:ext cx="3900936" cy="493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133" tIns="99133" rIns="132167" bIns="148700" anchor="t" anchorCtr="0">
              <a:noAutofit/>
            </a:bodyPr>
            <a:lstStyle/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hu-HU" altLang="hu-HU" sz="1600" b="1" dirty="0"/>
                <a:t>Tématartás</a:t>
              </a:r>
              <a:r>
                <a:rPr lang="hu-HU" altLang="hu-HU" sz="1600" dirty="0"/>
                <a:t> hiánya</a:t>
              </a:r>
            </a:p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hu-HU" altLang="hu-HU" sz="1600" dirty="0"/>
                <a:t>Kontextusérzékenység csökkenése</a:t>
              </a:r>
            </a:p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hu-HU" altLang="hu-HU" sz="1600" b="1" dirty="0"/>
                <a:t>Nonverbális jelek félreértelmezése</a:t>
              </a:r>
            </a:p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hu-HU" altLang="hu-HU" sz="1600" dirty="0"/>
                <a:t>Szociális reciprocitás elvesztése</a:t>
              </a:r>
            </a:p>
            <a:p>
              <a:pPr marL="609630"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115000"/>
                </a:lnSpc>
              </a:pPr>
              <a:endParaRPr sz="667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115000"/>
                </a:lnSpc>
              </a:pPr>
              <a:endParaRPr sz="800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90000"/>
                </a:lnSpc>
                <a:spcBef>
                  <a:spcPts val="667"/>
                </a:spcBef>
              </a:pPr>
              <a:endParaRPr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10794">
                <a:lnSpc>
                  <a:spcPct val="90000"/>
                </a:lnSpc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g3b8cca2a054_0_20">
              <a:extLst>
                <a:ext uri="{FF2B5EF4-FFF2-40B4-BE49-F238E27FC236}">
                  <a16:creationId xmlns:a16="http://schemas.microsoft.com/office/drawing/2014/main" id="{F9325850-80D6-0EE5-B66A-5FD28A7A669E}"/>
                </a:ext>
              </a:extLst>
            </p:cNvPr>
            <p:cNvSpPr/>
            <p:nvPr/>
          </p:nvSpPr>
          <p:spPr>
            <a:xfrm>
              <a:off x="13202942" y="1465813"/>
              <a:ext cx="3858901" cy="806400"/>
            </a:xfrm>
            <a:prstGeom prst="rect">
              <a:avLst/>
            </a:prstGeom>
            <a:solidFill>
              <a:schemeClr val="accent1"/>
            </a:solidFill>
            <a:ln w="253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700" tIns="60700" rIns="60700" bIns="60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hu-HU" sz="1600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Nonverbális kommunikáció</a:t>
              </a:r>
              <a:endParaRPr sz="1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g3b8cca2a054_0_20">
              <a:extLst>
                <a:ext uri="{FF2B5EF4-FFF2-40B4-BE49-F238E27FC236}">
                  <a16:creationId xmlns:a16="http://schemas.microsoft.com/office/drawing/2014/main" id="{990D41E8-9F9C-7A4F-E23B-B2AF9EB27C9D}"/>
                </a:ext>
              </a:extLst>
            </p:cNvPr>
            <p:cNvSpPr/>
            <p:nvPr/>
          </p:nvSpPr>
          <p:spPr>
            <a:xfrm>
              <a:off x="13203564" y="2272215"/>
              <a:ext cx="3858277" cy="4906223"/>
            </a:xfrm>
            <a:prstGeom prst="rect">
              <a:avLst/>
            </a:prstGeom>
            <a:solidFill>
              <a:srgbClr val="CFD7E7">
                <a:alpha val="89410"/>
              </a:srgbClr>
            </a:solidFill>
            <a:ln w="253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700" tIns="60700" rIns="60700" bIns="60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g3b8cca2a054_0_20">
              <a:extLst>
                <a:ext uri="{FF2B5EF4-FFF2-40B4-BE49-F238E27FC236}">
                  <a16:creationId xmlns:a16="http://schemas.microsoft.com/office/drawing/2014/main" id="{57D570AB-D8D3-4D40-177B-9658CE04A872}"/>
                </a:ext>
              </a:extLst>
            </p:cNvPr>
            <p:cNvSpPr txBox="1"/>
            <p:nvPr/>
          </p:nvSpPr>
          <p:spPr>
            <a:xfrm>
              <a:off x="13224243" y="2272215"/>
              <a:ext cx="3837599" cy="4804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133" tIns="99133" rIns="132167" bIns="148700" anchor="t" anchorCtr="0"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600" b="1" u="sng" dirty="0"/>
                <a:t>Arckifejezés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hu-HU" sz="1600" dirty="0"/>
                <a:t>Affektív mimika csökkenése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hu-HU" sz="1600" dirty="0"/>
                <a:t>„Maszk-szerű” arc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600" b="1" u="sng" dirty="0"/>
                <a:t>Gesztus és testhasználat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hu-HU" sz="1600" dirty="0"/>
                <a:t>Csökkent spontán gesztikuláció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hu-HU" sz="1600" dirty="0"/>
                <a:t>Motoros </a:t>
              </a:r>
              <a:r>
                <a:rPr lang="hu-HU" sz="1600" dirty="0" err="1"/>
                <a:t>rigiditás</a:t>
              </a:r>
              <a:endParaRPr lang="hu-HU" sz="1600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600" b="1" u="sng" dirty="0"/>
                <a:t>Szemkontaktus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hu-HU" sz="1600" dirty="0"/>
                <a:t>Rövid idejű vagy elmaradó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hu-HU" sz="1600" dirty="0"/>
                <a:t>Tekintet fókuszálási nehézség</a:t>
              </a:r>
            </a:p>
            <a:p>
              <a:pPr marL="194743">
                <a:lnSpc>
                  <a:spcPct val="90000"/>
                </a:lnSpc>
                <a:spcBef>
                  <a:spcPts val="667"/>
                </a:spcBef>
                <a:buClr>
                  <a:schemeClr val="dk1"/>
                </a:buClr>
                <a:buSzPts val="2600"/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115000"/>
                </a:lnSpc>
              </a:pPr>
              <a:endParaRPr sz="667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115000"/>
                </a:lnSpc>
              </a:pPr>
              <a:r>
                <a:rPr lang="hu-HU" sz="800" dirty="0">
                  <a:solidFill>
                    <a:srgbClr val="898989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800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10794">
                <a:lnSpc>
                  <a:spcPct val="90000"/>
                </a:lnSpc>
              </a:pPr>
              <a:endParaRPr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3B8F0F03-456B-C109-6CD6-8552DECB4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793931" cy="365125"/>
          </a:xfrm>
        </p:spPr>
        <p:txBody>
          <a:bodyPr/>
          <a:lstStyle/>
          <a:p>
            <a:r>
              <a:rPr lang="hu-HU" dirty="0"/>
              <a:t>Forrás: 1. Cohen-</a:t>
            </a:r>
            <a:r>
              <a:rPr lang="hu-HU" dirty="0" err="1"/>
              <a:t>Mansfield</a:t>
            </a:r>
            <a:r>
              <a:rPr lang="hu-HU" dirty="0"/>
              <a:t> J (2001). </a:t>
            </a:r>
            <a:r>
              <a:rPr lang="hu-HU" dirty="0" err="1"/>
              <a:t>Nonpharmacologic</a:t>
            </a:r>
            <a:r>
              <a:rPr lang="hu-HU" dirty="0"/>
              <a:t> </a:t>
            </a:r>
            <a:r>
              <a:rPr lang="hu-HU" dirty="0" err="1"/>
              <a:t>interventions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inappropriate</a:t>
            </a:r>
            <a:r>
              <a:rPr lang="hu-HU" dirty="0"/>
              <a:t> </a:t>
            </a:r>
            <a:r>
              <a:rPr lang="hu-HU" dirty="0" err="1"/>
              <a:t>behaviors</a:t>
            </a:r>
            <a:r>
              <a:rPr lang="hu-HU" dirty="0"/>
              <a:t> in </a:t>
            </a:r>
            <a:r>
              <a:rPr lang="hu-HU" dirty="0" err="1"/>
              <a:t>dementia</a:t>
            </a:r>
            <a:r>
              <a:rPr lang="hu-HU" dirty="0"/>
              <a:t>. American Journal of </a:t>
            </a:r>
            <a:r>
              <a:rPr lang="hu-HU" dirty="0" err="1"/>
              <a:t>Geriatric</a:t>
            </a:r>
            <a:r>
              <a:rPr lang="hu-HU" dirty="0"/>
              <a:t> </a:t>
            </a:r>
            <a:r>
              <a:rPr lang="hu-HU" dirty="0" err="1"/>
              <a:t>Psychiatry</a:t>
            </a:r>
            <a:r>
              <a:rPr lang="hu-HU" dirty="0"/>
              <a:t>., 2. </a:t>
            </a:r>
            <a:r>
              <a:rPr lang="en-US" dirty="0" err="1"/>
              <a:t>Husebo</a:t>
            </a:r>
            <a:r>
              <a:rPr lang="en-US" dirty="0"/>
              <a:t> BS et al. (2011). Pain treatment reduces agitation in dementia. BMJ.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398261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8A89525B-4B9A-32F1-BC2E-0E835E239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b8cca2a054_0_20">
            <a:extLst>
              <a:ext uri="{FF2B5EF4-FFF2-40B4-BE49-F238E27FC236}">
                <a16:creationId xmlns:a16="http://schemas.microsoft.com/office/drawing/2014/main" id="{EF5C41AA-FB41-8693-8A0F-91A98ED67795}"/>
              </a:ext>
            </a:extLst>
          </p:cNvPr>
          <p:cNvSpPr/>
          <p:nvPr/>
        </p:nvSpPr>
        <p:spPr>
          <a:xfrm>
            <a:off x="512267" y="698867"/>
            <a:ext cx="11678793" cy="866430"/>
          </a:xfrm>
          <a:custGeom>
            <a:avLst/>
            <a:gdLst/>
            <a:ahLst/>
            <a:cxnLst/>
            <a:rect l="l" t="t" r="r" b="b"/>
            <a:pathLst>
              <a:path w="17259300" h="1299645" extrusionOk="0">
                <a:moveTo>
                  <a:pt x="0" y="0"/>
                </a:moveTo>
                <a:lnTo>
                  <a:pt x="17259300" y="0"/>
                </a:lnTo>
                <a:lnTo>
                  <a:pt x="17259300" y="1299645"/>
                </a:lnTo>
                <a:lnTo>
                  <a:pt x="0" y="1299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6358" b="-26348"/>
            </a:stretch>
          </a:blipFill>
          <a:ln>
            <a:noFill/>
          </a:ln>
        </p:spPr>
        <p:txBody>
          <a:bodyPr spcFirstLastPara="1" wrap="square" lIns="60967" tIns="30467" rIns="60967" bIns="30467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3b8cca2a054_0_20">
            <a:extLst>
              <a:ext uri="{FF2B5EF4-FFF2-40B4-BE49-F238E27FC236}">
                <a16:creationId xmlns:a16="http://schemas.microsoft.com/office/drawing/2014/main" id="{197AAFFB-B838-3FCA-CD0A-B9B622BED5C8}"/>
              </a:ext>
            </a:extLst>
          </p:cNvPr>
          <p:cNvSpPr txBox="1"/>
          <p:nvPr/>
        </p:nvSpPr>
        <p:spPr>
          <a:xfrm>
            <a:off x="898802" y="791567"/>
            <a:ext cx="1093400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7"/>
              </a:lnSpc>
              <a:buClr>
                <a:srgbClr val="000000"/>
              </a:buClr>
              <a:buSzPts val="5200"/>
            </a:pPr>
            <a:r>
              <a:rPr lang="hu-HU" sz="3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Kommunikációs nehézségek</a:t>
            </a:r>
            <a:endParaRPr sz="32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7" name="Google Shape;117;g3b8cca2a054_0_20">
            <a:extLst>
              <a:ext uri="{FF2B5EF4-FFF2-40B4-BE49-F238E27FC236}">
                <a16:creationId xmlns:a16="http://schemas.microsoft.com/office/drawing/2014/main" id="{AFA72FD9-88CE-C6CB-455F-B254F43B250A}"/>
              </a:ext>
            </a:extLst>
          </p:cNvPr>
          <p:cNvGrpSpPr/>
          <p:nvPr/>
        </p:nvGrpSpPr>
        <p:grpSpPr>
          <a:xfrm>
            <a:off x="512256" y="1625571"/>
            <a:ext cx="10254067" cy="3891254"/>
            <a:chOff x="6384" y="1439201"/>
            <a:chExt cx="15449079" cy="5028941"/>
          </a:xfrm>
        </p:grpSpPr>
        <p:sp>
          <p:nvSpPr>
            <p:cNvPr id="118" name="Google Shape;118;g3b8cca2a054_0_20">
              <a:extLst>
                <a:ext uri="{FF2B5EF4-FFF2-40B4-BE49-F238E27FC236}">
                  <a16:creationId xmlns:a16="http://schemas.microsoft.com/office/drawing/2014/main" id="{6E14C6CC-9B16-C140-0AB2-B820C8816F23}"/>
                </a:ext>
              </a:extLst>
            </p:cNvPr>
            <p:cNvSpPr/>
            <p:nvPr/>
          </p:nvSpPr>
          <p:spPr>
            <a:xfrm>
              <a:off x="6399" y="1439201"/>
              <a:ext cx="3858901" cy="806400"/>
            </a:xfrm>
            <a:prstGeom prst="rect">
              <a:avLst/>
            </a:prstGeom>
            <a:solidFill>
              <a:schemeClr val="accent1"/>
            </a:solidFill>
            <a:ln w="253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700" tIns="60700" rIns="60700" bIns="60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hu-HU" sz="1400" b="1" dirty="0">
                  <a:solidFill>
                    <a:srgbClr val="CC3300"/>
                  </a:solidFill>
                  <a:latin typeface="Arial"/>
                  <a:ea typeface="Arial"/>
                  <a:cs typeface="Arial"/>
                  <a:sym typeface="Arial"/>
                </a:rPr>
                <a:t>Megmaradó kommunikációs csatornák</a:t>
              </a:r>
              <a:endParaRPr sz="1400" b="1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3b8cca2a054_0_20">
              <a:extLst>
                <a:ext uri="{FF2B5EF4-FFF2-40B4-BE49-F238E27FC236}">
                  <a16:creationId xmlns:a16="http://schemas.microsoft.com/office/drawing/2014/main" id="{042BAFA0-2595-8EEE-FAB8-CB7A2865D412}"/>
                </a:ext>
              </a:extLst>
            </p:cNvPr>
            <p:cNvSpPr/>
            <p:nvPr/>
          </p:nvSpPr>
          <p:spPr>
            <a:xfrm>
              <a:off x="6401" y="2272216"/>
              <a:ext cx="3858919" cy="4195926"/>
            </a:xfrm>
            <a:prstGeom prst="rect">
              <a:avLst/>
            </a:prstGeom>
            <a:solidFill>
              <a:srgbClr val="CFD7E7">
                <a:alpha val="89410"/>
              </a:srgbClr>
            </a:solidFill>
            <a:ln w="253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700" tIns="60700" rIns="60700" bIns="60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3b8cca2a054_0_20">
              <a:extLst>
                <a:ext uri="{FF2B5EF4-FFF2-40B4-BE49-F238E27FC236}">
                  <a16:creationId xmlns:a16="http://schemas.microsoft.com/office/drawing/2014/main" id="{8140A966-4539-4F8C-37C1-6AAB35A1626F}"/>
                </a:ext>
              </a:extLst>
            </p:cNvPr>
            <p:cNvSpPr txBox="1"/>
            <p:nvPr/>
          </p:nvSpPr>
          <p:spPr>
            <a:xfrm>
              <a:off x="6384" y="2245604"/>
              <a:ext cx="3858934" cy="4195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133" tIns="99133" rIns="132167" bIns="148700" anchor="t" anchorCtr="0">
              <a:no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600" b="1" dirty="0"/>
                <a:t>Érzelmi reakciókészség</a:t>
              </a:r>
              <a:endParaRPr lang="hu-HU" altLang="hu-HU" sz="1600" dirty="0"/>
            </a:p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hu-HU" altLang="hu-HU" sz="1600" dirty="0" err="1"/>
                <a:t>Proszódia</a:t>
              </a:r>
              <a:r>
                <a:rPr lang="hu-HU" altLang="hu-HU" sz="1600" dirty="0"/>
                <a:t> iránti érzékenység (hangszín, ritmus)</a:t>
              </a:r>
            </a:p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hu-HU" altLang="hu-HU" sz="1600" dirty="0"/>
                <a:t>Zenei </a:t>
              </a:r>
              <a:r>
                <a:rPr lang="hu-HU" altLang="hu-HU" sz="1600" dirty="0" err="1"/>
                <a:t>stimulusokra</a:t>
              </a:r>
              <a:r>
                <a:rPr lang="hu-HU" altLang="hu-HU" sz="1600" dirty="0"/>
                <a:t> adott válasz</a:t>
              </a:r>
            </a:p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hu-HU" altLang="hu-HU" sz="1600" dirty="0"/>
                <a:t>Érintésre adott reakció</a:t>
              </a:r>
            </a:p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hu-HU" altLang="hu-HU" sz="1600" dirty="0"/>
                <a:t>Ismerős arcokra/hangokra adott affektív válasz</a:t>
              </a:r>
            </a:p>
            <a:p>
              <a:pPr>
                <a:lnSpc>
                  <a:spcPct val="90000"/>
                </a:lnSpc>
                <a:spcBef>
                  <a:spcPts val="667"/>
                </a:spcBef>
              </a:pPr>
              <a:endParaRPr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10794">
                <a:lnSpc>
                  <a:spcPct val="90000"/>
                </a:lnSpc>
              </a:pPr>
              <a:endParaRPr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g3b8cca2a054_0_20">
              <a:extLst>
                <a:ext uri="{FF2B5EF4-FFF2-40B4-BE49-F238E27FC236}">
                  <a16:creationId xmlns:a16="http://schemas.microsoft.com/office/drawing/2014/main" id="{CAAE6AC5-6EA9-545A-6EB2-92D91551AFF1}"/>
                </a:ext>
              </a:extLst>
            </p:cNvPr>
            <p:cNvSpPr/>
            <p:nvPr/>
          </p:nvSpPr>
          <p:spPr>
            <a:xfrm>
              <a:off x="4405449" y="1439201"/>
              <a:ext cx="3858901" cy="806400"/>
            </a:xfrm>
            <a:prstGeom prst="rect">
              <a:avLst/>
            </a:prstGeom>
            <a:solidFill>
              <a:schemeClr val="accent1"/>
            </a:solidFill>
            <a:ln w="253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700" tIns="60700" rIns="60700" bIns="60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hu-HU" sz="1600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Viselkedés, mint kommunikáció</a:t>
              </a:r>
              <a:endParaRPr sz="1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3b8cca2a054_0_20">
              <a:extLst>
                <a:ext uri="{FF2B5EF4-FFF2-40B4-BE49-F238E27FC236}">
                  <a16:creationId xmlns:a16="http://schemas.microsoft.com/office/drawing/2014/main" id="{D133ACAF-97D6-55AB-6067-8ACF89B8DC05}"/>
                </a:ext>
              </a:extLst>
            </p:cNvPr>
            <p:cNvSpPr/>
            <p:nvPr/>
          </p:nvSpPr>
          <p:spPr>
            <a:xfrm>
              <a:off x="4384459" y="2272215"/>
              <a:ext cx="3879910" cy="4169315"/>
            </a:xfrm>
            <a:prstGeom prst="rect">
              <a:avLst/>
            </a:prstGeom>
            <a:solidFill>
              <a:srgbClr val="CFD7E7">
                <a:alpha val="89410"/>
              </a:srgbClr>
            </a:solidFill>
            <a:ln w="253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700" tIns="60700" rIns="60700" bIns="60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3b8cca2a054_0_20">
              <a:extLst>
                <a:ext uri="{FF2B5EF4-FFF2-40B4-BE49-F238E27FC236}">
                  <a16:creationId xmlns:a16="http://schemas.microsoft.com/office/drawing/2014/main" id="{F0A25CF0-895D-4271-6862-FB97DE57BE1A}"/>
                </a:ext>
              </a:extLst>
            </p:cNvPr>
            <p:cNvSpPr txBox="1"/>
            <p:nvPr/>
          </p:nvSpPr>
          <p:spPr>
            <a:xfrm>
              <a:off x="4384441" y="2272215"/>
              <a:ext cx="3879910" cy="4169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133" tIns="99133" rIns="132167" bIns="148700" anchor="t" anchorCtr="0">
              <a:noAutofit/>
            </a:bodyPr>
            <a:lstStyle/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hu-HU" altLang="hu-HU" sz="1600" dirty="0"/>
                <a:t>Agitáció</a:t>
              </a:r>
            </a:p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hu-HU" altLang="hu-HU" sz="1600" dirty="0"/>
                <a:t>Kiabálás</a:t>
              </a:r>
            </a:p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hu-HU" altLang="hu-HU" sz="1600" dirty="0"/>
                <a:t>Elhúzódás</a:t>
              </a:r>
            </a:p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hu-HU" altLang="hu-HU" sz="1600" dirty="0"/>
                <a:t>Motoros nyugtalanság</a:t>
              </a:r>
            </a:p>
            <a:p>
              <a:pPr marL="194743">
                <a:lnSpc>
                  <a:spcPct val="90000"/>
                </a:lnSpc>
                <a:spcBef>
                  <a:spcPts val="667"/>
                </a:spcBef>
                <a:buClr>
                  <a:schemeClr val="dk1"/>
                </a:buClr>
                <a:buSzPts val="2600"/>
              </a:pPr>
              <a:endParaRPr sz="173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09630"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09630"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09630"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90000"/>
                </a:lnSpc>
                <a:spcBef>
                  <a:spcPts val="267"/>
                </a:spcBef>
              </a:pPr>
              <a:endParaRPr sz="800" dirty="0">
                <a:solidFill>
                  <a:srgbClr val="898989"/>
                </a:solidFill>
              </a:endParaRPr>
            </a:p>
            <a:p>
              <a:pPr>
                <a:lnSpc>
                  <a:spcPct val="90000"/>
                </a:lnSpc>
                <a:spcBef>
                  <a:spcPts val="267"/>
                </a:spcBef>
              </a:pPr>
              <a:r>
                <a:rPr lang="en-US" sz="800" dirty="0">
                  <a:solidFill>
                    <a:srgbClr val="898989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800" dirty="0">
                <a:solidFill>
                  <a:srgbClr val="898989"/>
                </a:solidFill>
              </a:endParaRPr>
            </a:p>
          </p:txBody>
        </p:sp>
        <p:sp>
          <p:nvSpPr>
            <p:cNvPr id="126" name="Google Shape;126;g3b8cca2a054_0_20">
              <a:extLst>
                <a:ext uri="{FF2B5EF4-FFF2-40B4-BE49-F238E27FC236}">
                  <a16:creationId xmlns:a16="http://schemas.microsoft.com/office/drawing/2014/main" id="{692C7C16-BE90-CB8F-86A8-5E74A956C03E}"/>
                </a:ext>
              </a:extLst>
            </p:cNvPr>
            <p:cNvSpPr/>
            <p:nvPr/>
          </p:nvSpPr>
          <p:spPr>
            <a:xfrm>
              <a:off x="8804205" y="1444986"/>
              <a:ext cx="6651258" cy="806400"/>
            </a:xfrm>
            <a:prstGeom prst="rect">
              <a:avLst/>
            </a:prstGeom>
            <a:solidFill>
              <a:schemeClr val="accent1"/>
            </a:solidFill>
            <a:ln w="253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700" tIns="60700" rIns="60700" bIns="60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r>
                <a:rPr lang="hu-HU" sz="1600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Klinikai következmények</a:t>
              </a:r>
              <a:endParaRPr sz="1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g3b8cca2a054_0_20">
              <a:extLst>
                <a:ext uri="{FF2B5EF4-FFF2-40B4-BE49-F238E27FC236}">
                  <a16:creationId xmlns:a16="http://schemas.microsoft.com/office/drawing/2014/main" id="{BC8D910B-54B3-3DEC-FCF1-8D3D48EA3B12}"/>
                </a:ext>
              </a:extLst>
            </p:cNvPr>
            <p:cNvSpPr/>
            <p:nvPr/>
          </p:nvSpPr>
          <p:spPr>
            <a:xfrm>
              <a:off x="8783196" y="2022629"/>
              <a:ext cx="6651258" cy="4445513"/>
            </a:xfrm>
            <a:prstGeom prst="rect">
              <a:avLst/>
            </a:prstGeom>
            <a:solidFill>
              <a:srgbClr val="CFD7E7">
                <a:alpha val="89410"/>
              </a:srgbClr>
            </a:solidFill>
            <a:ln w="253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700" tIns="60700" rIns="60700" bIns="60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3b8cca2a054_0_20">
              <a:extLst>
                <a:ext uri="{FF2B5EF4-FFF2-40B4-BE49-F238E27FC236}">
                  <a16:creationId xmlns:a16="http://schemas.microsoft.com/office/drawing/2014/main" id="{F9F72B67-EC47-3395-F1CD-910F37B6DF61}"/>
                </a:ext>
              </a:extLst>
            </p:cNvPr>
            <p:cNvSpPr txBox="1"/>
            <p:nvPr/>
          </p:nvSpPr>
          <p:spPr>
            <a:xfrm>
              <a:off x="8783471" y="2245603"/>
              <a:ext cx="6650984" cy="419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133" tIns="99133" rIns="132167" bIns="148700" anchor="t" anchorCtr="0">
              <a:noAutofit/>
            </a:bodyPr>
            <a:lstStyle/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hu-HU" altLang="hu-HU" sz="1600" dirty="0"/>
                <a:t>Tématartás hiánya</a:t>
              </a:r>
            </a:p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hu-HU" altLang="hu-HU" sz="1600" dirty="0"/>
                <a:t>Kontextusérzékenység csökkenése</a:t>
              </a:r>
            </a:p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hu-HU" altLang="hu-HU" sz="1600" dirty="0"/>
                <a:t>Nonverbális jelek félreértelmezése</a:t>
              </a:r>
            </a:p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</a:pPr>
              <a:r>
                <a:rPr lang="hu-HU" altLang="hu-HU" sz="1600" dirty="0"/>
                <a:t>Szociális reciprocitás elvesztése</a:t>
              </a:r>
            </a:p>
            <a:p>
              <a:pPr marL="609630"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115000"/>
                </a:lnSpc>
              </a:pPr>
              <a:endParaRPr sz="667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115000"/>
                </a:lnSpc>
              </a:pPr>
              <a:endParaRPr sz="800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90000"/>
                </a:lnSpc>
                <a:spcBef>
                  <a:spcPts val="667"/>
                </a:spcBef>
              </a:pPr>
              <a:endParaRPr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10794">
                <a:lnSpc>
                  <a:spcPct val="90000"/>
                </a:lnSpc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DEE3FC0-3FA0-E82F-F425-FF4FD464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256" y="6201070"/>
            <a:ext cx="10254067" cy="365125"/>
          </a:xfrm>
        </p:spPr>
        <p:txBody>
          <a:bodyPr/>
          <a:lstStyle/>
          <a:p>
            <a:r>
              <a:rPr lang="en-US" dirty="0"/>
              <a:t>Forrás: </a:t>
            </a:r>
            <a:r>
              <a:rPr lang="hu-HU" dirty="0"/>
              <a:t>1. </a:t>
            </a:r>
            <a:r>
              <a:rPr lang="en-US" dirty="0"/>
              <a:t>Salthouse TA (1996). The processing-speed theory of adult age differences in cognition. Psychological Review.</a:t>
            </a:r>
            <a:r>
              <a:rPr lang="hu-HU" dirty="0"/>
              <a:t> 2. Cohen-</a:t>
            </a:r>
            <a:r>
              <a:rPr lang="hu-HU" dirty="0" err="1"/>
              <a:t>Mansfield</a:t>
            </a:r>
            <a:r>
              <a:rPr lang="hu-HU" dirty="0"/>
              <a:t> J (2001). </a:t>
            </a:r>
            <a:r>
              <a:rPr lang="hu-HU" dirty="0" err="1"/>
              <a:t>Nonpharmacologic</a:t>
            </a:r>
            <a:r>
              <a:rPr lang="hu-HU" dirty="0"/>
              <a:t> </a:t>
            </a:r>
            <a:r>
              <a:rPr lang="hu-HU" dirty="0" err="1"/>
              <a:t>interventions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inappropriate</a:t>
            </a:r>
            <a:r>
              <a:rPr lang="hu-HU" dirty="0"/>
              <a:t> </a:t>
            </a:r>
            <a:r>
              <a:rPr lang="hu-HU" dirty="0" err="1"/>
              <a:t>behaviors</a:t>
            </a:r>
            <a:r>
              <a:rPr lang="hu-HU" dirty="0"/>
              <a:t> in </a:t>
            </a:r>
            <a:r>
              <a:rPr lang="hu-HU" dirty="0" err="1"/>
              <a:t>dementia</a:t>
            </a:r>
            <a:r>
              <a:rPr lang="hu-HU" dirty="0"/>
              <a:t>. American Journal of </a:t>
            </a:r>
            <a:r>
              <a:rPr lang="hu-HU" dirty="0" err="1"/>
              <a:t>Geriatric</a:t>
            </a:r>
            <a:r>
              <a:rPr lang="hu-HU" dirty="0"/>
              <a:t> </a:t>
            </a:r>
            <a:r>
              <a:rPr lang="hu-HU" dirty="0" err="1"/>
              <a:t>Psychiatry</a:t>
            </a:r>
            <a:r>
              <a:rPr lang="hu-HU" dirty="0"/>
              <a:t>. 3. </a:t>
            </a:r>
            <a:r>
              <a:rPr lang="en-US" dirty="0" err="1"/>
              <a:t>Husebo</a:t>
            </a:r>
            <a:r>
              <a:rPr lang="en-US" dirty="0"/>
              <a:t> BS et al. (2011). Pain treatment reduces agitation in dementia. BMJ.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563836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C23A56-8242-4C97-8A18-DAA65C6F9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79DADE6-4859-67A9-DC7C-DE6233BF3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32" y="443210"/>
            <a:ext cx="10556062" cy="5495473"/>
          </a:xfrm>
          <a:prstGeom prst="rect">
            <a:avLst/>
          </a:prstGeom>
        </p:spPr>
      </p:pic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5933094-1C67-55B9-CC36-1DFB2E1BB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432" y="6356350"/>
            <a:ext cx="10556062" cy="365125"/>
          </a:xfrm>
        </p:spPr>
        <p:txBody>
          <a:bodyPr/>
          <a:lstStyle/>
          <a:p>
            <a:r>
              <a:rPr lang="hu-HU" dirty="0"/>
              <a:t>Forrás: 1. </a:t>
            </a:r>
            <a:r>
              <a:rPr lang="en-US" dirty="0" err="1"/>
              <a:t>Mesulam</a:t>
            </a:r>
            <a:r>
              <a:rPr lang="en-US" dirty="0"/>
              <a:t> MM (2001). Primary progressive aphasia. Annals of Neurology.</a:t>
            </a:r>
            <a:r>
              <a:rPr lang="hu-HU" dirty="0"/>
              <a:t> 2. </a:t>
            </a:r>
            <a:r>
              <a:rPr lang="it-IT" dirty="0"/>
              <a:t>Kempler D (2005). </a:t>
            </a:r>
            <a:r>
              <a:rPr lang="it-IT" i="1" dirty="0"/>
              <a:t>Neurocognitive disorders in aging.</a:t>
            </a:r>
            <a:r>
              <a:rPr lang="hu-HU" i="1" dirty="0"/>
              <a:t> </a:t>
            </a:r>
            <a:r>
              <a:rPr lang="hu-HU" dirty="0" err="1"/>
              <a:t>Gorno-Tempini</a:t>
            </a:r>
            <a:r>
              <a:rPr lang="hu-HU" dirty="0"/>
              <a:t> ML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al</a:t>
            </a:r>
            <a:r>
              <a:rPr lang="hu-HU" dirty="0"/>
              <a:t>. (2011). 3. </a:t>
            </a:r>
            <a:r>
              <a:rPr lang="hu-HU" dirty="0" err="1"/>
              <a:t>Classification</a:t>
            </a:r>
            <a:r>
              <a:rPr lang="hu-HU" dirty="0"/>
              <a:t> of </a:t>
            </a:r>
            <a:r>
              <a:rPr lang="hu-HU" dirty="0" err="1"/>
              <a:t>primary</a:t>
            </a:r>
            <a:r>
              <a:rPr lang="hu-HU" dirty="0"/>
              <a:t> </a:t>
            </a:r>
            <a:r>
              <a:rPr lang="hu-HU" dirty="0" err="1"/>
              <a:t>progressive</a:t>
            </a:r>
            <a:r>
              <a:rPr lang="hu-HU" dirty="0"/>
              <a:t> </a:t>
            </a:r>
            <a:r>
              <a:rPr lang="hu-HU" dirty="0" err="1"/>
              <a:t>aphasia</a:t>
            </a:r>
            <a:r>
              <a:rPr lang="hu-HU" dirty="0"/>
              <a:t>. </a:t>
            </a:r>
            <a:r>
              <a:rPr lang="hu-HU" dirty="0" err="1"/>
              <a:t>Neurology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41650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FF666357-F834-2101-60F3-7FBEE5350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b8cca2a054_0_20">
            <a:extLst>
              <a:ext uri="{FF2B5EF4-FFF2-40B4-BE49-F238E27FC236}">
                <a16:creationId xmlns:a16="http://schemas.microsoft.com/office/drawing/2014/main" id="{1DB24058-C6EB-BDE5-CAB1-09DF283CB50B}"/>
              </a:ext>
            </a:extLst>
          </p:cNvPr>
          <p:cNvSpPr/>
          <p:nvPr/>
        </p:nvSpPr>
        <p:spPr>
          <a:xfrm>
            <a:off x="512267" y="698867"/>
            <a:ext cx="11678793" cy="866430"/>
          </a:xfrm>
          <a:custGeom>
            <a:avLst/>
            <a:gdLst/>
            <a:ahLst/>
            <a:cxnLst/>
            <a:rect l="l" t="t" r="r" b="b"/>
            <a:pathLst>
              <a:path w="17259300" h="1299645" extrusionOk="0">
                <a:moveTo>
                  <a:pt x="0" y="0"/>
                </a:moveTo>
                <a:lnTo>
                  <a:pt x="17259300" y="0"/>
                </a:lnTo>
                <a:lnTo>
                  <a:pt x="17259300" y="1299645"/>
                </a:lnTo>
                <a:lnTo>
                  <a:pt x="0" y="1299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6358" b="-26348"/>
            </a:stretch>
          </a:blipFill>
          <a:ln>
            <a:noFill/>
          </a:ln>
        </p:spPr>
        <p:txBody>
          <a:bodyPr spcFirstLastPara="1" wrap="square" lIns="60967" tIns="30467" rIns="60967" bIns="30467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3b8cca2a054_0_20">
            <a:extLst>
              <a:ext uri="{FF2B5EF4-FFF2-40B4-BE49-F238E27FC236}">
                <a16:creationId xmlns:a16="http://schemas.microsoft.com/office/drawing/2014/main" id="{B97482AD-292B-8261-CF2E-6B9E9A528AF0}"/>
              </a:ext>
            </a:extLst>
          </p:cNvPr>
          <p:cNvSpPr txBox="1"/>
          <p:nvPr/>
        </p:nvSpPr>
        <p:spPr>
          <a:xfrm>
            <a:off x="898802" y="791567"/>
            <a:ext cx="1093400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7"/>
              </a:lnSpc>
              <a:buClr>
                <a:srgbClr val="000000"/>
              </a:buClr>
              <a:buSzPts val="5200"/>
            </a:pPr>
            <a:r>
              <a:rPr lang="hu-HU" sz="3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Kommunikációs nehézségek </a:t>
            </a:r>
            <a:endParaRPr sz="32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7" name="Google Shape;117;g3b8cca2a054_0_20">
            <a:extLst>
              <a:ext uri="{FF2B5EF4-FFF2-40B4-BE49-F238E27FC236}">
                <a16:creationId xmlns:a16="http://schemas.microsoft.com/office/drawing/2014/main" id="{9848C238-9B0B-CB65-8A3C-2ECA38D5A3B8}"/>
              </a:ext>
            </a:extLst>
          </p:cNvPr>
          <p:cNvGrpSpPr/>
          <p:nvPr/>
        </p:nvGrpSpPr>
        <p:grpSpPr>
          <a:xfrm>
            <a:off x="512267" y="1657997"/>
            <a:ext cx="11212686" cy="4595319"/>
            <a:chOff x="8783196" y="2130529"/>
            <a:chExt cx="6651258" cy="5823194"/>
          </a:xfrm>
        </p:grpSpPr>
        <p:sp>
          <p:nvSpPr>
            <p:cNvPr id="128" name="Google Shape;128;g3b8cca2a054_0_20">
              <a:extLst>
                <a:ext uri="{FF2B5EF4-FFF2-40B4-BE49-F238E27FC236}">
                  <a16:creationId xmlns:a16="http://schemas.microsoft.com/office/drawing/2014/main" id="{ED669F2E-307C-F7E9-5CAF-B9ED6FF91E3D}"/>
                </a:ext>
              </a:extLst>
            </p:cNvPr>
            <p:cNvSpPr/>
            <p:nvPr/>
          </p:nvSpPr>
          <p:spPr>
            <a:xfrm>
              <a:off x="8783196" y="2130529"/>
              <a:ext cx="6651258" cy="5823194"/>
            </a:xfrm>
            <a:prstGeom prst="rect">
              <a:avLst/>
            </a:prstGeom>
            <a:solidFill>
              <a:srgbClr val="CFD7E7">
                <a:alpha val="89410"/>
              </a:srgbClr>
            </a:solidFill>
            <a:ln w="253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700" tIns="60700" rIns="60700" bIns="60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3b8cca2a054_0_20">
              <a:extLst>
                <a:ext uri="{FF2B5EF4-FFF2-40B4-BE49-F238E27FC236}">
                  <a16:creationId xmlns:a16="http://schemas.microsoft.com/office/drawing/2014/main" id="{E3365405-60DE-393A-125A-17CCB7A2FAAF}"/>
                </a:ext>
              </a:extLst>
            </p:cNvPr>
            <p:cNvSpPr txBox="1"/>
            <p:nvPr/>
          </p:nvSpPr>
          <p:spPr>
            <a:xfrm>
              <a:off x="8783470" y="2508273"/>
              <a:ext cx="6650984" cy="5092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133" tIns="99133" rIns="132167" bIns="148700" anchor="t" anchorCtr="0">
              <a:noAutofit/>
            </a:bodyPr>
            <a:lstStyle/>
            <a:p>
              <a:r>
                <a:rPr lang="hu-HU" sz="2400" dirty="0">
                  <a:solidFill>
                    <a:schemeClr val="accent1">
                      <a:lumMod val="50000"/>
                    </a:schemeClr>
                  </a:solidFill>
                </a:rPr>
                <a:t>Súlyos demenciában a kommunikáció:</a:t>
              </a:r>
            </a:p>
            <a:p>
              <a:pPr marL="800100" lvl="1" indent="-342900">
                <a:buFont typeface="Wingdings" panose="05000000000000000000" pitchFamily="2" charset="2"/>
                <a:buChar char="§"/>
              </a:pPr>
              <a:r>
                <a:rPr lang="hu-HU" sz="2400" dirty="0">
                  <a:solidFill>
                    <a:schemeClr val="accent1">
                      <a:lumMod val="50000"/>
                    </a:schemeClr>
                  </a:solidFill>
                </a:rPr>
                <a:t>Globálisan sérül (expresszív + receptív + pragmatikai)</a:t>
              </a:r>
            </a:p>
            <a:p>
              <a:pPr marL="800100" lvl="1" indent="-342900">
                <a:buFont typeface="Wingdings" panose="05000000000000000000" pitchFamily="2" charset="2"/>
                <a:buChar char="§"/>
              </a:pPr>
              <a:r>
                <a:rPr lang="hu-HU" sz="2400" dirty="0">
                  <a:solidFill>
                    <a:schemeClr val="accent1">
                      <a:lumMod val="50000"/>
                    </a:schemeClr>
                  </a:solidFill>
                </a:rPr>
                <a:t>A verbális csatorna összeomlik</a:t>
              </a:r>
            </a:p>
            <a:p>
              <a:pPr marL="800100" lvl="1" indent="-342900">
                <a:buFont typeface="Wingdings" panose="05000000000000000000" pitchFamily="2" charset="2"/>
                <a:buChar char="§"/>
              </a:pPr>
              <a:r>
                <a:rPr lang="hu-HU" sz="2400" dirty="0">
                  <a:solidFill>
                    <a:schemeClr val="accent1">
                      <a:lumMod val="50000"/>
                    </a:schemeClr>
                  </a:solidFill>
                </a:rPr>
                <a:t>Az affektív és szenzoros válaszkészség sokáig megmarad</a:t>
              </a:r>
            </a:p>
            <a:p>
              <a:pPr marL="800100" lvl="1" indent="-342900">
                <a:buFont typeface="Wingdings" panose="05000000000000000000" pitchFamily="2" charset="2"/>
                <a:buChar char="§"/>
              </a:pPr>
              <a:r>
                <a:rPr lang="hu-HU" sz="2400" dirty="0">
                  <a:solidFill>
                    <a:schemeClr val="accent1">
                      <a:lumMod val="50000"/>
                    </a:schemeClr>
                  </a:solidFill>
                </a:rPr>
                <a:t>A viselkedés kommunikációs funkciót vehet át</a:t>
              </a:r>
            </a:p>
            <a:p>
              <a:pPr algn="ctr"/>
              <a:endParaRPr sz="667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115000"/>
                </a:lnSpc>
              </a:pPr>
              <a:endParaRPr sz="8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90000"/>
                </a:lnSpc>
                <a:spcBef>
                  <a:spcPts val="667"/>
                </a:spcBef>
              </a:pPr>
              <a:endParaRPr sz="8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hu-HU" sz="2800" b="1" dirty="0">
                  <a:solidFill>
                    <a:schemeClr val="accent1">
                      <a:lumMod val="50000"/>
                    </a:schemeClr>
                  </a:solidFill>
                </a:rPr>
                <a:t>A kommunikáció etikai dimenziója!</a:t>
              </a:r>
            </a:p>
            <a:p>
              <a:r>
                <a:rPr lang="hu-HU" sz="2800" dirty="0">
                  <a:solidFill>
                    <a:schemeClr val="accent1">
                      <a:lumMod val="50000"/>
                    </a:schemeClr>
                  </a:solidFill>
                </a:rPr>
                <a:t>A kommunikációs képesség elvesztése nem jelenti a személyiség vagy az élményvilág megszűnését. A kommunikáció fenntartása az emberi méltóság része.</a:t>
              </a:r>
            </a:p>
            <a:p>
              <a:pPr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10794">
                <a:lnSpc>
                  <a:spcPct val="90000"/>
                </a:lnSpc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00613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1361B4D0-22AB-1131-953F-9AEE090D2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b8cca2a054_0_20">
            <a:extLst>
              <a:ext uri="{FF2B5EF4-FFF2-40B4-BE49-F238E27FC236}">
                <a16:creationId xmlns:a16="http://schemas.microsoft.com/office/drawing/2014/main" id="{BD8F5DB4-192E-A3CB-9D15-3221ED2067D1}"/>
              </a:ext>
            </a:extLst>
          </p:cNvPr>
          <p:cNvSpPr/>
          <p:nvPr/>
        </p:nvSpPr>
        <p:spPr>
          <a:xfrm>
            <a:off x="512267" y="698867"/>
            <a:ext cx="11678793" cy="866430"/>
          </a:xfrm>
          <a:custGeom>
            <a:avLst/>
            <a:gdLst/>
            <a:ahLst/>
            <a:cxnLst/>
            <a:rect l="l" t="t" r="r" b="b"/>
            <a:pathLst>
              <a:path w="17259300" h="1299645" extrusionOk="0">
                <a:moveTo>
                  <a:pt x="0" y="0"/>
                </a:moveTo>
                <a:lnTo>
                  <a:pt x="17259300" y="0"/>
                </a:lnTo>
                <a:lnTo>
                  <a:pt x="17259300" y="1299645"/>
                </a:lnTo>
                <a:lnTo>
                  <a:pt x="0" y="1299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6358" b="-26348"/>
            </a:stretch>
          </a:blipFill>
          <a:ln>
            <a:noFill/>
          </a:ln>
        </p:spPr>
        <p:txBody>
          <a:bodyPr spcFirstLastPara="1" wrap="square" lIns="60967" tIns="30467" rIns="60967" bIns="30467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3b8cca2a054_0_20">
            <a:extLst>
              <a:ext uri="{FF2B5EF4-FFF2-40B4-BE49-F238E27FC236}">
                <a16:creationId xmlns:a16="http://schemas.microsoft.com/office/drawing/2014/main" id="{25A95562-5E00-DCC0-2479-A4C9845D1431}"/>
              </a:ext>
            </a:extLst>
          </p:cNvPr>
          <p:cNvSpPr txBox="1"/>
          <p:nvPr/>
        </p:nvSpPr>
        <p:spPr>
          <a:xfrm>
            <a:off x="898802" y="791567"/>
            <a:ext cx="1093400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7"/>
              </a:lnSpc>
              <a:buClr>
                <a:srgbClr val="000000"/>
              </a:buClr>
              <a:buSzPts val="5200"/>
            </a:pPr>
            <a:r>
              <a:rPr lang="hu-HU" sz="3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Kommunikációs nehézségek</a:t>
            </a:r>
            <a:endParaRPr sz="32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7" name="Google Shape;117;g3b8cca2a054_0_20">
            <a:extLst>
              <a:ext uri="{FF2B5EF4-FFF2-40B4-BE49-F238E27FC236}">
                <a16:creationId xmlns:a16="http://schemas.microsoft.com/office/drawing/2014/main" id="{8311639A-848F-D36B-0726-4C4480A0BFFB}"/>
              </a:ext>
            </a:extLst>
          </p:cNvPr>
          <p:cNvGrpSpPr/>
          <p:nvPr/>
        </p:nvGrpSpPr>
        <p:grpSpPr>
          <a:xfrm>
            <a:off x="599767" y="1789877"/>
            <a:ext cx="11125185" cy="4463439"/>
            <a:chOff x="8783196" y="2272215"/>
            <a:chExt cx="6651258" cy="5793644"/>
          </a:xfrm>
        </p:grpSpPr>
        <p:sp>
          <p:nvSpPr>
            <p:cNvPr id="128" name="Google Shape;128;g3b8cca2a054_0_20">
              <a:extLst>
                <a:ext uri="{FF2B5EF4-FFF2-40B4-BE49-F238E27FC236}">
                  <a16:creationId xmlns:a16="http://schemas.microsoft.com/office/drawing/2014/main" id="{0D9888F5-4D5D-AC84-95B6-A2D679528679}"/>
                </a:ext>
              </a:extLst>
            </p:cNvPr>
            <p:cNvSpPr/>
            <p:nvPr/>
          </p:nvSpPr>
          <p:spPr>
            <a:xfrm>
              <a:off x="8783196" y="2272215"/>
              <a:ext cx="6651258" cy="5793644"/>
            </a:xfrm>
            <a:prstGeom prst="rect">
              <a:avLst/>
            </a:prstGeom>
            <a:solidFill>
              <a:srgbClr val="CFD7E7">
                <a:alpha val="89410"/>
              </a:srgbClr>
            </a:solidFill>
            <a:ln w="253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700" tIns="60700" rIns="60700" bIns="60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3b8cca2a054_0_20">
              <a:extLst>
                <a:ext uri="{FF2B5EF4-FFF2-40B4-BE49-F238E27FC236}">
                  <a16:creationId xmlns:a16="http://schemas.microsoft.com/office/drawing/2014/main" id="{B4EA8D92-7443-A659-34AA-F33C2B113A4A}"/>
                </a:ext>
              </a:extLst>
            </p:cNvPr>
            <p:cNvSpPr txBox="1"/>
            <p:nvPr/>
          </p:nvSpPr>
          <p:spPr>
            <a:xfrm>
              <a:off x="8783196" y="2301376"/>
              <a:ext cx="6650984" cy="5321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133" tIns="99133" rIns="132167" bIns="148700" anchor="t" anchorCtr="0">
              <a:noAutofit/>
            </a:bodyPr>
            <a:lstStyle/>
            <a:p>
              <a:pPr lvl="0"/>
              <a:r>
                <a:rPr lang="hu-HU" sz="2400" dirty="0">
                  <a:solidFill>
                    <a:schemeClr val="accent1">
                      <a:lumMod val="50000"/>
                    </a:schemeClr>
                  </a:solidFill>
                </a:rPr>
                <a:t>A zavarok nem kizárólag nyelvi eredetűek, hanem kognitív, perceptuális, motoros és affektív komponenseket is érintenek.</a:t>
              </a:r>
            </a:p>
            <a:p>
              <a:pPr lvl="0"/>
              <a:endParaRPr lang="hu-HU" sz="14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lvl="0"/>
              <a:r>
                <a:rPr lang="hu-HU" sz="2400" b="1" dirty="0">
                  <a:solidFill>
                    <a:schemeClr val="accent1">
                      <a:lumMod val="50000"/>
                    </a:schemeClr>
                  </a:solidFill>
                </a:rPr>
                <a:t>A válasz hiánya nem egyenlő a megértés teljes hiányával. A feldolgozási idő extrém módon meghosszabbodhat.</a:t>
              </a:r>
            </a:p>
            <a:p>
              <a:pPr lvl="0"/>
              <a:endParaRPr lang="hu-HU" sz="14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lvl="0"/>
              <a:r>
                <a:rPr lang="hu-HU" sz="2400" dirty="0" err="1">
                  <a:solidFill>
                    <a:schemeClr val="accent1">
                      <a:lumMod val="50000"/>
                    </a:schemeClr>
                  </a:solidFill>
                </a:rPr>
                <a:t>Frontotemporális</a:t>
              </a:r>
              <a:r>
                <a:rPr lang="hu-HU" sz="2400" dirty="0">
                  <a:solidFill>
                    <a:schemeClr val="accent1">
                      <a:lumMod val="50000"/>
                    </a:schemeClr>
                  </a:solidFill>
                </a:rPr>
                <a:t> dominanciájú demenciában különösen markáns lehet az empátia és szociális gátlás zavara.</a:t>
              </a:r>
            </a:p>
            <a:p>
              <a:pPr lvl="0"/>
              <a:endParaRPr lang="hu-HU" sz="14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lvl="0"/>
              <a:r>
                <a:rPr lang="hu-HU" sz="2400" b="1" dirty="0">
                  <a:solidFill>
                    <a:schemeClr val="accent1">
                      <a:lumMod val="50000"/>
                    </a:schemeClr>
                  </a:solidFill>
                </a:rPr>
                <a:t>Súlyos demenciában az affektív-szenzoros hálózatok relatíve tovább megőrződnek.</a:t>
              </a:r>
            </a:p>
            <a:p>
              <a:pPr lvl="0"/>
              <a:endParaRPr lang="hu-HU" sz="14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lvl="0"/>
              <a:r>
                <a:rPr lang="hu-HU" sz="2400" dirty="0">
                  <a:solidFill>
                    <a:schemeClr val="accent1">
                      <a:lumMod val="50000"/>
                    </a:schemeClr>
                  </a:solidFill>
                </a:rPr>
                <a:t>A súlyos demenciában gyakran </a:t>
              </a:r>
              <a:r>
                <a:rPr lang="hu-HU" sz="2400" b="1" dirty="0">
                  <a:solidFill>
                    <a:schemeClr val="accent1">
                      <a:lumMod val="50000"/>
                    </a:schemeClr>
                  </a:solidFill>
                </a:rPr>
                <a:t>nem pszichiátriai tünet, hanem kommunikációs forma</a:t>
              </a:r>
              <a:r>
                <a:rPr lang="hu-HU" sz="2400" dirty="0">
                  <a:solidFill>
                    <a:schemeClr val="accent1">
                      <a:lumMod val="50000"/>
                    </a:schemeClr>
                  </a:solidFill>
                </a:rPr>
                <a:t>, amely fájdalmat, diszkomfortot vagy szenzoros túlterhelést jelez</a:t>
              </a:r>
              <a:r>
                <a:rPr lang="hu-HU" sz="2400" dirty="0"/>
                <a:t>. </a:t>
              </a:r>
            </a:p>
            <a:p>
              <a:pPr lvl="0"/>
              <a:endParaRPr lang="hu-HU" sz="2400" dirty="0"/>
            </a:p>
            <a:p>
              <a:pPr algn="ctr"/>
              <a:endParaRPr sz="667" dirty="0">
                <a:solidFill>
                  <a:srgbClr val="898989"/>
                </a:solidFill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115000"/>
                </a:lnSpc>
              </a:pPr>
              <a:endParaRPr sz="800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90000"/>
                </a:lnSpc>
                <a:spcBef>
                  <a:spcPts val="667"/>
                </a:spcBef>
              </a:pPr>
              <a:endParaRPr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10794">
                <a:lnSpc>
                  <a:spcPct val="90000"/>
                </a:lnSpc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A9B576BC-4FB2-FF85-2743-E2B8CF9CA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9767" y="6356350"/>
            <a:ext cx="11124727" cy="365125"/>
          </a:xfrm>
        </p:spPr>
        <p:txBody>
          <a:bodyPr/>
          <a:lstStyle/>
          <a:p>
            <a:r>
              <a:rPr lang="hu-HU" dirty="0"/>
              <a:t>Forrás: 1. </a:t>
            </a:r>
            <a:r>
              <a:rPr lang="hu-HU" dirty="0" err="1"/>
              <a:t>Bayles</a:t>
            </a:r>
            <a:r>
              <a:rPr lang="hu-HU" dirty="0"/>
              <a:t> KA &amp; </a:t>
            </a:r>
            <a:r>
              <a:rPr lang="hu-HU" dirty="0" err="1"/>
              <a:t>Tomoeda</a:t>
            </a:r>
            <a:r>
              <a:rPr lang="hu-HU" dirty="0"/>
              <a:t> CK (1993). Arizona </a:t>
            </a:r>
            <a:r>
              <a:rPr lang="hu-HU" dirty="0" err="1"/>
              <a:t>Battery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Communication</a:t>
            </a:r>
            <a:r>
              <a:rPr lang="hu-HU" dirty="0"/>
              <a:t> </a:t>
            </a:r>
            <a:r>
              <a:rPr lang="hu-HU" dirty="0" err="1"/>
              <a:t>Disorders</a:t>
            </a:r>
            <a:r>
              <a:rPr lang="hu-HU" dirty="0"/>
              <a:t> of </a:t>
            </a:r>
            <a:r>
              <a:rPr lang="hu-HU" dirty="0" err="1"/>
              <a:t>Dementia</a:t>
            </a:r>
            <a:r>
              <a:rPr lang="hu-HU" dirty="0"/>
              <a:t>. 2. </a:t>
            </a:r>
            <a:r>
              <a:rPr lang="en-US" dirty="0"/>
              <a:t>Taler V &amp; Phillips NA (2008). Language performance in Alzheimer's disease. Journal of Clinical and Experimental Neuropsychology.</a:t>
            </a:r>
            <a:r>
              <a:rPr lang="hu-HU" dirty="0"/>
              <a:t> 3. </a:t>
            </a:r>
            <a:r>
              <a:rPr lang="hu-HU" dirty="0" err="1"/>
              <a:t>Snowden</a:t>
            </a:r>
            <a:r>
              <a:rPr lang="hu-HU" dirty="0"/>
              <a:t> JS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al</a:t>
            </a:r>
            <a:r>
              <a:rPr lang="hu-HU" dirty="0"/>
              <a:t>. (2001). </a:t>
            </a:r>
            <a:r>
              <a:rPr lang="hu-HU" dirty="0" err="1"/>
              <a:t>Frontotemporal</a:t>
            </a:r>
            <a:r>
              <a:rPr lang="hu-HU" dirty="0"/>
              <a:t> </a:t>
            </a:r>
            <a:r>
              <a:rPr lang="hu-HU" dirty="0" err="1"/>
              <a:t>dementia</a:t>
            </a:r>
            <a:r>
              <a:rPr lang="hu-HU" dirty="0"/>
              <a:t>. </a:t>
            </a:r>
            <a:r>
              <a:rPr lang="hu-HU" dirty="0" err="1"/>
              <a:t>Brain</a:t>
            </a:r>
            <a:r>
              <a:rPr lang="hu-HU" dirty="0"/>
              <a:t>. 4. Henry JD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al</a:t>
            </a:r>
            <a:r>
              <a:rPr lang="hu-HU" dirty="0"/>
              <a:t>. (2016). </a:t>
            </a:r>
            <a:r>
              <a:rPr lang="hu-HU" dirty="0" err="1"/>
              <a:t>Social</a:t>
            </a:r>
            <a:r>
              <a:rPr lang="hu-HU" dirty="0"/>
              <a:t> </a:t>
            </a:r>
            <a:r>
              <a:rPr lang="hu-HU" dirty="0" err="1"/>
              <a:t>cognition</a:t>
            </a:r>
            <a:r>
              <a:rPr lang="hu-HU" dirty="0"/>
              <a:t> in </a:t>
            </a:r>
            <a:r>
              <a:rPr lang="hu-HU" dirty="0" err="1"/>
              <a:t>dementia</a:t>
            </a:r>
            <a:r>
              <a:rPr lang="hu-HU" dirty="0"/>
              <a:t>. </a:t>
            </a:r>
            <a:r>
              <a:rPr lang="hu-HU" dirty="0" err="1"/>
              <a:t>Neuroscience</a:t>
            </a:r>
            <a:r>
              <a:rPr lang="hu-HU" dirty="0"/>
              <a:t> &amp; </a:t>
            </a:r>
            <a:r>
              <a:rPr lang="hu-HU" dirty="0" err="1"/>
              <a:t>Biobehavioral</a:t>
            </a:r>
            <a:r>
              <a:rPr lang="hu-HU" dirty="0"/>
              <a:t> </a:t>
            </a:r>
            <a:r>
              <a:rPr lang="hu-HU" dirty="0" err="1"/>
              <a:t>Reviews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06077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FD5D729-99C6-E72C-48BC-461BF5B12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39" y="627406"/>
            <a:ext cx="9932922" cy="56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8965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>
          <a:extLst>
            <a:ext uri="{FF2B5EF4-FFF2-40B4-BE49-F238E27FC236}">
              <a16:creationId xmlns:a16="http://schemas.microsoft.com/office/drawing/2014/main" id="{4F97D2E1-6C4E-ED4E-91FB-9461E232E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g3b8cca2a054_0_438">
            <a:extLst>
              <a:ext uri="{FF2B5EF4-FFF2-40B4-BE49-F238E27FC236}">
                <a16:creationId xmlns:a16="http://schemas.microsoft.com/office/drawing/2014/main" id="{6982B624-BA8A-6EAE-464B-8D7327FB0E2E}"/>
              </a:ext>
            </a:extLst>
          </p:cNvPr>
          <p:cNvGrpSpPr/>
          <p:nvPr/>
        </p:nvGrpSpPr>
        <p:grpSpPr>
          <a:xfrm>
            <a:off x="2261866" y="1624856"/>
            <a:ext cx="7640881" cy="3618446"/>
            <a:chOff x="0" y="-38100"/>
            <a:chExt cx="3018600" cy="1429500"/>
          </a:xfrm>
        </p:grpSpPr>
        <p:sp>
          <p:nvSpPr>
            <p:cNvPr id="212" name="Google Shape;212;g3b8cca2a054_0_438">
              <a:extLst>
                <a:ext uri="{FF2B5EF4-FFF2-40B4-BE49-F238E27FC236}">
                  <a16:creationId xmlns:a16="http://schemas.microsoft.com/office/drawing/2014/main" id="{986C9BE9-D4CA-3B11-74FE-49E58AEE44C6}"/>
                </a:ext>
              </a:extLst>
            </p:cNvPr>
            <p:cNvSpPr/>
            <p:nvPr/>
          </p:nvSpPr>
          <p:spPr>
            <a:xfrm>
              <a:off x="0" y="0"/>
              <a:ext cx="3018487" cy="1391339"/>
            </a:xfrm>
            <a:custGeom>
              <a:avLst/>
              <a:gdLst/>
              <a:ahLst/>
              <a:cxnLst/>
              <a:rect l="l" t="t" r="r" b="b"/>
              <a:pathLst>
                <a:path w="3018487" h="1391339" extrusionOk="0">
                  <a:moveTo>
                    <a:pt x="0" y="0"/>
                  </a:moveTo>
                  <a:lnTo>
                    <a:pt x="3018487" y="0"/>
                  </a:lnTo>
                  <a:lnTo>
                    <a:pt x="3018487" y="1391339"/>
                  </a:lnTo>
                  <a:lnTo>
                    <a:pt x="0" y="1391339"/>
                  </a:lnTo>
                  <a:close/>
                </a:path>
              </a:pathLst>
            </a:custGeom>
            <a:solidFill>
              <a:srgbClr val="1D9994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g3b8cca2a054_0_438">
              <a:extLst>
                <a:ext uri="{FF2B5EF4-FFF2-40B4-BE49-F238E27FC236}">
                  <a16:creationId xmlns:a16="http://schemas.microsoft.com/office/drawing/2014/main" id="{69E3266A-D072-693C-A399-82FA3B22C213}"/>
                </a:ext>
              </a:extLst>
            </p:cNvPr>
            <p:cNvSpPr txBox="1"/>
            <p:nvPr/>
          </p:nvSpPr>
          <p:spPr>
            <a:xfrm>
              <a:off x="0" y="-38100"/>
              <a:ext cx="3018600" cy="142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g3b8cca2a054_0_438">
            <a:extLst>
              <a:ext uri="{FF2B5EF4-FFF2-40B4-BE49-F238E27FC236}">
                <a16:creationId xmlns:a16="http://schemas.microsoft.com/office/drawing/2014/main" id="{9E72BA8A-FC22-E4F7-F630-66A993BA26CB}"/>
              </a:ext>
            </a:extLst>
          </p:cNvPr>
          <p:cNvSpPr txBox="1"/>
          <p:nvPr/>
        </p:nvSpPr>
        <p:spPr>
          <a:xfrm>
            <a:off x="2885000" y="3198400"/>
            <a:ext cx="6422000" cy="4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8129"/>
              </a:lnSpc>
            </a:pPr>
            <a:r>
              <a:rPr lang="hu-HU" sz="34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Az egészségi állapot kihívásai</a:t>
            </a:r>
            <a:endParaRPr sz="34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2041078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b8cca2a054_0_20"/>
          <p:cNvSpPr/>
          <p:nvPr/>
        </p:nvSpPr>
        <p:spPr>
          <a:xfrm>
            <a:off x="512267" y="698867"/>
            <a:ext cx="11678793" cy="866430"/>
          </a:xfrm>
          <a:custGeom>
            <a:avLst/>
            <a:gdLst/>
            <a:ahLst/>
            <a:cxnLst/>
            <a:rect l="l" t="t" r="r" b="b"/>
            <a:pathLst>
              <a:path w="17259300" h="1299645" extrusionOk="0">
                <a:moveTo>
                  <a:pt x="0" y="0"/>
                </a:moveTo>
                <a:lnTo>
                  <a:pt x="17259300" y="0"/>
                </a:lnTo>
                <a:lnTo>
                  <a:pt x="17259300" y="1299645"/>
                </a:lnTo>
                <a:lnTo>
                  <a:pt x="0" y="1299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6358" b="-26348"/>
            </a:stretch>
          </a:blipFill>
          <a:ln>
            <a:noFill/>
          </a:ln>
        </p:spPr>
        <p:txBody>
          <a:bodyPr spcFirstLastPara="1" wrap="square" lIns="60967" tIns="30467" rIns="60967" bIns="30467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3b8cca2a054_0_20"/>
          <p:cNvSpPr txBox="1"/>
          <p:nvPr/>
        </p:nvSpPr>
        <p:spPr>
          <a:xfrm>
            <a:off x="898802" y="791567"/>
            <a:ext cx="1093400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7"/>
              </a:lnSpc>
              <a:buClr>
                <a:srgbClr val="000000"/>
              </a:buClr>
              <a:buSzPts val="5200"/>
            </a:pPr>
            <a:r>
              <a:rPr lang="hu-HU" sz="3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Az egészségi állapot kihívásai</a:t>
            </a:r>
            <a:endParaRPr sz="32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7" name="Google Shape;117;g3b8cca2a054_0_20"/>
          <p:cNvGrpSpPr/>
          <p:nvPr/>
        </p:nvGrpSpPr>
        <p:grpSpPr>
          <a:xfrm>
            <a:off x="512267" y="1620014"/>
            <a:ext cx="11586171" cy="5381629"/>
            <a:chOff x="-393597" y="1546800"/>
            <a:chExt cx="17456063" cy="6857325"/>
          </a:xfrm>
        </p:grpSpPr>
        <p:sp>
          <p:nvSpPr>
            <p:cNvPr id="119" name="Google Shape;119;g3b8cca2a054_0_20"/>
            <p:cNvSpPr txBox="1"/>
            <p:nvPr/>
          </p:nvSpPr>
          <p:spPr>
            <a:xfrm>
              <a:off x="-393565" y="1546800"/>
              <a:ext cx="3858901" cy="10325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32167" tIns="75533" rIns="132167" bIns="755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200"/>
              </a:pPr>
              <a:endParaRPr sz="1333" dirty="0">
                <a:solidFill>
                  <a:schemeClr val="lt1"/>
                </a:solidFill>
              </a:endParaRPr>
            </a:p>
            <a:p>
              <a:pPr>
                <a:lnSpc>
                  <a:spcPct val="90000"/>
                </a:lnSpc>
                <a:buClr>
                  <a:schemeClr val="dk1"/>
                </a:buClr>
                <a:buSzPts val="2200"/>
              </a:pPr>
              <a:endParaRPr sz="1333" dirty="0">
                <a:solidFill>
                  <a:schemeClr val="lt1"/>
                </a:solidFill>
              </a:endParaRPr>
            </a:p>
            <a:p>
              <a:pPr>
                <a:lnSpc>
                  <a:spcPct val="90000"/>
                </a:lnSpc>
                <a:buClr>
                  <a:schemeClr val="dk1"/>
                </a:buClr>
                <a:buSzPts val="2200"/>
              </a:pPr>
              <a:r>
                <a:rPr lang="hu-HU" sz="14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Táplálkozási és nyelésproblémák</a:t>
              </a:r>
              <a:endParaRPr lang="hu-HU" sz="1400" dirty="0"/>
            </a:p>
            <a:p>
              <a:pPr>
                <a:lnSpc>
                  <a:spcPct val="90000"/>
                </a:lnSpc>
                <a:buClr>
                  <a:schemeClr val="dk1"/>
                </a:buClr>
                <a:buSzPts val="2200"/>
              </a:pPr>
              <a:endParaRPr sz="1333" dirty="0">
                <a:solidFill>
                  <a:schemeClr val="lt1"/>
                </a:solidFill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2800"/>
              </a:pPr>
              <a:endParaRPr sz="1867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g3b8cca2a054_0_20"/>
            <p:cNvSpPr/>
            <p:nvPr/>
          </p:nvSpPr>
          <p:spPr>
            <a:xfrm>
              <a:off x="-393582" y="2686800"/>
              <a:ext cx="3858901" cy="5219400"/>
            </a:xfrm>
            <a:prstGeom prst="rect">
              <a:avLst/>
            </a:prstGeom>
            <a:solidFill>
              <a:srgbClr val="CFD7E7">
                <a:alpha val="89410"/>
              </a:srgbClr>
            </a:solidFill>
            <a:ln w="253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700" tIns="60700" rIns="60700" bIns="60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3b8cca2a054_0_20"/>
            <p:cNvSpPr txBox="1"/>
            <p:nvPr/>
          </p:nvSpPr>
          <p:spPr>
            <a:xfrm>
              <a:off x="-393597" y="2686800"/>
              <a:ext cx="3858902" cy="5717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133" tIns="99133" rIns="132167" bIns="14870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endParaRPr sz="800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600" b="1" dirty="0"/>
                <a:t>Nyelészavar (</a:t>
              </a:r>
              <a:r>
                <a:rPr lang="hu-HU" sz="1600" b="1" dirty="0" err="1"/>
                <a:t>diszfágia</a:t>
              </a:r>
              <a:r>
                <a:rPr lang="hu-HU" sz="1600" b="1" dirty="0"/>
                <a:t>)</a:t>
              </a:r>
              <a:r>
                <a:rPr lang="hu-HU" sz="1600" dirty="0"/>
                <a:t> → félrenyelés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600" dirty="0"/>
                <a:t>Gyakori </a:t>
              </a:r>
              <a:r>
                <a:rPr lang="hu-HU" sz="1600" b="1" dirty="0"/>
                <a:t>tüdőgyulladás</a:t>
              </a:r>
              <a:r>
                <a:rPr lang="hu-HU" sz="1600" dirty="0"/>
                <a:t> (aspiráció miatt)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600" dirty="0"/>
                <a:t>Súlyvesztés, </a:t>
              </a:r>
              <a:r>
                <a:rPr lang="hu-HU" sz="1600" b="1" dirty="0"/>
                <a:t>alultápláltság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600" dirty="0"/>
                <a:t>Szondatáplálás </a:t>
              </a:r>
            </a:p>
            <a:p>
              <a:pPr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10794">
                <a:lnSpc>
                  <a:spcPct val="90000"/>
                </a:lnSpc>
              </a:pPr>
              <a:endParaRPr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g3b8cca2a054_0_20"/>
            <p:cNvSpPr txBox="1"/>
            <p:nvPr/>
          </p:nvSpPr>
          <p:spPr>
            <a:xfrm>
              <a:off x="4405440" y="1546845"/>
              <a:ext cx="3858901" cy="10325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32167" tIns="75533" rIns="132167" bIns="755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200"/>
              </a:pPr>
              <a:r>
                <a:rPr lang="hu-HU" sz="14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Mozgáskorlátozottság</a:t>
              </a:r>
              <a:endParaRPr lang="hu-HU" sz="1400" dirty="0"/>
            </a:p>
            <a:p>
              <a:pPr>
                <a:lnSpc>
                  <a:spcPct val="90000"/>
                </a:lnSpc>
                <a:buClr>
                  <a:schemeClr val="dk1"/>
                </a:buClr>
                <a:buSzPts val="2200"/>
              </a:pPr>
              <a:endParaRPr sz="1333" dirty="0">
                <a:solidFill>
                  <a:schemeClr val="lt1"/>
                </a:solidFill>
              </a:endParaRPr>
            </a:p>
          </p:txBody>
        </p:sp>
        <p:sp>
          <p:nvSpPr>
            <p:cNvPr id="124" name="Google Shape;124;g3b8cca2a054_0_20"/>
            <p:cNvSpPr/>
            <p:nvPr/>
          </p:nvSpPr>
          <p:spPr>
            <a:xfrm>
              <a:off x="4405440" y="2686800"/>
              <a:ext cx="3858901" cy="5219400"/>
            </a:xfrm>
            <a:prstGeom prst="rect">
              <a:avLst/>
            </a:prstGeom>
            <a:solidFill>
              <a:srgbClr val="CFD7E7">
                <a:alpha val="89410"/>
              </a:srgbClr>
            </a:solidFill>
            <a:ln w="253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700" tIns="60700" rIns="60700" bIns="60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3b8cca2a054_0_20"/>
            <p:cNvSpPr txBox="1"/>
            <p:nvPr/>
          </p:nvSpPr>
          <p:spPr>
            <a:xfrm>
              <a:off x="4405410" y="2765159"/>
              <a:ext cx="3858901" cy="530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133" tIns="99133" rIns="132167" bIns="148700" anchor="t" anchorCtr="0"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600" dirty="0"/>
                <a:t>Fokozott </a:t>
              </a:r>
              <a:r>
                <a:rPr lang="hu-HU" sz="1600" b="1" dirty="0"/>
                <a:t>elesési, baleseti kockázat</a:t>
              </a:r>
              <a:endParaRPr lang="hu-HU" sz="1600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600" b="1" dirty="0"/>
                <a:t>Izomsorvadás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600" b="1" dirty="0"/>
                <a:t>Járásképtelenség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600" b="1" dirty="0"/>
                <a:t>Inaktivitás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600" dirty="0"/>
                <a:t>Felfekvések (</a:t>
              </a:r>
              <a:r>
                <a:rPr lang="hu-HU" sz="1600" b="1" dirty="0" err="1"/>
                <a:t>decubitus</a:t>
              </a:r>
              <a:r>
                <a:rPr lang="hu-HU" sz="1600" dirty="0"/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600" b="1" dirty="0"/>
                <a:t>Izom és ízületi </a:t>
              </a:r>
              <a:r>
                <a:rPr lang="hu-HU" sz="1600" b="1" dirty="0" err="1"/>
                <a:t>contracturak</a:t>
              </a:r>
              <a:endParaRPr lang="hu-HU" sz="1600" dirty="0"/>
            </a:p>
            <a:p>
              <a:pPr marL="194743">
                <a:lnSpc>
                  <a:spcPct val="90000"/>
                </a:lnSpc>
                <a:spcBef>
                  <a:spcPts val="667"/>
                </a:spcBef>
                <a:buClr>
                  <a:schemeClr val="dk1"/>
                </a:buClr>
                <a:buSzPts val="2600"/>
              </a:pPr>
              <a:endParaRPr sz="173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09630"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09630"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09630"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90000"/>
                </a:lnSpc>
                <a:spcBef>
                  <a:spcPts val="267"/>
                </a:spcBef>
              </a:pPr>
              <a:endParaRPr sz="800" dirty="0">
                <a:solidFill>
                  <a:srgbClr val="898989"/>
                </a:solidFill>
              </a:endParaRPr>
            </a:p>
            <a:p>
              <a:pPr>
                <a:lnSpc>
                  <a:spcPct val="90000"/>
                </a:lnSpc>
                <a:spcBef>
                  <a:spcPts val="267"/>
                </a:spcBef>
              </a:pPr>
              <a:r>
                <a:rPr lang="en-US" sz="800" dirty="0">
                  <a:solidFill>
                    <a:srgbClr val="898989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800" dirty="0">
                <a:solidFill>
                  <a:srgbClr val="898989"/>
                </a:solidFill>
              </a:endParaRPr>
            </a:p>
          </p:txBody>
        </p:sp>
        <p:sp>
          <p:nvSpPr>
            <p:cNvPr id="127" name="Google Shape;127;g3b8cca2a054_0_20"/>
            <p:cNvSpPr txBox="1"/>
            <p:nvPr/>
          </p:nvSpPr>
          <p:spPr>
            <a:xfrm>
              <a:off x="8804517" y="1546801"/>
              <a:ext cx="3858901" cy="10325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32167" tIns="75533" rIns="132167" bIns="755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200"/>
              </a:pPr>
              <a:r>
                <a:rPr lang="hu-HU" sz="14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Fertőzésekre való hajlam</a:t>
              </a:r>
              <a:endParaRPr lang="hu-HU" sz="1400" dirty="0"/>
            </a:p>
            <a:p>
              <a:pPr>
                <a:lnSpc>
                  <a:spcPct val="90000"/>
                </a:lnSpc>
                <a:buClr>
                  <a:schemeClr val="dk1"/>
                </a:buClr>
                <a:buSzPts val="2200"/>
              </a:pPr>
              <a:endParaRPr sz="1333" dirty="0">
                <a:solidFill>
                  <a:schemeClr val="lt1"/>
                </a:solidFill>
              </a:endParaRPr>
            </a:p>
          </p:txBody>
        </p:sp>
        <p:sp>
          <p:nvSpPr>
            <p:cNvPr id="128" name="Google Shape;128;g3b8cca2a054_0_20"/>
            <p:cNvSpPr/>
            <p:nvPr/>
          </p:nvSpPr>
          <p:spPr>
            <a:xfrm>
              <a:off x="8804517" y="2686757"/>
              <a:ext cx="3858901" cy="5219400"/>
            </a:xfrm>
            <a:prstGeom prst="rect">
              <a:avLst/>
            </a:prstGeom>
            <a:solidFill>
              <a:srgbClr val="CFD7E7">
                <a:alpha val="89410"/>
              </a:srgbClr>
            </a:solidFill>
            <a:ln w="253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700" tIns="60700" rIns="60700" bIns="60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3b8cca2a054_0_20"/>
            <p:cNvSpPr txBox="1"/>
            <p:nvPr/>
          </p:nvSpPr>
          <p:spPr>
            <a:xfrm>
              <a:off x="8804443" y="2686757"/>
              <a:ext cx="3858974" cy="521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133" tIns="99133" rIns="132167" bIns="148700" anchor="t" anchorCtr="0"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600" b="1" dirty="0" err="1"/>
                <a:t>Húgyúti</a:t>
              </a:r>
              <a:r>
                <a:rPr lang="hu-HU" sz="1600" b="1" dirty="0"/>
                <a:t> fertőzések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600" b="1" dirty="0"/>
                <a:t>Felső és alsólégúti betegségek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600" b="1" dirty="0"/>
                <a:t>Sebfertőzések</a:t>
              </a:r>
              <a:r>
                <a:rPr lang="hu-HU" sz="1600" dirty="0"/>
                <a:t> - </a:t>
              </a:r>
              <a:r>
                <a:rPr lang="hu-HU" sz="1600" dirty="0" err="1"/>
                <a:t>decubitus</a:t>
              </a:r>
              <a:endParaRPr lang="hu-HU" sz="1600" dirty="0"/>
            </a:p>
            <a:p>
              <a:pPr marL="194743">
                <a:lnSpc>
                  <a:spcPct val="90000"/>
                </a:lnSpc>
                <a:spcBef>
                  <a:spcPts val="667"/>
                </a:spcBef>
                <a:buClr>
                  <a:schemeClr val="dk1"/>
                </a:buClr>
                <a:buSzPts val="2600"/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09630"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115000"/>
                </a:lnSpc>
              </a:pPr>
              <a:endParaRPr sz="667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115000"/>
                </a:lnSpc>
              </a:pPr>
              <a:endParaRPr sz="800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90000"/>
                </a:lnSpc>
                <a:spcBef>
                  <a:spcPts val="667"/>
                </a:spcBef>
              </a:pPr>
              <a:endParaRPr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10794">
                <a:lnSpc>
                  <a:spcPct val="90000"/>
                </a:lnSpc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g3b8cca2a054_0_20"/>
            <p:cNvSpPr txBox="1"/>
            <p:nvPr/>
          </p:nvSpPr>
          <p:spPr>
            <a:xfrm>
              <a:off x="13203476" y="1546845"/>
              <a:ext cx="3858974" cy="10324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32167" tIns="75533" rIns="132167" bIns="755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200"/>
              </a:pPr>
              <a:r>
                <a:rPr lang="hu-HU" sz="14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Viselkedési és pszichés tünetek</a:t>
              </a:r>
              <a:endParaRPr lang="hu-HU" sz="1400" dirty="0"/>
            </a:p>
            <a:p>
              <a:pPr>
                <a:lnSpc>
                  <a:spcPct val="90000"/>
                </a:lnSpc>
                <a:buClr>
                  <a:schemeClr val="dk1"/>
                </a:buClr>
                <a:buSzPts val="2200"/>
              </a:pPr>
              <a:endParaRPr sz="1333" dirty="0">
                <a:solidFill>
                  <a:schemeClr val="lt1"/>
                </a:solidFill>
              </a:endParaRPr>
            </a:p>
          </p:txBody>
        </p:sp>
        <p:sp>
          <p:nvSpPr>
            <p:cNvPr id="132" name="Google Shape;132;g3b8cca2a054_0_20"/>
            <p:cNvSpPr/>
            <p:nvPr/>
          </p:nvSpPr>
          <p:spPr>
            <a:xfrm>
              <a:off x="13203565" y="2686757"/>
              <a:ext cx="3858901" cy="5219400"/>
            </a:xfrm>
            <a:prstGeom prst="rect">
              <a:avLst/>
            </a:prstGeom>
            <a:solidFill>
              <a:srgbClr val="CFD7E7">
                <a:alpha val="89410"/>
              </a:srgbClr>
            </a:solidFill>
            <a:ln w="253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700" tIns="60700" rIns="60700" bIns="60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8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g3b8cca2a054_0_20"/>
            <p:cNvSpPr txBox="1"/>
            <p:nvPr/>
          </p:nvSpPr>
          <p:spPr>
            <a:xfrm>
              <a:off x="13203476" y="2686757"/>
              <a:ext cx="3858990" cy="521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133" tIns="99133" rIns="132167" bIns="148700" anchor="t" anchorCtr="0"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600" b="1" dirty="0"/>
                <a:t>Nyugtalanság, agitáció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600" b="1" dirty="0"/>
                <a:t>Agresszió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600" b="1" dirty="0"/>
                <a:t>Hallucinációk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600" b="1" dirty="0"/>
                <a:t>Alvászavar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600" b="1" dirty="0"/>
                <a:t>Elutasítás</a:t>
              </a:r>
            </a:p>
            <a:p>
              <a:pPr marL="194743">
                <a:lnSpc>
                  <a:spcPct val="90000"/>
                </a:lnSpc>
                <a:spcBef>
                  <a:spcPts val="667"/>
                </a:spcBef>
                <a:buClr>
                  <a:schemeClr val="dk1"/>
                </a:buClr>
                <a:buSzPts val="2600"/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115000"/>
                </a:lnSpc>
              </a:pPr>
              <a:endParaRPr sz="667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115000"/>
                </a:lnSpc>
              </a:pPr>
              <a:endParaRPr sz="800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90000"/>
                </a:lnSpc>
                <a:spcBef>
                  <a:spcPts val="667"/>
                </a:spcBef>
              </a:pPr>
              <a:endParaRPr sz="1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10794">
                <a:lnSpc>
                  <a:spcPct val="90000"/>
                </a:lnSpc>
              </a:pPr>
              <a:endParaRPr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>
          <a:extLst>
            <a:ext uri="{FF2B5EF4-FFF2-40B4-BE49-F238E27FC236}">
              <a16:creationId xmlns:a16="http://schemas.microsoft.com/office/drawing/2014/main" id="{A1C2AC57-97F3-3E80-9C8D-2E3556872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b8cca2a054_0_394">
            <a:extLst>
              <a:ext uri="{FF2B5EF4-FFF2-40B4-BE49-F238E27FC236}">
                <a16:creationId xmlns:a16="http://schemas.microsoft.com/office/drawing/2014/main" id="{51578D24-ABF3-39E6-5BEE-9590FBFCAA7D}"/>
              </a:ext>
            </a:extLst>
          </p:cNvPr>
          <p:cNvSpPr/>
          <p:nvPr/>
        </p:nvSpPr>
        <p:spPr>
          <a:xfrm>
            <a:off x="685800" y="685800"/>
            <a:ext cx="11506200" cy="866430"/>
          </a:xfrm>
          <a:custGeom>
            <a:avLst/>
            <a:gdLst/>
            <a:ahLst/>
            <a:cxnLst/>
            <a:rect l="l" t="t" r="r" b="b"/>
            <a:pathLst>
              <a:path w="17259300" h="1299645" extrusionOk="0">
                <a:moveTo>
                  <a:pt x="0" y="0"/>
                </a:moveTo>
                <a:lnTo>
                  <a:pt x="17259300" y="0"/>
                </a:lnTo>
                <a:lnTo>
                  <a:pt x="17259300" y="1299645"/>
                </a:lnTo>
                <a:lnTo>
                  <a:pt x="0" y="1299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6359" b="-26359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b8cca2a054_0_394">
            <a:extLst>
              <a:ext uri="{FF2B5EF4-FFF2-40B4-BE49-F238E27FC236}">
                <a16:creationId xmlns:a16="http://schemas.microsoft.com/office/drawing/2014/main" id="{73EEE264-47A9-93EF-B605-F2BEEBB10333}"/>
              </a:ext>
            </a:extLst>
          </p:cNvPr>
          <p:cNvSpPr txBox="1"/>
          <p:nvPr/>
        </p:nvSpPr>
        <p:spPr>
          <a:xfrm>
            <a:off x="898808" y="791567"/>
            <a:ext cx="106836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5431"/>
              </a:lnSpc>
            </a:pPr>
            <a:r>
              <a:rPr lang="hu-HU" sz="3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 „zavart” beteg</a:t>
            </a:r>
            <a:endParaRPr sz="3200" dirty="0"/>
          </a:p>
        </p:txBody>
      </p:sp>
      <p:sp>
        <p:nvSpPr>
          <p:cNvPr id="334" name="Google Shape;334;g3b8cca2a054_0_394">
            <a:extLst>
              <a:ext uri="{FF2B5EF4-FFF2-40B4-BE49-F238E27FC236}">
                <a16:creationId xmlns:a16="http://schemas.microsoft.com/office/drawing/2014/main" id="{8E39C159-860E-C0F2-0B87-5104DDB22EC7}"/>
              </a:ext>
            </a:extLst>
          </p:cNvPr>
          <p:cNvSpPr txBox="1"/>
          <p:nvPr/>
        </p:nvSpPr>
        <p:spPr>
          <a:xfrm>
            <a:off x="685800" y="2120284"/>
            <a:ext cx="10896600" cy="55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133"/>
              </a:spcBef>
            </a:pPr>
            <a:endParaRPr sz="1533" dirty="0">
              <a:solidFill>
                <a:srgbClr val="888888"/>
              </a:solidFill>
            </a:endParaRPr>
          </a:p>
          <a:p>
            <a:pPr algn="ctr">
              <a:lnSpc>
                <a:spcPct val="115000"/>
              </a:lnSpc>
            </a:pPr>
            <a:endParaRPr sz="1533" dirty="0">
              <a:solidFill>
                <a:srgbClr val="888888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FF4298-3E9A-C237-D8D5-7E2EB9B9E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971550" lvl="1" indent="-514350">
              <a:buFont typeface="+mj-lt"/>
              <a:buAutoNum type="arabicPeriod"/>
            </a:pPr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68429E38-95B8-AAA0-A663-E0D233F22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336" y="1825625"/>
            <a:ext cx="8621328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357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439DE14-CC4B-83A0-F72F-C52F51B64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78" y="1004549"/>
            <a:ext cx="8554644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4146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A4230-7692-D5F8-68D6-2F4B4815A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60A6518-EFD1-B3C6-8D5C-FE7460812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88" y="999786"/>
            <a:ext cx="8583223" cy="48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7728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>
          <a:extLst>
            <a:ext uri="{FF2B5EF4-FFF2-40B4-BE49-F238E27FC236}">
              <a16:creationId xmlns:a16="http://schemas.microsoft.com/office/drawing/2014/main" id="{ED594EB4-8F5D-9C26-D5DD-524B0AD27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b8cca2a054_0_394">
            <a:extLst>
              <a:ext uri="{FF2B5EF4-FFF2-40B4-BE49-F238E27FC236}">
                <a16:creationId xmlns:a16="http://schemas.microsoft.com/office/drawing/2014/main" id="{37C4996D-5448-15DE-6318-AEC0C381B13E}"/>
              </a:ext>
            </a:extLst>
          </p:cNvPr>
          <p:cNvSpPr/>
          <p:nvPr/>
        </p:nvSpPr>
        <p:spPr>
          <a:xfrm>
            <a:off x="685800" y="685800"/>
            <a:ext cx="11506200" cy="866430"/>
          </a:xfrm>
          <a:custGeom>
            <a:avLst/>
            <a:gdLst/>
            <a:ahLst/>
            <a:cxnLst/>
            <a:rect l="l" t="t" r="r" b="b"/>
            <a:pathLst>
              <a:path w="17259300" h="1299645" extrusionOk="0">
                <a:moveTo>
                  <a:pt x="0" y="0"/>
                </a:moveTo>
                <a:lnTo>
                  <a:pt x="17259300" y="0"/>
                </a:lnTo>
                <a:lnTo>
                  <a:pt x="17259300" y="1299645"/>
                </a:lnTo>
                <a:lnTo>
                  <a:pt x="0" y="1299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6359" b="-26359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b8cca2a054_0_394">
            <a:extLst>
              <a:ext uri="{FF2B5EF4-FFF2-40B4-BE49-F238E27FC236}">
                <a16:creationId xmlns:a16="http://schemas.microsoft.com/office/drawing/2014/main" id="{8F4DB6B6-8373-2219-EDA8-F4376E69104C}"/>
              </a:ext>
            </a:extLst>
          </p:cNvPr>
          <p:cNvSpPr txBox="1"/>
          <p:nvPr/>
        </p:nvSpPr>
        <p:spPr>
          <a:xfrm>
            <a:off x="898808" y="791567"/>
            <a:ext cx="106836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5431"/>
              </a:lnSpc>
            </a:pPr>
            <a:r>
              <a:rPr lang="hu-HU" sz="3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Hallucináció / delírium</a:t>
            </a:r>
            <a:endParaRPr sz="3200" dirty="0"/>
          </a:p>
        </p:txBody>
      </p:sp>
      <p:sp>
        <p:nvSpPr>
          <p:cNvPr id="334" name="Google Shape;334;g3b8cca2a054_0_394">
            <a:extLst>
              <a:ext uri="{FF2B5EF4-FFF2-40B4-BE49-F238E27FC236}">
                <a16:creationId xmlns:a16="http://schemas.microsoft.com/office/drawing/2014/main" id="{7066D10D-8936-2028-C675-208F7BEF88DC}"/>
              </a:ext>
            </a:extLst>
          </p:cNvPr>
          <p:cNvSpPr txBox="1"/>
          <p:nvPr/>
        </p:nvSpPr>
        <p:spPr>
          <a:xfrm>
            <a:off x="685800" y="2120284"/>
            <a:ext cx="10896600" cy="55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133"/>
              </a:spcBef>
            </a:pPr>
            <a:endParaRPr sz="1533" dirty="0">
              <a:solidFill>
                <a:srgbClr val="888888"/>
              </a:solidFill>
            </a:endParaRPr>
          </a:p>
          <a:p>
            <a:pPr algn="ctr">
              <a:lnSpc>
                <a:spcPct val="115000"/>
              </a:lnSpc>
            </a:pPr>
            <a:endParaRPr sz="1533" dirty="0">
              <a:solidFill>
                <a:srgbClr val="888888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362DC0-93BA-3C29-4399-E4F130297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Hallucináció = érzékelési tévedés, ami lehet tiszta tudat mellett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Delírium = az egész tudat zavart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948150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>
          <a:extLst>
            <a:ext uri="{FF2B5EF4-FFF2-40B4-BE49-F238E27FC236}">
              <a16:creationId xmlns:a16="http://schemas.microsoft.com/office/drawing/2014/main" id="{7ACC687A-B69B-A9E1-6106-DA769D3B6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g3b8cca2a054_0_438">
            <a:extLst>
              <a:ext uri="{FF2B5EF4-FFF2-40B4-BE49-F238E27FC236}">
                <a16:creationId xmlns:a16="http://schemas.microsoft.com/office/drawing/2014/main" id="{ECBC5662-3D50-0DA0-8756-F9110E5C698C}"/>
              </a:ext>
            </a:extLst>
          </p:cNvPr>
          <p:cNvGrpSpPr/>
          <p:nvPr/>
        </p:nvGrpSpPr>
        <p:grpSpPr>
          <a:xfrm>
            <a:off x="2261866" y="1624856"/>
            <a:ext cx="7640881" cy="3618446"/>
            <a:chOff x="0" y="-38100"/>
            <a:chExt cx="3018600" cy="1429500"/>
          </a:xfrm>
        </p:grpSpPr>
        <p:sp>
          <p:nvSpPr>
            <p:cNvPr id="212" name="Google Shape;212;g3b8cca2a054_0_438">
              <a:extLst>
                <a:ext uri="{FF2B5EF4-FFF2-40B4-BE49-F238E27FC236}">
                  <a16:creationId xmlns:a16="http://schemas.microsoft.com/office/drawing/2014/main" id="{110AE501-6696-728D-1A77-D57E3884D0B6}"/>
                </a:ext>
              </a:extLst>
            </p:cNvPr>
            <p:cNvSpPr/>
            <p:nvPr/>
          </p:nvSpPr>
          <p:spPr>
            <a:xfrm>
              <a:off x="0" y="0"/>
              <a:ext cx="3018487" cy="1391339"/>
            </a:xfrm>
            <a:custGeom>
              <a:avLst/>
              <a:gdLst/>
              <a:ahLst/>
              <a:cxnLst/>
              <a:rect l="l" t="t" r="r" b="b"/>
              <a:pathLst>
                <a:path w="3018487" h="1391339" extrusionOk="0">
                  <a:moveTo>
                    <a:pt x="0" y="0"/>
                  </a:moveTo>
                  <a:lnTo>
                    <a:pt x="3018487" y="0"/>
                  </a:lnTo>
                  <a:lnTo>
                    <a:pt x="3018487" y="1391339"/>
                  </a:lnTo>
                  <a:lnTo>
                    <a:pt x="0" y="1391339"/>
                  </a:lnTo>
                  <a:close/>
                </a:path>
              </a:pathLst>
            </a:custGeom>
            <a:solidFill>
              <a:srgbClr val="1D9994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g3b8cca2a054_0_438">
              <a:extLst>
                <a:ext uri="{FF2B5EF4-FFF2-40B4-BE49-F238E27FC236}">
                  <a16:creationId xmlns:a16="http://schemas.microsoft.com/office/drawing/2014/main" id="{1FCC742A-16D5-EDAA-D0DF-7294F3EDAB8D}"/>
                </a:ext>
              </a:extLst>
            </p:cNvPr>
            <p:cNvSpPr txBox="1"/>
            <p:nvPr/>
          </p:nvSpPr>
          <p:spPr>
            <a:xfrm>
              <a:off x="0" y="-38100"/>
              <a:ext cx="3018600" cy="142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g3b8cca2a054_0_438">
            <a:extLst>
              <a:ext uri="{FF2B5EF4-FFF2-40B4-BE49-F238E27FC236}">
                <a16:creationId xmlns:a16="http://schemas.microsoft.com/office/drawing/2014/main" id="{A5A6ADE0-A083-75ED-2A3C-38F146CCBC27}"/>
              </a:ext>
            </a:extLst>
          </p:cNvPr>
          <p:cNvSpPr txBox="1"/>
          <p:nvPr/>
        </p:nvSpPr>
        <p:spPr>
          <a:xfrm>
            <a:off x="2885000" y="3198400"/>
            <a:ext cx="6422000" cy="4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8129"/>
              </a:lnSpc>
            </a:pPr>
            <a:r>
              <a:rPr lang="hu-HU" sz="34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Hozzátartozói elvárások</a:t>
            </a:r>
            <a:endParaRPr sz="34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2684824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>
          <a:extLst>
            <a:ext uri="{FF2B5EF4-FFF2-40B4-BE49-F238E27FC236}">
              <a16:creationId xmlns:a16="http://schemas.microsoft.com/office/drawing/2014/main" id="{B84E21E7-3727-5E01-344C-67A180780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b8cca2a054_0_394">
            <a:extLst>
              <a:ext uri="{FF2B5EF4-FFF2-40B4-BE49-F238E27FC236}">
                <a16:creationId xmlns:a16="http://schemas.microsoft.com/office/drawing/2014/main" id="{F6DDFAAF-BE6F-9E22-DD1B-C39541685093}"/>
              </a:ext>
            </a:extLst>
          </p:cNvPr>
          <p:cNvSpPr/>
          <p:nvPr/>
        </p:nvSpPr>
        <p:spPr>
          <a:xfrm>
            <a:off x="685800" y="685800"/>
            <a:ext cx="11506200" cy="866430"/>
          </a:xfrm>
          <a:custGeom>
            <a:avLst/>
            <a:gdLst/>
            <a:ahLst/>
            <a:cxnLst/>
            <a:rect l="l" t="t" r="r" b="b"/>
            <a:pathLst>
              <a:path w="17259300" h="1299645" extrusionOk="0">
                <a:moveTo>
                  <a:pt x="0" y="0"/>
                </a:moveTo>
                <a:lnTo>
                  <a:pt x="17259300" y="0"/>
                </a:lnTo>
                <a:lnTo>
                  <a:pt x="17259300" y="1299645"/>
                </a:lnTo>
                <a:lnTo>
                  <a:pt x="0" y="1299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6359" b="-26359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b8cca2a054_0_394">
            <a:extLst>
              <a:ext uri="{FF2B5EF4-FFF2-40B4-BE49-F238E27FC236}">
                <a16:creationId xmlns:a16="http://schemas.microsoft.com/office/drawing/2014/main" id="{4CBDF0AD-0A44-1203-5D94-29F8C9C031D4}"/>
              </a:ext>
            </a:extLst>
          </p:cNvPr>
          <p:cNvSpPr txBox="1"/>
          <p:nvPr/>
        </p:nvSpPr>
        <p:spPr>
          <a:xfrm>
            <a:off x="898808" y="791567"/>
            <a:ext cx="106836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5431"/>
              </a:lnSpc>
            </a:pPr>
            <a:r>
              <a:rPr lang="hu-HU" sz="3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Elvárások</a:t>
            </a:r>
            <a:endParaRPr sz="3200" dirty="0"/>
          </a:p>
        </p:txBody>
      </p:sp>
      <p:sp>
        <p:nvSpPr>
          <p:cNvPr id="334" name="Google Shape;334;g3b8cca2a054_0_394">
            <a:extLst>
              <a:ext uri="{FF2B5EF4-FFF2-40B4-BE49-F238E27FC236}">
                <a16:creationId xmlns:a16="http://schemas.microsoft.com/office/drawing/2014/main" id="{4D740DFC-6DEB-E335-0B45-9E6565043250}"/>
              </a:ext>
            </a:extLst>
          </p:cNvPr>
          <p:cNvSpPr txBox="1"/>
          <p:nvPr/>
        </p:nvSpPr>
        <p:spPr>
          <a:xfrm>
            <a:off x="685800" y="2120284"/>
            <a:ext cx="1089660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1. Biztonság és egészség</a:t>
            </a:r>
          </a:p>
          <a:p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Fizikai biztonság: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biztonságos környezet, leesésgátlók, riasztórendszer, jól kialakított fürdőszobák stb.</a:t>
            </a:r>
          </a:p>
          <a:p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Egészségügyi ellátás: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rendszeres orvosi ellenőrzés, gyógyszeradagolás, szükség esetén sürgősségi ellátás, hozzáférés szakorvosokhoz.</a:t>
            </a:r>
          </a:p>
          <a:p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Higiénia és tisztaság: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rendezett, tiszta szobák és közösségi terek, higiénikus körülmények.</a:t>
            </a:r>
          </a:p>
          <a:p>
            <a:br>
              <a:rPr lang="hu-HU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hu-HU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2. Személyre szabott gondoskodás</a:t>
            </a:r>
          </a:p>
          <a:p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Egyéni szükségletek figyelembevétele: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étkezési szokások, gyógyszerek, mozgáskorlátozottság, mentális állapot.</a:t>
            </a:r>
          </a:p>
          <a:p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Rugalmasság: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a lakó igényeihez igazodó napi program, választható tevékenységek.</a:t>
            </a:r>
          </a:p>
          <a:p>
            <a:r>
              <a:rPr lang="hu-HU" sz="2000" b="1" dirty="0" err="1">
                <a:solidFill>
                  <a:schemeClr val="accent1">
                    <a:lumMod val="50000"/>
                  </a:schemeClr>
                </a:solidFill>
              </a:rPr>
              <a:t>Dignitás</a:t>
            </a: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 és tisztelet: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2000" dirty="0">
                <a:solidFill>
                  <a:srgbClr val="C00000"/>
                </a:solidFill>
              </a:rPr>
              <a:t>az intézmény dolgozóinak empatikus, tiszteletteljes hozzáállása.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817B8F-7651-BCEF-2159-96B76777C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lvl="0" indent="0">
              <a:buNone/>
            </a:pPr>
            <a:endParaRPr lang="hu-HU" dirty="0"/>
          </a:p>
        </p:txBody>
      </p:sp>
      <p:sp>
        <p:nvSpPr>
          <p:cNvPr id="2" name="Élőláb helye 3">
            <a:extLst>
              <a:ext uri="{FF2B5EF4-FFF2-40B4-BE49-F238E27FC236}">
                <a16:creationId xmlns:a16="http://schemas.microsoft.com/office/drawing/2014/main" id="{AB9D7446-8C49-5F24-5F85-B2A4A1A0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10562302" cy="365125"/>
          </a:xfrm>
        </p:spPr>
        <p:txBody>
          <a:bodyPr/>
          <a:lstStyle/>
          <a:p>
            <a:r>
              <a:rPr lang="en-US" dirty="0"/>
              <a:t>Forrás: </a:t>
            </a:r>
            <a:r>
              <a:rPr lang="en-US" dirty="0" err="1"/>
              <a:t>Havreng‑Théry</a:t>
            </a:r>
            <a:r>
              <a:rPr lang="en-US" dirty="0"/>
              <a:t>, C., Giner‑Perot, J., </a:t>
            </a:r>
            <a:r>
              <a:rPr lang="en-US" dirty="0" err="1"/>
              <a:t>Zawieja</a:t>
            </a:r>
            <a:r>
              <a:rPr lang="en-US" dirty="0"/>
              <a:t>, P., Bertin‑</a:t>
            </a:r>
            <a:r>
              <a:rPr lang="en-US" dirty="0" err="1"/>
              <a:t>Hugault</a:t>
            </a:r>
            <a:r>
              <a:rPr lang="en-US" dirty="0"/>
              <a:t>, F., Belmin, J., &amp; Rothan‑</a:t>
            </a:r>
            <a:r>
              <a:rPr lang="en-US" dirty="0" err="1"/>
              <a:t>Tondeur</a:t>
            </a:r>
            <a:r>
              <a:rPr lang="en-US" dirty="0"/>
              <a:t>, M. (2021). Expectations and Needs of Families in Nursing Homes: An Integrative Review. Medical Care Research and Review, 78(4), 311–325.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862915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>
          <a:extLst>
            <a:ext uri="{FF2B5EF4-FFF2-40B4-BE49-F238E27FC236}">
              <a16:creationId xmlns:a16="http://schemas.microsoft.com/office/drawing/2014/main" id="{6BED33DC-41F6-E68E-1CFD-B56F919AE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b8cca2a054_0_394">
            <a:extLst>
              <a:ext uri="{FF2B5EF4-FFF2-40B4-BE49-F238E27FC236}">
                <a16:creationId xmlns:a16="http://schemas.microsoft.com/office/drawing/2014/main" id="{D1A0C3F1-909F-457D-DDE9-B5E207946C57}"/>
              </a:ext>
            </a:extLst>
          </p:cNvPr>
          <p:cNvSpPr/>
          <p:nvPr/>
        </p:nvSpPr>
        <p:spPr>
          <a:xfrm>
            <a:off x="685800" y="685800"/>
            <a:ext cx="11506200" cy="866430"/>
          </a:xfrm>
          <a:custGeom>
            <a:avLst/>
            <a:gdLst/>
            <a:ahLst/>
            <a:cxnLst/>
            <a:rect l="l" t="t" r="r" b="b"/>
            <a:pathLst>
              <a:path w="17259300" h="1299645" extrusionOk="0">
                <a:moveTo>
                  <a:pt x="0" y="0"/>
                </a:moveTo>
                <a:lnTo>
                  <a:pt x="17259300" y="0"/>
                </a:lnTo>
                <a:lnTo>
                  <a:pt x="17259300" y="1299645"/>
                </a:lnTo>
                <a:lnTo>
                  <a:pt x="0" y="1299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6359" b="-26359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b8cca2a054_0_394">
            <a:extLst>
              <a:ext uri="{FF2B5EF4-FFF2-40B4-BE49-F238E27FC236}">
                <a16:creationId xmlns:a16="http://schemas.microsoft.com/office/drawing/2014/main" id="{EDCEB3B8-F567-AF1F-9CA0-4F1E60BB675F}"/>
              </a:ext>
            </a:extLst>
          </p:cNvPr>
          <p:cNvSpPr txBox="1"/>
          <p:nvPr/>
        </p:nvSpPr>
        <p:spPr>
          <a:xfrm>
            <a:off x="898808" y="791567"/>
            <a:ext cx="106836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5431"/>
              </a:lnSpc>
            </a:pPr>
            <a:r>
              <a:rPr lang="hu-HU" sz="3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Elvárások</a:t>
            </a:r>
            <a:endParaRPr sz="3200" dirty="0"/>
          </a:p>
        </p:txBody>
      </p:sp>
      <p:sp>
        <p:nvSpPr>
          <p:cNvPr id="334" name="Google Shape;334;g3b8cca2a054_0_394">
            <a:extLst>
              <a:ext uri="{FF2B5EF4-FFF2-40B4-BE49-F238E27FC236}">
                <a16:creationId xmlns:a16="http://schemas.microsoft.com/office/drawing/2014/main" id="{C47846FF-8E8C-915D-A5CE-B63F5A6D86FB}"/>
              </a:ext>
            </a:extLst>
          </p:cNvPr>
          <p:cNvSpPr txBox="1"/>
          <p:nvPr/>
        </p:nvSpPr>
        <p:spPr>
          <a:xfrm>
            <a:off x="685800" y="2120284"/>
            <a:ext cx="1089660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3. Szociális és lelki támogatás</a:t>
            </a:r>
          </a:p>
          <a:p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Közösségi élet: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társas kapcsolatok ápolása, programok, közös tevékenységek.</a:t>
            </a:r>
          </a:p>
          <a:p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Mentális egészség: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szükség szerint pszichológusi vagy mentálhigiénés támogatás.</a:t>
            </a:r>
          </a:p>
          <a:p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Családi kapcsolatok támogatása: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látogatási lehetőségek, információadás a hozzátartozóknak a lakó állapotáról.</a:t>
            </a:r>
          </a:p>
          <a:p>
            <a:br>
              <a:rPr lang="hu-HU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hu-HU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4. Minőségi ellátás és átláthatóság</a:t>
            </a:r>
          </a:p>
          <a:p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Szakmai kompetencia: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képzett, tapasztalt ápolók és gondozók.</a:t>
            </a:r>
          </a:p>
          <a:p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Átlátható működés: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költségek, szabályok, házirend, panaszkezelés érthető és nyílt módon.</a:t>
            </a:r>
          </a:p>
          <a:p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Kommunikáció: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rendszeres tájékoztatás, visszajelzések meghallgatása.</a:t>
            </a:r>
          </a:p>
          <a:p>
            <a:endParaRPr lang="hu-HU" sz="2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A6D705-0776-5CD6-441D-7D0EA5CD3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lvl="0" indent="0">
              <a:buNone/>
            </a:pPr>
            <a:endParaRPr lang="hu-HU" dirty="0"/>
          </a:p>
        </p:txBody>
      </p:sp>
      <p:sp>
        <p:nvSpPr>
          <p:cNvPr id="2" name="Élőláb helye 3">
            <a:extLst>
              <a:ext uri="{FF2B5EF4-FFF2-40B4-BE49-F238E27FC236}">
                <a16:creationId xmlns:a16="http://schemas.microsoft.com/office/drawing/2014/main" id="{65C0972B-FDB3-78FB-582E-910B0D41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10562302" cy="365125"/>
          </a:xfrm>
        </p:spPr>
        <p:txBody>
          <a:bodyPr/>
          <a:lstStyle/>
          <a:p>
            <a:r>
              <a:rPr lang="en-US" dirty="0"/>
              <a:t>Forrás: </a:t>
            </a:r>
            <a:r>
              <a:rPr lang="en-US" dirty="0" err="1"/>
              <a:t>Havreng‑Théry</a:t>
            </a:r>
            <a:r>
              <a:rPr lang="en-US" dirty="0"/>
              <a:t>, C., Giner‑Perot, J., </a:t>
            </a:r>
            <a:r>
              <a:rPr lang="en-US" dirty="0" err="1"/>
              <a:t>Zawieja</a:t>
            </a:r>
            <a:r>
              <a:rPr lang="en-US" dirty="0"/>
              <a:t>, P., Bertin‑</a:t>
            </a:r>
            <a:r>
              <a:rPr lang="en-US" dirty="0" err="1"/>
              <a:t>Hugault</a:t>
            </a:r>
            <a:r>
              <a:rPr lang="en-US" dirty="0"/>
              <a:t>, F., Belmin, J., &amp; Rothan‑</a:t>
            </a:r>
            <a:r>
              <a:rPr lang="en-US" dirty="0" err="1"/>
              <a:t>Tondeur</a:t>
            </a:r>
            <a:r>
              <a:rPr lang="en-US" dirty="0"/>
              <a:t>, M. (2021). Expectations and Needs of Families in Nursing Homes: An Integrative Review. Medical Care Research and Review, 78(4), 311–325.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711247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>
          <a:extLst>
            <a:ext uri="{FF2B5EF4-FFF2-40B4-BE49-F238E27FC236}">
              <a16:creationId xmlns:a16="http://schemas.microsoft.com/office/drawing/2014/main" id="{76F1B6A9-FBC7-FD10-58F6-B516DA192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b8cca2a054_0_394">
            <a:extLst>
              <a:ext uri="{FF2B5EF4-FFF2-40B4-BE49-F238E27FC236}">
                <a16:creationId xmlns:a16="http://schemas.microsoft.com/office/drawing/2014/main" id="{48FC1624-6CB3-2316-7363-1E145F4BD52B}"/>
              </a:ext>
            </a:extLst>
          </p:cNvPr>
          <p:cNvSpPr/>
          <p:nvPr/>
        </p:nvSpPr>
        <p:spPr>
          <a:xfrm>
            <a:off x="685800" y="685800"/>
            <a:ext cx="11506200" cy="866430"/>
          </a:xfrm>
          <a:custGeom>
            <a:avLst/>
            <a:gdLst/>
            <a:ahLst/>
            <a:cxnLst/>
            <a:rect l="l" t="t" r="r" b="b"/>
            <a:pathLst>
              <a:path w="17259300" h="1299645" extrusionOk="0">
                <a:moveTo>
                  <a:pt x="0" y="0"/>
                </a:moveTo>
                <a:lnTo>
                  <a:pt x="17259300" y="0"/>
                </a:lnTo>
                <a:lnTo>
                  <a:pt x="17259300" y="1299645"/>
                </a:lnTo>
                <a:lnTo>
                  <a:pt x="0" y="1299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6359" b="-26359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b8cca2a054_0_394">
            <a:extLst>
              <a:ext uri="{FF2B5EF4-FFF2-40B4-BE49-F238E27FC236}">
                <a16:creationId xmlns:a16="http://schemas.microsoft.com/office/drawing/2014/main" id="{1BED362B-8C52-FDA3-26AD-3B243777180D}"/>
              </a:ext>
            </a:extLst>
          </p:cNvPr>
          <p:cNvSpPr txBox="1"/>
          <p:nvPr/>
        </p:nvSpPr>
        <p:spPr>
          <a:xfrm>
            <a:off x="898808" y="791567"/>
            <a:ext cx="106836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5431"/>
              </a:lnSpc>
            </a:pPr>
            <a:r>
              <a:rPr lang="hu-HU" sz="3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Elvárások</a:t>
            </a:r>
            <a:endParaRPr sz="3200" dirty="0"/>
          </a:p>
        </p:txBody>
      </p:sp>
      <p:sp>
        <p:nvSpPr>
          <p:cNvPr id="334" name="Google Shape;334;g3b8cca2a054_0_394">
            <a:extLst>
              <a:ext uri="{FF2B5EF4-FFF2-40B4-BE49-F238E27FC236}">
                <a16:creationId xmlns:a16="http://schemas.microsoft.com/office/drawing/2014/main" id="{000972D8-AB4A-18C3-A196-E2E995F0CA7A}"/>
              </a:ext>
            </a:extLst>
          </p:cNvPr>
          <p:cNvSpPr txBox="1"/>
          <p:nvPr/>
        </p:nvSpPr>
        <p:spPr>
          <a:xfrm>
            <a:off x="685800" y="2120284"/>
            <a:ext cx="108966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5. Életminőség és komfort</a:t>
            </a:r>
          </a:p>
          <a:p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Kényelmes szállás: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világos, tiszta szobák, saját bútor, lehetőség személyes tárgyak behozatalára.</a:t>
            </a:r>
          </a:p>
          <a:p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Étkezés: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ízletes, változatos, egészséges ételek, speciális diéták figyelembevétele.</a:t>
            </a:r>
          </a:p>
          <a:p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Szabadidő, programok: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kulturális, kreatív, mozgásos tevékenységek.</a:t>
            </a:r>
          </a:p>
          <a:p>
            <a:endParaRPr lang="hu-HU" sz="2000" dirty="0"/>
          </a:p>
          <a:p>
            <a:endParaRPr lang="hu-HU" sz="2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AD575BA-57F8-EB7B-8DC2-C2AA27572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2" name="Élőláb helye 3">
            <a:extLst>
              <a:ext uri="{FF2B5EF4-FFF2-40B4-BE49-F238E27FC236}">
                <a16:creationId xmlns:a16="http://schemas.microsoft.com/office/drawing/2014/main" id="{C5A05532-71BC-899C-1F75-75181877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10562302" cy="365125"/>
          </a:xfrm>
        </p:spPr>
        <p:txBody>
          <a:bodyPr/>
          <a:lstStyle/>
          <a:p>
            <a:r>
              <a:rPr lang="en-US" dirty="0"/>
              <a:t>Forrás: </a:t>
            </a:r>
            <a:r>
              <a:rPr lang="en-US" dirty="0" err="1"/>
              <a:t>Havreng‑Théry</a:t>
            </a:r>
            <a:r>
              <a:rPr lang="en-US" dirty="0"/>
              <a:t>, C., Giner‑Perot, J., </a:t>
            </a:r>
            <a:r>
              <a:rPr lang="en-US" dirty="0" err="1"/>
              <a:t>Zawieja</a:t>
            </a:r>
            <a:r>
              <a:rPr lang="en-US" dirty="0"/>
              <a:t>, P., Bertin‑</a:t>
            </a:r>
            <a:r>
              <a:rPr lang="en-US" dirty="0" err="1"/>
              <a:t>Hugault</a:t>
            </a:r>
            <a:r>
              <a:rPr lang="en-US" dirty="0"/>
              <a:t>, F., Belmin, J., &amp; Rothan‑</a:t>
            </a:r>
            <a:r>
              <a:rPr lang="en-US" dirty="0" err="1"/>
              <a:t>Tondeur</a:t>
            </a:r>
            <a:r>
              <a:rPr lang="en-US" dirty="0"/>
              <a:t>, M. (2021). Expectations and Needs of Families in Nursing Homes: An Integrative Review. Medical Care Research and Review, 78(4), 311–325.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491249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>
          <a:extLst>
            <a:ext uri="{FF2B5EF4-FFF2-40B4-BE49-F238E27FC236}">
              <a16:creationId xmlns:a16="http://schemas.microsoft.com/office/drawing/2014/main" id="{8DC610A0-5F67-C83A-6691-60C61D8EE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b8cca2a054_0_394">
            <a:extLst>
              <a:ext uri="{FF2B5EF4-FFF2-40B4-BE49-F238E27FC236}">
                <a16:creationId xmlns:a16="http://schemas.microsoft.com/office/drawing/2014/main" id="{3D2039A3-9F3B-1001-F10F-B4469FD5FE76}"/>
              </a:ext>
            </a:extLst>
          </p:cNvPr>
          <p:cNvSpPr/>
          <p:nvPr/>
        </p:nvSpPr>
        <p:spPr>
          <a:xfrm>
            <a:off x="685800" y="685800"/>
            <a:ext cx="11506200" cy="866430"/>
          </a:xfrm>
          <a:custGeom>
            <a:avLst/>
            <a:gdLst/>
            <a:ahLst/>
            <a:cxnLst/>
            <a:rect l="l" t="t" r="r" b="b"/>
            <a:pathLst>
              <a:path w="17259300" h="1299645" extrusionOk="0">
                <a:moveTo>
                  <a:pt x="0" y="0"/>
                </a:moveTo>
                <a:lnTo>
                  <a:pt x="17259300" y="0"/>
                </a:lnTo>
                <a:lnTo>
                  <a:pt x="17259300" y="1299645"/>
                </a:lnTo>
                <a:lnTo>
                  <a:pt x="0" y="1299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6359" b="-26359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b8cca2a054_0_394">
            <a:extLst>
              <a:ext uri="{FF2B5EF4-FFF2-40B4-BE49-F238E27FC236}">
                <a16:creationId xmlns:a16="http://schemas.microsoft.com/office/drawing/2014/main" id="{903E32FA-425C-D3E9-AEBF-AF3B93E93F5B}"/>
              </a:ext>
            </a:extLst>
          </p:cNvPr>
          <p:cNvSpPr txBox="1"/>
          <p:nvPr/>
        </p:nvSpPr>
        <p:spPr>
          <a:xfrm>
            <a:off x="898808" y="791567"/>
            <a:ext cx="106836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5431"/>
              </a:lnSpc>
            </a:pPr>
            <a:r>
              <a:rPr lang="hu-HU" sz="3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Elvárások</a:t>
            </a:r>
            <a:endParaRPr sz="3200" dirty="0"/>
          </a:p>
        </p:txBody>
      </p:sp>
      <p:sp>
        <p:nvSpPr>
          <p:cNvPr id="334" name="Google Shape;334;g3b8cca2a054_0_394">
            <a:extLst>
              <a:ext uri="{FF2B5EF4-FFF2-40B4-BE49-F238E27FC236}">
                <a16:creationId xmlns:a16="http://schemas.microsoft.com/office/drawing/2014/main" id="{37E9381C-96D7-1665-00FD-15AE131B0047}"/>
              </a:ext>
            </a:extLst>
          </p:cNvPr>
          <p:cNvSpPr txBox="1"/>
          <p:nvPr/>
        </p:nvSpPr>
        <p:spPr>
          <a:xfrm>
            <a:off x="685800" y="2120284"/>
            <a:ext cx="10896600" cy="55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133"/>
              </a:spcBef>
            </a:pPr>
            <a:endParaRPr sz="1533" dirty="0">
              <a:solidFill>
                <a:srgbClr val="888888"/>
              </a:solidFill>
            </a:endParaRPr>
          </a:p>
          <a:p>
            <a:pPr algn="ctr">
              <a:lnSpc>
                <a:spcPct val="115000"/>
              </a:lnSpc>
            </a:pPr>
            <a:endParaRPr sz="1533" dirty="0">
              <a:solidFill>
                <a:srgbClr val="888888"/>
              </a:solidFill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463662D-D7B3-FB16-B781-B228937223C6}"/>
              </a:ext>
            </a:extLst>
          </p:cNvPr>
          <p:cNvSpPr txBox="1"/>
          <p:nvPr/>
        </p:nvSpPr>
        <p:spPr>
          <a:xfrm>
            <a:off x="825909" y="1861798"/>
            <a:ext cx="10422193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hozzátartozók elvárásai a bentlakásos szociális intézményekkel kapcsolatban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több kulcsterületre koncentrálnak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Minőségi, személyre szabott ellátás</a:t>
            </a:r>
            <a:endParaRPr lang="hu-HU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Tisztelet, méltóság, empátia</a:t>
            </a:r>
            <a:endParaRPr lang="hu-HU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Nyílt, tiszta kommunikáció és partneri viszony a személyzettel</a:t>
            </a:r>
            <a:endParaRPr lang="hu-HU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A család aktív bevonása, informáltsága</a:t>
            </a:r>
            <a:endParaRPr lang="hu-HU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Támogatás a család számára (pl. pszichológiai, adminisztratív)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CE3A39A-CFC4-C52E-6AAE-891C9863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10562302" cy="365125"/>
          </a:xfrm>
        </p:spPr>
        <p:txBody>
          <a:bodyPr/>
          <a:lstStyle/>
          <a:p>
            <a:r>
              <a:rPr lang="en-US" dirty="0"/>
              <a:t>Forrás: </a:t>
            </a:r>
            <a:r>
              <a:rPr lang="en-US" dirty="0" err="1"/>
              <a:t>Havreng‑Théry</a:t>
            </a:r>
            <a:r>
              <a:rPr lang="en-US" dirty="0"/>
              <a:t>, C., Giner‑Perot, J., </a:t>
            </a:r>
            <a:r>
              <a:rPr lang="en-US" dirty="0" err="1"/>
              <a:t>Zawieja</a:t>
            </a:r>
            <a:r>
              <a:rPr lang="en-US" dirty="0"/>
              <a:t>, P., Bertin‑</a:t>
            </a:r>
            <a:r>
              <a:rPr lang="en-US" dirty="0" err="1"/>
              <a:t>Hugault</a:t>
            </a:r>
            <a:r>
              <a:rPr lang="en-US" dirty="0"/>
              <a:t>, F., Belmin, J., &amp; Rothan‑</a:t>
            </a:r>
            <a:r>
              <a:rPr lang="en-US" dirty="0" err="1"/>
              <a:t>Tondeur</a:t>
            </a:r>
            <a:r>
              <a:rPr lang="en-US" dirty="0"/>
              <a:t>, M. (2021). Expectations and Needs of Families in Nursing Homes: An Integrative Review. Medical Care Research and Review, 78(4), 311–325.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409189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1FF15E1-D070-329A-229E-A12FDA119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63" y="484239"/>
            <a:ext cx="10487074" cy="588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1784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73A8F-27D4-9DE3-87B5-D4B7F548F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1957A1B-285C-BBE5-8E40-B12880BA8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88" y="1018838"/>
            <a:ext cx="8583223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2342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781D525-0A09-4CD2-AE0A-7214D9E51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25" y="1004549"/>
            <a:ext cx="8592749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67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>
          <a:extLst>
            <a:ext uri="{FF2B5EF4-FFF2-40B4-BE49-F238E27FC236}">
              <a16:creationId xmlns:a16="http://schemas.microsoft.com/office/drawing/2014/main" id="{E6A9877F-0620-DE9D-87F8-3999BDB6F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b8cca2a054_0_394">
            <a:extLst>
              <a:ext uri="{FF2B5EF4-FFF2-40B4-BE49-F238E27FC236}">
                <a16:creationId xmlns:a16="http://schemas.microsoft.com/office/drawing/2014/main" id="{F1EBE9E8-5549-8649-C0AC-A84C1329B258}"/>
              </a:ext>
            </a:extLst>
          </p:cNvPr>
          <p:cNvSpPr/>
          <p:nvPr/>
        </p:nvSpPr>
        <p:spPr>
          <a:xfrm>
            <a:off x="685800" y="685800"/>
            <a:ext cx="11506200" cy="866430"/>
          </a:xfrm>
          <a:custGeom>
            <a:avLst/>
            <a:gdLst/>
            <a:ahLst/>
            <a:cxnLst/>
            <a:rect l="l" t="t" r="r" b="b"/>
            <a:pathLst>
              <a:path w="17259300" h="1299645" extrusionOk="0">
                <a:moveTo>
                  <a:pt x="0" y="0"/>
                </a:moveTo>
                <a:lnTo>
                  <a:pt x="17259300" y="0"/>
                </a:lnTo>
                <a:lnTo>
                  <a:pt x="17259300" y="1299645"/>
                </a:lnTo>
                <a:lnTo>
                  <a:pt x="0" y="1299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6359" b="-26359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9639897-C284-0722-C1D1-53909D149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506" y="1578327"/>
            <a:ext cx="6130212" cy="5146665"/>
          </a:xfrm>
          <a:prstGeom prst="rect">
            <a:avLst/>
          </a:prstGeom>
        </p:spPr>
      </p:pic>
      <p:sp>
        <p:nvSpPr>
          <p:cNvPr id="333" name="Google Shape;333;g3b8cca2a054_0_394">
            <a:extLst>
              <a:ext uri="{FF2B5EF4-FFF2-40B4-BE49-F238E27FC236}">
                <a16:creationId xmlns:a16="http://schemas.microsoft.com/office/drawing/2014/main" id="{0CE06981-6C7E-0297-F39B-236FC5965AB7}"/>
              </a:ext>
            </a:extLst>
          </p:cNvPr>
          <p:cNvSpPr txBox="1"/>
          <p:nvPr/>
        </p:nvSpPr>
        <p:spPr>
          <a:xfrm>
            <a:off x="898808" y="791567"/>
            <a:ext cx="106836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5431"/>
              </a:lnSpc>
            </a:pPr>
            <a:r>
              <a:rPr lang="hu-HU" sz="3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 demencia sokszínűsége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17759479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>
          <a:extLst>
            <a:ext uri="{FF2B5EF4-FFF2-40B4-BE49-F238E27FC236}">
              <a16:creationId xmlns:a16="http://schemas.microsoft.com/office/drawing/2014/main" id="{7DE00851-C308-2A4E-6ADB-FEA8C6F95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b8cca2a054_0_394">
            <a:extLst>
              <a:ext uri="{FF2B5EF4-FFF2-40B4-BE49-F238E27FC236}">
                <a16:creationId xmlns:a16="http://schemas.microsoft.com/office/drawing/2014/main" id="{A480AEB6-FDB1-68E9-B515-177302675890}"/>
              </a:ext>
            </a:extLst>
          </p:cNvPr>
          <p:cNvSpPr/>
          <p:nvPr/>
        </p:nvSpPr>
        <p:spPr>
          <a:xfrm>
            <a:off x="685800" y="685800"/>
            <a:ext cx="11506200" cy="866430"/>
          </a:xfrm>
          <a:custGeom>
            <a:avLst/>
            <a:gdLst/>
            <a:ahLst/>
            <a:cxnLst/>
            <a:rect l="l" t="t" r="r" b="b"/>
            <a:pathLst>
              <a:path w="17259300" h="1299645" extrusionOk="0">
                <a:moveTo>
                  <a:pt x="0" y="0"/>
                </a:moveTo>
                <a:lnTo>
                  <a:pt x="17259300" y="0"/>
                </a:lnTo>
                <a:lnTo>
                  <a:pt x="17259300" y="1299645"/>
                </a:lnTo>
                <a:lnTo>
                  <a:pt x="0" y="1299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6359" b="-26359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b8cca2a054_0_394">
            <a:extLst>
              <a:ext uri="{FF2B5EF4-FFF2-40B4-BE49-F238E27FC236}">
                <a16:creationId xmlns:a16="http://schemas.microsoft.com/office/drawing/2014/main" id="{15166A1D-FA81-C3A0-7AC2-AD5FDD232C17}"/>
              </a:ext>
            </a:extLst>
          </p:cNvPr>
          <p:cNvSpPr txBox="1"/>
          <p:nvPr/>
        </p:nvSpPr>
        <p:spPr>
          <a:xfrm>
            <a:off x="898808" y="791567"/>
            <a:ext cx="106836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5431"/>
              </a:lnSpc>
            </a:pPr>
            <a:r>
              <a:rPr lang="hu-HU" sz="3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 demencia stádiuma</a:t>
            </a:r>
            <a:endParaRPr sz="3200" dirty="0"/>
          </a:p>
        </p:txBody>
      </p:sp>
      <p:sp>
        <p:nvSpPr>
          <p:cNvPr id="334" name="Google Shape;334;g3b8cca2a054_0_394">
            <a:extLst>
              <a:ext uri="{FF2B5EF4-FFF2-40B4-BE49-F238E27FC236}">
                <a16:creationId xmlns:a16="http://schemas.microsoft.com/office/drawing/2014/main" id="{D09C6919-69F8-4490-AB12-C2CFC2262401}"/>
              </a:ext>
            </a:extLst>
          </p:cNvPr>
          <p:cNvSpPr txBox="1"/>
          <p:nvPr/>
        </p:nvSpPr>
        <p:spPr>
          <a:xfrm>
            <a:off x="685800" y="2120284"/>
            <a:ext cx="10896600" cy="425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endParaRPr lang="hu-HU" sz="40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demencia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fennállása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vagy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súlyossága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nem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állapítható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meg a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pszichometriai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teszteken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adott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teljesítményből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mert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az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tünetek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által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okozott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életviteli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nehezítettség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függvénye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40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30">
              <a:lnSpc>
                <a:spcPct val="90000"/>
              </a:lnSpc>
              <a:spcBef>
                <a:spcPts val="800"/>
              </a:spcBef>
            </a:pPr>
            <a:endParaRPr sz="2600" dirty="0">
              <a:solidFill>
                <a:srgbClr val="404040"/>
              </a:solidFill>
            </a:endParaRPr>
          </a:p>
          <a:p>
            <a:pPr marL="609630">
              <a:lnSpc>
                <a:spcPct val="90000"/>
              </a:lnSpc>
              <a:spcBef>
                <a:spcPts val="800"/>
              </a:spcBef>
            </a:pPr>
            <a:endParaRPr sz="1133" dirty="0">
              <a:solidFill>
                <a:srgbClr val="404040"/>
              </a:solidFill>
            </a:endParaRPr>
          </a:p>
          <a:p>
            <a:pPr algn="ctr">
              <a:lnSpc>
                <a:spcPct val="115000"/>
              </a:lnSpc>
              <a:spcBef>
                <a:spcPts val="133"/>
              </a:spcBef>
            </a:pPr>
            <a:endParaRPr sz="1533" dirty="0">
              <a:solidFill>
                <a:srgbClr val="888888"/>
              </a:solidFill>
            </a:endParaRPr>
          </a:p>
          <a:p>
            <a:pPr algn="ctr">
              <a:lnSpc>
                <a:spcPct val="115000"/>
              </a:lnSpc>
            </a:pPr>
            <a:endParaRPr sz="1533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1678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C4CA825-D864-B4CE-D0C0-A7A9C8C1E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88" y="1009312"/>
            <a:ext cx="8583223" cy="48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8238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b8cca2a054_0_394"/>
          <p:cNvSpPr/>
          <p:nvPr/>
        </p:nvSpPr>
        <p:spPr>
          <a:xfrm>
            <a:off x="685800" y="685800"/>
            <a:ext cx="11506200" cy="866430"/>
          </a:xfrm>
          <a:custGeom>
            <a:avLst/>
            <a:gdLst/>
            <a:ahLst/>
            <a:cxnLst/>
            <a:rect l="l" t="t" r="r" b="b"/>
            <a:pathLst>
              <a:path w="17259300" h="1299645" extrusionOk="0">
                <a:moveTo>
                  <a:pt x="0" y="0"/>
                </a:moveTo>
                <a:lnTo>
                  <a:pt x="17259300" y="0"/>
                </a:lnTo>
                <a:lnTo>
                  <a:pt x="17259300" y="1299645"/>
                </a:lnTo>
                <a:lnTo>
                  <a:pt x="0" y="1299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6359" b="-26359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b8cca2a054_0_394"/>
          <p:cNvSpPr txBox="1"/>
          <p:nvPr/>
        </p:nvSpPr>
        <p:spPr>
          <a:xfrm>
            <a:off x="898808" y="791567"/>
            <a:ext cx="106836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5431"/>
              </a:lnSpc>
            </a:pPr>
            <a:r>
              <a:rPr lang="hu-HU" sz="3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Gondozási kihívások </a:t>
            </a:r>
            <a:endParaRPr sz="3200" dirty="0"/>
          </a:p>
        </p:txBody>
      </p:sp>
      <p:sp>
        <p:nvSpPr>
          <p:cNvPr id="334" name="Google Shape;334;g3b8cca2a054_0_394"/>
          <p:cNvSpPr txBox="1"/>
          <p:nvPr/>
        </p:nvSpPr>
        <p:spPr>
          <a:xfrm>
            <a:off x="685800" y="2120284"/>
            <a:ext cx="10896600" cy="55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133"/>
              </a:spcBef>
            </a:pPr>
            <a:endParaRPr sz="1533" dirty="0">
              <a:solidFill>
                <a:srgbClr val="888888"/>
              </a:solidFill>
            </a:endParaRPr>
          </a:p>
          <a:p>
            <a:pPr algn="ctr">
              <a:lnSpc>
                <a:spcPct val="115000"/>
              </a:lnSpc>
            </a:pPr>
            <a:endParaRPr sz="1533" dirty="0">
              <a:solidFill>
                <a:srgbClr val="888888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7F9B227-568D-9AF0-5670-75F8FCEEB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97625"/>
            <a:ext cx="8251724" cy="3077497"/>
          </a:xfrm>
        </p:spPr>
        <p:txBody>
          <a:bodyPr>
            <a:normAutofit/>
          </a:bodyPr>
          <a:lstStyle/>
          <a:p>
            <a:endParaRPr lang="hu-HU" dirty="0"/>
          </a:p>
          <a:p>
            <a:r>
              <a:rPr lang="hu-HU" sz="3200" dirty="0">
                <a:solidFill>
                  <a:schemeClr val="accent1">
                    <a:lumMod val="50000"/>
                  </a:schemeClr>
                </a:solidFill>
              </a:rPr>
              <a:t>Kommunikációs nehézségek</a:t>
            </a:r>
          </a:p>
          <a:p>
            <a:r>
              <a:rPr lang="hu-HU" sz="3200" dirty="0">
                <a:solidFill>
                  <a:schemeClr val="accent1">
                    <a:lumMod val="50000"/>
                  </a:schemeClr>
                </a:solidFill>
              </a:rPr>
              <a:t>Az egészségi állapot változásai</a:t>
            </a:r>
          </a:p>
          <a:p>
            <a:pPr marL="0" indent="0" algn="ctr">
              <a:buNone/>
            </a:pPr>
            <a:endParaRPr lang="hu-HU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sz="3200" dirty="0">
                <a:solidFill>
                  <a:schemeClr val="accent1">
                    <a:lumMod val="50000"/>
                  </a:schemeClr>
                </a:solidFill>
              </a:rPr>
              <a:t>Elvárások (hozzátartozói)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>
          <a:extLst>
            <a:ext uri="{FF2B5EF4-FFF2-40B4-BE49-F238E27FC236}">
              <a16:creationId xmlns:a16="http://schemas.microsoft.com/office/drawing/2014/main" id="{44999CBD-F5AB-D698-1E27-298FA379B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g3b8cca2a054_0_438">
            <a:extLst>
              <a:ext uri="{FF2B5EF4-FFF2-40B4-BE49-F238E27FC236}">
                <a16:creationId xmlns:a16="http://schemas.microsoft.com/office/drawing/2014/main" id="{66F008B3-62C6-3B7C-879F-E5C40073E11A}"/>
              </a:ext>
            </a:extLst>
          </p:cNvPr>
          <p:cNvGrpSpPr/>
          <p:nvPr/>
        </p:nvGrpSpPr>
        <p:grpSpPr>
          <a:xfrm>
            <a:off x="2261866" y="1624856"/>
            <a:ext cx="7640881" cy="3618446"/>
            <a:chOff x="0" y="-38100"/>
            <a:chExt cx="3018600" cy="1429500"/>
          </a:xfrm>
        </p:grpSpPr>
        <p:sp>
          <p:nvSpPr>
            <p:cNvPr id="212" name="Google Shape;212;g3b8cca2a054_0_438">
              <a:extLst>
                <a:ext uri="{FF2B5EF4-FFF2-40B4-BE49-F238E27FC236}">
                  <a16:creationId xmlns:a16="http://schemas.microsoft.com/office/drawing/2014/main" id="{34E511F7-8138-7CCB-E289-702FB3ABF2AB}"/>
                </a:ext>
              </a:extLst>
            </p:cNvPr>
            <p:cNvSpPr/>
            <p:nvPr/>
          </p:nvSpPr>
          <p:spPr>
            <a:xfrm>
              <a:off x="0" y="0"/>
              <a:ext cx="3018487" cy="1391339"/>
            </a:xfrm>
            <a:custGeom>
              <a:avLst/>
              <a:gdLst/>
              <a:ahLst/>
              <a:cxnLst/>
              <a:rect l="l" t="t" r="r" b="b"/>
              <a:pathLst>
                <a:path w="3018487" h="1391339" extrusionOk="0">
                  <a:moveTo>
                    <a:pt x="0" y="0"/>
                  </a:moveTo>
                  <a:lnTo>
                    <a:pt x="3018487" y="0"/>
                  </a:lnTo>
                  <a:lnTo>
                    <a:pt x="3018487" y="1391339"/>
                  </a:lnTo>
                  <a:lnTo>
                    <a:pt x="0" y="1391339"/>
                  </a:lnTo>
                  <a:close/>
                </a:path>
              </a:pathLst>
            </a:custGeom>
            <a:solidFill>
              <a:srgbClr val="1D9994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g3b8cca2a054_0_438">
              <a:extLst>
                <a:ext uri="{FF2B5EF4-FFF2-40B4-BE49-F238E27FC236}">
                  <a16:creationId xmlns:a16="http://schemas.microsoft.com/office/drawing/2014/main" id="{20FC93D1-C26E-1C05-9B12-5D6BCD015A31}"/>
                </a:ext>
              </a:extLst>
            </p:cNvPr>
            <p:cNvSpPr txBox="1"/>
            <p:nvPr/>
          </p:nvSpPr>
          <p:spPr>
            <a:xfrm>
              <a:off x="0" y="-38100"/>
              <a:ext cx="3018600" cy="142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g3b8cca2a054_0_438">
            <a:extLst>
              <a:ext uri="{FF2B5EF4-FFF2-40B4-BE49-F238E27FC236}">
                <a16:creationId xmlns:a16="http://schemas.microsoft.com/office/drawing/2014/main" id="{B18BFEAC-C70F-D4A9-EE67-3F0B110C5E24}"/>
              </a:ext>
            </a:extLst>
          </p:cNvPr>
          <p:cNvSpPr txBox="1"/>
          <p:nvPr/>
        </p:nvSpPr>
        <p:spPr>
          <a:xfrm>
            <a:off x="2885000" y="3198400"/>
            <a:ext cx="6422000" cy="4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8129"/>
              </a:lnSpc>
            </a:pPr>
            <a:r>
              <a:rPr lang="hu-HU" sz="34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Kommunikációs nehézségek </a:t>
            </a:r>
            <a:endParaRPr sz="34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88B68B-C922-74C9-CD5E-F835C1684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712992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3328</TotalTime>
  <Words>1563</Words>
  <Application>Microsoft Macintosh PowerPoint</Application>
  <PresentationFormat>Szélesvásznú</PresentationFormat>
  <Paragraphs>236</Paragraphs>
  <Slides>26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Open Sans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Ágnes Kázár</dc:creator>
  <cp:lastModifiedBy>Microsoft Office User</cp:lastModifiedBy>
  <cp:revision>11</cp:revision>
  <dcterms:created xsi:type="dcterms:W3CDTF">2026-02-13T13:52:10Z</dcterms:created>
  <dcterms:modified xsi:type="dcterms:W3CDTF">2026-02-20T09:16:38Z</dcterms:modified>
</cp:coreProperties>
</file>