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2" r:id="rId2"/>
    <p:sldId id="271" r:id="rId3"/>
    <p:sldId id="270" r:id="rId4"/>
    <p:sldId id="269" r:id="rId5"/>
    <p:sldId id="264" r:id="rId6"/>
    <p:sldId id="265" r:id="rId7"/>
    <p:sldId id="274" r:id="rId8"/>
    <p:sldId id="275" r:id="rId9"/>
    <p:sldId id="276" r:id="rId10"/>
    <p:sldId id="277" r:id="rId11"/>
    <p:sldId id="278" r:id="rId12"/>
    <p:sldId id="280" r:id="rId13"/>
    <p:sldId id="279" r:id="rId14"/>
    <p:sldId id="272" r:id="rId15"/>
    <p:sldId id="261" r:id="rId16"/>
    <p:sldId id="267" r:id="rId17"/>
    <p:sldId id="268" r:id="rId18"/>
    <p:sldId id="273" r:id="rId19"/>
    <p:sldId id="263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2E2"/>
          </a:solidFill>
        </a:fill>
      </a:tcStyle>
    </a:wholeTbl>
    <a:band2H>
      <a:tcTxStyle/>
      <a:tcStyle>
        <a:tcBdr/>
        <a:fill>
          <a:solidFill>
            <a:srgbClr val="E7EA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E4CB"/>
          </a:solidFill>
        </a:fill>
      </a:tcStyle>
    </a:wholeTbl>
    <a:band2H>
      <a:tcTxStyle/>
      <a:tcStyle>
        <a:tcBdr/>
        <a:fill>
          <a:solidFill>
            <a:srgbClr val="ECF2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D7CA"/>
          </a:solidFill>
        </a:fill>
      </a:tcStyle>
    </a:wholeTbl>
    <a:band2H>
      <a:tcTxStyle/>
      <a:tcStyle>
        <a:tcBdr/>
        <a:fill>
          <a:solidFill>
            <a:srgbClr val="EDEC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42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083F00-D7B6-0ED9-3B5B-104854070A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591F1-6C2A-62A4-8051-78FB824C4B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16086-D92C-49EC-891C-B9810668B857}" type="datetimeFigureOut">
              <a:rPr lang="hu-HU" smtClean="0"/>
              <a:t>2026.02.16.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B7D27-B0DE-F1D4-7C98-0A884922FB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38051-CB2A-B4BC-FCE4-68896D1A9B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BD4B0-2F7A-4C13-B700-8403F2FDEE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731709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latinLnBrk="0">
      <a:defRPr sz="1200">
        <a:latin typeface="+mj-lt"/>
        <a:ea typeface="+mj-ea"/>
        <a:cs typeface="+mj-cs"/>
        <a:sym typeface="Century Gothic"/>
      </a:defRPr>
    </a:lvl1pPr>
    <a:lvl2pPr indent="228600" latinLnBrk="0">
      <a:defRPr sz="1200">
        <a:latin typeface="+mj-lt"/>
        <a:ea typeface="+mj-ea"/>
        <a:cs typeface="+mj-cs"/>
        <a:sym typeface="Century Gothic"/>
      </a:defRPr>
    </a:lvl2pPr>
    <a:lvl3pPr indent="457200" latinLnBrk="0">
      <a:defRPr sz="1200">
        <a:latin typeface="+mj-lt"/>
        <a:ea typeface="+mj-ea"/>
        <a:cs typeface="+mj-cs"/>
        <a:sym typeface="Century Gothic"/>
      </a:defRPr>
    </a:lvl3pPr>
    <a:lvl4pPr indent="685800" latinLnBrk="0">
      <a:defRPr sz="1200">
        <a:latin typeface="+mj-lt"/>
        <a:ea typeface="+mj-ea"/>
        <a:cs typeface="+mj-cs"/>
        <a:sym typeface="Century Gothic"/>
      </a:defRPr>
    </a:lvl4pPr>
    <a:lvl5pPr indent="914400" latinLnBrk="0">
      <a:defRPr sz="1200">
        <a:latin typeface="+mj-lt"/>
        <a:ea typeface="+mj-ea"/>
        <a:cs typeface="+mj-cs"/>
        <a:sym typeface="Century Gothic"/>
      </a:defRPr>
    </a:lvl5pPr>
    <a:lvl6pPr indent="1143000" latinLnBrk="0">
      <a:defRPr sz="1200">
        <a:latin typeface="+mj-lt"/>
        <a:ea typeface="+mj-ea"/>
        <a:cs typeface="+mj-cs"/>
        <a:sym typeface="Century Gothic"/>
      </a:defRPr>
    </a:lvl6pPr>
    <a:lvl7pPr indent="1371600" latinLnBrk="0">
      <a:defRPr sz="1200">
        <a:latin typeface="+mj-lt"/>
        <a:ea typeface="+mj-ea"/>
        <a:cs typeface="+mj-cs"/>
        <a:sym typeface="Century Gothic"/>
      </a:defRPr>
    </a:lvl7pPr>
    <a:lvl8pPr indent="1600200" latinLnBrk="0">
      <a:defRPr sz="1200">
        <a:latin typeface="+mj-lt"/>
        <a:ea typeface="+mj-ea"/>
        <a:cs typeface="+mj-cs"/>
        <a:sym typeface="Century Gothic"/>
      </a:defRPr>
    </a:lvl8pPr>
    <a:lvl9pPr indent="1828800" latinLnBrk="0">
      <a:defRPr sz="1200">
        <a:latin typeface="+mj-lt"/>
        <a:ea typeface="+mj-ea"/>
        <a:cs typeface="+mj-cs"/>
        <a:sym typeface="Century Gothic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del tít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28" name="Nivell del cos u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29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6"/>
          <p:cNvSpPr/>
          <p:nvPr userDrawn="1"/>
        </p:nvSpPr>
        <p:spPr>
          <a:xfrm>
            <a:off x="0" y="6262254"/>
            <a:ext cx="12192000" cy="595746"/>
          </a:xfrm>
          <a:prstGeom prst="rect">
            <a:avLst/>
          </a:prstGeom>
          <a:solidFill>
            <a:srgbClr val="9AD2E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Picture 8" descr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6283" y="6302276"/>
            <a:ext cx="1727901" cy="515703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Text del títol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dirty="0"/>
              <a:t>Text del </a:t>
            </a:r>
            <a:r>
              <a:rPr dirty="0" err="1"/>
              <a:t>títol</a:t>
            </a:r>
            <a:endParaRPr dirty="0"/>
          </a:p>
        </p:txBody>
      </p:sp>
      <p:sp>
        <p:nvSpPr>
          <p:cNvPr id="39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rPr dirty="0" err="1"/>
              <a:t>Nivell</a:t>
            </a:r>
            <a:r>
              <a:rPr dirty="0"/>
              <a:t> del cos u</a:t>
            </a:r>
          </a:p>
          <a:p>
            <a:pPr lvl="1"/>
            <a:r>
              <a:rPr dirty="0" err="1"/>
              <a:t>Nivell</a:t>
            </a:r>
            <a:r>
              <a:rPr dirty="0"/>
              <a:t> del cos dos</a:t>
            </a:r>
          </a:p>
          <a:p>
            <a:pPr lvl="2"/>
            <a:r>
              <a:rPr dirty="0" err="1"/>
              <a:t>Nivell</a:t>
            </a:r>
            <a:r>
              <a:rPr dirty="0"/>
              <a:t> del cos </a:t>
            </a:r>
            <a:r>
              <a:rPr dirty="0" err="1"/>
              <a:t>tres</a:t>
            </a:r>
            <a:endParaRPr dirty="0"/>
          </a:p>
          <a:p>
            <a:pPr lvl="3"/>
            <a:r>
              <a:rPr dirty="0" err="1"/>
              <a:t>Nivell</a:t>
            </a:r>
            <a:r>
              <a:rPr dirty="0"/>
              <a:t> del cos quatre</a:t>
            </a:r>
          </a:p>
          <a:p>
            <a:pPr lvl="4"/>
            <a:r>
              <a:rPr dirty="0" err="1"/>
              <a:t>Nivell</a:t>
            </a:r>
            <a:r>
              <a:rPr dirty="0"/>
              <a:t> del cos </a:t>
            </a:r>
            <a:r>
              <a:rPr dirty="0" err="1"/>
              <a:t>cinc</a:t>
            </a:r>
            <a:endParaRPr dirty="0"/>
          </a:p>
        </p:txBody>
      </p:sp>
      <p:sp>
        <p:nvSpPr>
          <p:cNvPr id="40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4" name="Picture 7" descr="Picture 7">
            <a:extLst>
              <a:ext uri="{FF2B5EF4-FFF2-40B4-BE49-F238E27FC236}">
                <a16:creationId xmlns:a16="http://schemas.microsoft.com/office/drawing/2014/main" id="{E5EEBA03-5957-0731-0404-43D5ACDEAA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30635" y="6276972"/>
            <a:ext cx="558940" cy="56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6"/>
          <p:cNvSpPr/>
          <p:nvPr/>
        </p:nvSpPr>
        <p:spPr>
          <a:xfrm>
            <a:off x="0" y="6262254"/>
            <a:ext cx="12192000" cy="595746"/>
          </a:xfrm>
          <a:prstGeom prst="rect">
            <a:avLst/>
          </a:prstGeom>
          <a:solidFill>
            <a:srgbClr val="9AD2E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8" name="Picture 8" descr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6283" y="6302276"/>
            <a:ext cx="1727901" cy="515703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ext del títol"/>
          <p:cNvSpPr txBox="1">
            <a:spLocks noGrp="1"/>
          </p:cNvSpPr>
          <p:nvPr>
            <p:ph type="title"/>
          </p:nvPr>
        </p:nvSpPr>
        <p:spPr>
          <a:xfrm>
            <a:off x="838200" y="18254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50" name="Nivell del cos u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51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A909EB91-5D0F-1BA6-4F26-9BF449EE57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30635" y="6276972"/>
            <a:ext cx="558940" cy="56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6"/>
          <p:cNvSpPr/>
          <p:nvPr/>
        </p:nvSpPr>
        <p:spPr>
          <a:xfrm>
            <a:off x="0" y="6262254"/>
            <a:ext cx="12192000" cy="595746"/>
          </a:xfrm>
          <a:prstGeom prst="rect">
            <a:avLst/>
          </a:prstGeom>
          <a:solidFill>
            <a:srgbClr val="9AD2E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9" name="Picture 8" descr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6283" y="6302276"/>
            <a:ext cx="1727901" cy="515703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ext del títol"/>
          <p:cNvSpPr txBox="1">
            <a:spLocks noGrp="1"/>
          </p:cNvSpPr>
          <p:nvPr>
            <p:ph type="title"/>
          </p:nvPr>
        </p:nvSpPr>
        <p:spPr>
          <a:xfrm>
            <a:off x="838200" y="14143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61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rPr dirty="0" err="1"/>
              <a:t>Nivell</a:t>
            </a:r>
            <a:r>
              <a:rPr dirty="0"/>
              <a:t> del cos u</a:t>
            </a:r>
          </a:p>
          <a:p>
            <a:pPr lvl="1"/>
            <a:r>
              <a:rPr dirty="0" err="1"/>
              <a:t>Nivell</a:t>
            </a:r>
            <a:r>
              <a:rPr dirty="0"/>
              <a:t> del cos dos</a:t>
            </a:r>
          </a:p>
          <a:p>
            <a:pPr lvl="2"/>
            <a:r>
              <a:rPr dirty="0" err="1"/>
              <a:t>Nivell</a:t>
            </a:r>
            <a:r>
              <a:rPr dirty="0"/>
              <a:t> del cos </a:t>
            </a:r>
            <a:r>
              <a:rPr dirty="0" err="1"/>
              <a:t>tres</a:t>
            </a:r>
            <a:endParaRPr dirty="0"/>
          </a:p>
          <a:p>
            <a:pPr lvl="3"/>
            <a:r>
              <a:rPr dirty="0" err="1"/>
              <a:t>Nivell</a:t>
            </a:r>
            <a:r>
              <a:rPr dirty="0"/>
              <a:t> del cos quatre</a:t>
            </a:r>
          </a:p>
          <a:p>
            <a:pPr lvl="4"/>
            <a:r>
              <a:rPr dirty="0" err="1"/>
              <a:t>Nivell</a:t>
            </a:r>
            <a:r>
              <a:rPr dirty="0"/>
              <a:t> del cos </a:t>
            </a:r>
            <a:r>
              <a:rPr dirty="0" err="1"/>
              <a:t>cinc</a:t>
            </a:r>
            <a:endParaRPr dirty="0"/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3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60A86B8E-FBCE-004F-2DBF-4EBBAE44B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30635" y="6276972"/>
            <a:ext cx="558940" cy="56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"/>
          <p:cNvSpPr/>
          <p:nvPr/>
        </p:nvSpPr>
        <p:spPr>
          <a:xfrm>
            <a:off x="0" y="6262254"/>
            <a:ext cx="12192000" cy="595746"/>
          </a:xfrm>
          <a:prstGeom prst="rect">
            <a:avLst/>
          </a:prstGeom>
          <a:solidFill>
            <a:srgbClr val="9AD2E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1" name="Picture 8" descr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6283" y="6302276"/>
            <a:ext cx="1727901" cy="515703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ext del títol"/>
          <p:cNvSpPr txBox="1">
            <a:spLocks noGrp="1"/>
          </p:cNvSpPr>
          <p:nvPr>
            <p:ph type="title"/>
          </p:nvPr>
        </p:nvSpPr>
        <p:spPr>
          <a:xfrm>
            <a:off x="838200" y="226578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73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4F86CF45-C84B-FCA0-FC1A-49CE96BF8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30635" y="6276972"/>
            <a:ext cx="558940" cy="56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6"/>
          <p:cNvSpPr/>
          <p:nvPr/>
        </p:nvSpPr>
        <p:spPr>
          <a:xfrm>
            <a:off x="0" y="6262254"/>
            <a:ext cx="12192000" cy="595746"/>
          </a:xfrm>
          <a:prstGeom prst="rect">
            <a:avLst/>
          </a:prstGeom>
          <a:solidFill>
            <a:srgbClr val="9AD2E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1" name="Picture 8" descr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6283" y="6302276"/>
            <a:ext cx="1727901" cy="51570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2E0D9054-7A10-D83C-A5D5-EDDDC4F674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30635" y="6276972"/>
            <a:ext cx="558940" cy="56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6"/>
          <p:cNvSpPr/>
          <p:nvPr/>
        </p:nvSpPr>
        <p:spPr>
          <a:xfrm>
            <a:off x="0" y="6262254"/>
            <a:ext cx="12192000" cy="595746"/>
          </a:xfrm>
          <a:prstGeom prst="rect">
            <a:avLst/>
          </a:prstGeom>
          <a:solidFill>
            <a:srgbClr val="9AD2E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0" name="Picture 8" descr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6283" y="6302276"/>
            <a:ext cx="1727901" cy="515703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ext del títol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 del títol</a:t>
            </a:r>
          </a:p>
        </p:txBody>
      </p:sp>
      <p:sp>
        <p:nvSpPr>
          <p:cNvPr id="92" name="Nivell del cos u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9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94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B72807AC-CEA0-DFF4-3904-40D8508FA2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30635" y="6276972"/>
            <a:ext cx="558940" cy="56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6"/>
          <p:cNvSpPr/>
          <p:nvPr/>
        </p:nvSpPr>
        <p:spPr>
          <a:xfrm>
            <a:off x="0" y="6262254"/>
            <a:ext cx="12192000" cy="595746"/>
          </a:xfrm>
          <a:prstGeom prst="rect">
            <a:avLst/>
          </a:prstGeom>
          <a:solidFill>
            <a:srgbClr val="9AD2E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2" name="Picture 8" descr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6283" y="6302276"/>
            <a:ext cx="1727901" cy="515703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ext del títol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 del títol</a:t>
            </a:r>
          </a:p>
        </p:txBody>
      </p:sp>
      <p:sp>
        <p:nvSpPr>
          <p:cNvPr id="10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5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106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73F92862-0031-FB11-6697-E242C84B69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30635" y="6276972"/>
            <a:ext cx="558940" cy="56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6262254"/>
            <a:ext cx="12192000" cy="595746"/>
          </a:xfrm>
          <a:prstGeom prst="rect">
            <a:avLst/>
          </a:prstGeom>
          <a:solidFill>
            <a:schemeClr val="accent2">
              <a:lumOff val="23039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ext del títol"/>
          <p:cNvSpPr txBox="1">
            <a:spLocks noGrp="1"/>
          </p:cNvSpPr>
          <p:nvPr>
            <p:ph type="title"/>
          </p:nvPr>
        </p:nvSpPr>
        <p:spPr>
          <a:xfrm>
            <a:off x="838200" y="122959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 del títol</a:t>
            </a:r>
          </a:p>
        </p:txBody>
      </p:sp>
      <p:sp>
        <p:nvSpPr>
          <p:cNvPr id="4" name="Nivell del cos u…"/>
          <p:cNvSpPr txBox="1">
            <a:spLocks noGrp="1"/>
          </p:cNvSpPr>
          <p:nvPr>
            <p:ph type="body" idx="1"/>
          </p:nvPr>
        </p:nvSpPr>
        <p:spPr>
          <a:xfrm>
            <a:off x="838200" y="1557771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pic>
        <p:nvPicPr>
          <p:cNvPr id="5" name="PROJECT IMAGINE LOGO.png" descr="PROJECT IMAGINE 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31562" y="6276972"/>
            <a:ext cx="1808856" cy="566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7" descr="Picture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530635" y="6276972"/>
            <a:ext cx="558940" cy="5663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Número de la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DADADA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Century Gothic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Century Gothic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Century Gothic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Century Gothic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Century Gothic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Century Gothic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Century Gothic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Century Gothic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Century Gothic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  </a:t>
            </a:r>
            <a:r>
              <a:rPr lang="hu-HU" sz="6000" b="1" spc="300" dirty="0"/>
              <a:t> 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925550" y="2285705"/>
            <a:ext cx="10428249" cy="3623404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hu-HU" dirty="0"/>
              <a:t>	</a:t>
            </a:r>
            <a:r>
              <a:rPr lang="hu-HU" sz="3600" dirty="0"/>
              <a:t>Intervenciós vizsgálat az antibiotikumok használatára és infekciókontrol alkalmazására 8 európai országban.</a:t>
            </a:r>
          </a:p>
          <a:p>
            <a:pPr algn="just">
              <a:buNone/>
            </a:pPr>
            <a:r>
              <a:rPr lang="hu-HU" dirty="0"/>
              <a:t>	</a:t>
            </a:r>
          </a:p>
          <a:p>
            <a:pPr algn="just">
              <a:buNone/>
            </a:pPr>
            <a:r>
              <a:rPr lang="hu-HU" dirty="0"/>
              <a:t>	</a:t>
            </a:r>
            <a:r>
              <a:rPr lang="en-US" dirty="0"/>
              <a:t>EU4H </a:t>
            </a:r>
            <a:r>
              <a:rPr lang="en-US" dirty="0" err="1"/>
              <a:t>Programme</a:t>
            </a:r>
            <a:r>
              <a:rPr lang="en-US" dirty="0"/>
              <a:t>. </a:t>
            </a:r>
            <a:r>
              <a:rPr lang="en-US" i="1" dirty="0"/>
              <a:t>Topic EU4H-2021-PJ-14: Action grants supporting training activities, implementation, and best practices – EU One Health. Action Plan against antimicrobial resistance.</a:t>
            </a:r>
            <a:endParaRPr lang="hu-HU" i="1" dirty="0"/>
          </a:p>
          <a:p>
            <a:pPr algn="just">
              <a:buNone/>
            </a:pPr>
            <a:r>
              <a:rPr lang="hu-HU" i="1" dirty="0"/>
              <a:t>	</a:t>
            </a:r>
            <a:r>
              <a:rPr lang="en-US" dirty="0"/>
              <a:t>Quality Improvement </a:t>
            </a:r>
            <a:r>
              <a:rPr lang="hu-HU" dirty="0"/>
              <a:t>– </a:t>
            </a:r>
            <a:r>
              <a:rPr lang="hu-HU" dirty="0" err="1"/>
              <a:t>time</a:t>
            </a:r>
            <a:r>
              <a:rPr lang="hu-HU" dirty="0"/>
              <a:t> </a:t>
            </a:r>
            <a:r>
              <a:rPr lang="hu-HU" dirty="0" err="1"/>
              <a:t>period</a:t>
            </a:r>
            <a:r>
              <a:rPr lang="hu-HU" dirty="0"/>
              <a:t> 2023-2025</a:t>
            </a:r>
          </a:p>
          <a:p>
            <a:pPr algn="just">
              <a:buNone/>
            </a:pPr>
            <a:endParaRPr lang="hu-HU" dirty="0"/>
          </a:p>
          <a:p>
            <a:pPr algn="just">
              <a:buNone/>
            </a:pPr>
            <a:r>
              <a:rPr lang="hu-HU" dirty="0"/>
              <a:t>	SZIME Konferencia</a:t>
            </a:r>
          </a:p>
          <a:p>
            <a:pPr algn="just">
              <a:buNone/>
            </a:pPr>
            <a:r>
              <a:rPr lang="hu-HU" dirty="0"/>
              <a:t>	Siófok, 2026.02.16.</a:t>
            </a:r>
          </a:p>
          <a:p>
            <a:pPr algn="just">
              <a:buNone/>
            </a:pPr>
            <a:r>
              <a:rPr lang="hu-HU" dirty="0"/>
              <a:t>								 Dr. Bálint András</a:t>
            </a:r>
          </a:p>
          <a:p>
            <a:pPr algn="just">
              <a:buNone/>
            </a:pPr>
            <a:r>
              <a:rPr lang="hu-HU" dirty="0"/>
              <a:t>								S</a:t>
            </a:r>
            <a:r>
              <a:rPr lang="hu-HU" sz="2600" dirty="0"/>
              <a:t>zegedi Ősz Idősotthon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4BE7F-1294-479A-4B92-00FE96E9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31" t="20650" r="32043" b="62764"/>
          <a:stretch>
            <a:fillRect/>
          </a:stretch>
        </p:blipFill>
        <p:spPr>
          <a:xfrm>
            <a:off x="868479" y="490653"/>
            <a:ext cx="10455042" cy="155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2463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3199B-23BB-B533-8582-0BF684B4B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4"/>
            <a:ext cx="3161310" cy="992478"/>
          </a:xfrm>
        </p:spPr>
        <p:txBody>
          <a:bodyPr/>
          <a:lstStyle/>
          <a:p>
            <a:r>
              <a:rPr lang="hu-HU" dirty="0"/>
              <a:t>A tréning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0E097-C598-9080-6124-E20766E38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37" y="576264"/>
            <a:ext cx="6785113" cy="50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128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127C-3A73-4ADF-4F1F-DF17B8F0F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576264"/>
            <a:ext cx="2623930" cy="1053754"/>
          </a:xfrm>
        </p:spPr>
        <p:txBody>
          <a:bodyPr>
            <a:normAutofit fontScale="90000"/>
          </a:bodyPr>
          <a:lstStyle/>
          <a:p>
            <a:r>
              <a:rPr lang="hu-HU" sz="3600" dirty="0"/>
              <a:t>Tájékoztatók dolgozóknak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0360F80-01F6-42AB-63D3-D52756CCE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050083"/>
              </p:ext>
            </p:extLst>
          </p:nvPr>
        </p:nvGraphicFramePr>
        <p:xfrm>
          <a:off x="7527925" y="557748"/>
          <a:ext cx="383222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28" imgH="16040043" progId="AcroExch.Document.DC">
                  <p:embed/>
                </p:oleObj>
              </mc:Choice>
              <mc:Fallback>
                <p:oleObj name="Acrobat Document" r:id="rId2" imgW="11343928" imgH="160400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27925" y="557748"/>
                        <a:ext cx="383222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04DAE4D-0690-86C7-F760-D3D69A9D4B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000246"/>
              </p:ext>
            </p:extLst>
          </p:nvPr>
        </p:nvGraphicFramePr>
        <p:xfrm>
          <a:off x="3262727" y="557747"/>
          <a:ext cx="383222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1343928" imgH="16040043" progId="AcroExch.Document.DC">
                  <p:embed/>
                </p:oleObj>
              </mc:Choice>
              <mc:Fallback>
                <p:oleObj name="Acrobat Document" r:id="rId4" imgW="11343928" imgH="160400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2727" y="557747"/>
                        <a:ext cx="383222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57785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727B-36CF-AC48-0442-C91284F3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53" y="427037"/>
            <a:ext cx="2578882" cy="2246589"/>
          </a:xfrm>
        </p:spPr>
        <p:txBody>
          <a:bodyPr>
            <a:normAutofit/>
          </a:bodyPr>
          <a:lstStyle/>
          <a:p>
            <a:r>
              <a:rPr lang="hu-HU" sz="4800" dirty="0"/>
              <a:t>Új belépő dolgozók oktatása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ABDE80D-6FB0-B7E2-F5FA-A9699FA607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724156"/>
              </p:ext>
            </p:extLst>
          </p:nvPr>
        </p:nvGraphicFramePr>
        <p:xfrm>
          <a:off x="7612179" y="427037"/>
          <a:ext cx="38290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8020022" progId="AcroExch.Document.DC">
                  <p:embed/>
                </p:oleObj>
              </mc:Choice>
              <mc:Fallback>
                <p:oleObj name="Acrobat Document" r:id="rId2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12179" y="427037"/>
                        <a:ext cx="38290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92ACF9B-B939-60BA-F279-5DBCD11A3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102568"/>
              </p:ext>
            </p:extLst>
          </p:nvPr>
        </p:nvGraphicFramePr>
        <p:xfrm>
          <a:off x="3410732" y="427037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363" imgH="8020022" progId="AcroExch.Document.DC">
                  <p:embed/>
                </p:oleObj>
              </mc:Choice>
              <mc:Fallback>
                <p:oleObj name="Acrobat Document" r:id="rId4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0732" y="427037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70473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A8CA-68C8-1625-440C-17E68DBA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30" y="497164"/>
            <a:ext cx="2855913" cy="1252123"/>
          </a:xfrm>
        </p:spPr>
        <p:txBody>
          <a:bodyPr>
            <a:normAutofit/>
          </a:bodyPr>
          <a:lstStyle/>
          <a:p>
            <a:r>
              <a:rPr lang="hu-HU" sz="4000" dirty="0"/>
              <a:t>Általános tájékoztatók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9B2930F-64BC-3DA6-2BED-CC8D037898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757115"/>
              </p:ext>
            </p:extLst>
          </p:nvPr>
        </p:nvGraphicFramePr>
        <p:xfrm>
          <a:off x="3203783" y="427037"/>
          <a:ext cx="400050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000356" imgH="5667062" progId="AcroExch.Document.DC">
                  <p:embed/>
                </p:oleObj>
              </mc:Choice>
              <mc:Fallback>
                <p:oleObj name="Acrobat Document" r:id="rId2" imgW="4000356" imgH="56670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3783" y="427037"/>
                        <a:ext cx="400050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DE2BE54-5F5B-DCBA-3046-5428A31289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707353"/>
              </p:ext>
            </p:extLst>
          </p:nvPr>
        </p:nvGraphicFramePr>
        <p:xfrm>
          <a:off x="7581762" y="427037"/>
          <a:ext cx="3832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1343928" imgH="16040043" progId="AcroExch.Document.DC">
                  <p:embed/>
                </p:oleObj>
              </mc:Choice>
              <mc:Fallback>
                <p:oleObj name="Acrobat Document" r:id="rId4" imgW="11343928" imgH="160400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81762" y="427037"/>
                        <a:ext cx="3832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804725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EC0E-08D2-7ED5-FE42-8AE3F7C18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507" y="264318"/>
            <a:ext cx="6064366" cy="1325563"/>
          </a:xfrm>
        </p:spPr>
        <p:txBody>
          <a:bodyPr/>
          <a:lstStyle/>
          <a:p>
            <a:r>
              <a:rPr lang="hu-HU" dirty="0"/>
              <a:t>Egyszerűsített algoritmus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0B83A-CD63-1A8A-9BBF-4955D8688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6" t="15446" r="33977" b="5824"/>
          <a:stretch>
            <a:fillRect/>
          </a:stretch>
        </p:blipFill>
        <p:spPr bwMode="auto">
          <a:xfrm>
            <a:off x="460011" y="264318"/>
            <a:ext cx="5005039" cy="3623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79D07A0-B905-930D-C171-2681C66141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781211"/>
              </p:ext>
            </p:extLst>
          </p:nvPr>
        </p:nvGraphicFramePr>
        <p:xfrm>
          <a:off x="6454224" y="1589881"/>
          <a:ext cx="5321258" cy="3775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000356" imgH="2838137" progId="AcroExch.Document.DC">
                  <p:embed/>
                </p:oleObj>
              </mc:Choice>
              <mc:Fallback>
                <p:oleObj name="Acrobat Document" r:id="rId3" imgW="4000356" imgH="28381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54224" y="1589881"/>
                        <a:ext cx="5321258" cy="3775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3B43B5-3529-7D5E-92D2-8FCAB0829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378620"/>
              </p:ext>
            </p:extLst>
          </p:nvPr>
        </p:nvGraphicFramePr>
        <p:xfrm>
          <a:off x="1326143" y="3335547"/>
          <a:ext cx="4411635" cy="3127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000356" imgH="2838137" progId="AcroExch.Document.DC">
                  <p:embed/>
                </p:oleObj>
              </mc:Choice>
              <mc:Fallback>
                <p:oleObj name="Acrobat Document" r:id="rId5" imgW="4000356" imgH="28381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6143" y="3335547"/>
                        <a:ext cx="4411635" cy="3127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195626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title"/>
          </p:nvPr>
        </p:nvSpPr>
        <p:spPr>
          <a:xfrm>
            <a:off x="838200" y="141432"/>
            <a:ext cx="10515600" cy="906783"/>
          </a:xfrm>
          <a:prstGeom prst="rect">
            <a:avLst/>
          </a:prstGeom>
        </p:spPr>
        <p:txBody>
          <a:bodyPr/>
          <a:lstStyle/>
          <a:p>
            <a:r>
              <a:rPr lang="hu-HU" dirty="0"/>
              <a:t>Infekciókontrol, higiénés audit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B39FC-9212-260A-3EB0-D314BE1C02D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73602" y="1307828"/>
            <a:ext cx="10199919" cy="536118"/>
          </a:xfrm>
        </p:spPr>
        <p:txBody>
          <a:bodyPr/>
          <a:lstStyle/>
          <a:p>
            <a:pPr algn="ctr"/>
            <a:r>
              <a:rPr lang="hu-HU" dirty="0"/>
              <a:t>IPC elemek változása 2024-2025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69F7BB-CD1B-91AD-4D70-3EE7B7BA4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9" t="46602" r="10231" b="7866"/>
          <a:stretch>
            <a:fillRect/>
          </a:stretch>
        </p:blipFill>
        <p:spPr bwMode="auto">
          <a:xfrm>
            <a:off x="1794252" y="2103559"/>
            <a:ext cx="8452991" cy="3728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87483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Húgyúti</a:t>
            </a:r>
            <a:r>
              <a:rPr lang="hu-HU" dirty="0"/>
              <a:t> infekciók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F7C46-B17A-E9C9-ECD2-ED2C7063626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8200" y="1268569"/>
            <a:ext cx="10211072" cy="571383"/>
          </a:xfrm>
        </p:spPr>
        <p:txBody>
          <a:bodyPr/>
          <a:lstStyle/>
          <a:p>
            <a:pPr algn="ctr"/>
            <a:r>
              <a:rPr lang="hu-HU" dirty="0"/>
              <a:t>Általános és specifikus tünetek, diagnosztika (2024-2025)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6C11D-D242-546D-79A3-812C7DFB4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4" t="27086" r="8373" b="17572"/>
          <a:stretch>
            <a:fillRect/>
          </a:stretch>
        </p:blipFill>
        <p:spPr bwMode="auto">
          <a:xfrm>
            <a:off x="1851100" y="2062976"/>
            <a:ext cx="7772401" cy="3847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Antibiotikus kezelések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9CD98-E729-3CBD-0B02-ACB054D8421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8200" y="1466995"/>
            <a:ext cx="10333735" cy="823913"/>
          </a:xfrm>
        </p:spPr>
        <p:txBody>
          <a:bodyPr/>
          <a:lstStyle/>
          <a:p>
            <a:pPr algn="ctr"/>
            <a:r>
              <a:rPr lang="hu-HU" dirty="0"/>
              <a:t>Az antibiotikus kezelések száma indikációk szerint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FA5AAA-A0BE-2CEC-CC84-A1F836D6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09" t="40274" r="10968" b="19200"/>
          <a:stretch>
            <a:fillRect/>
          </a:stretch>
        </p:blipFill>
        <p:spPr bwMode="auto">
          <a:xfrm>
            <a:off x="2129883" y="2386361"/>
            <a:ext cx="8441473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8A72-9FFB-ABB9-F478-B05D369C1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Az egyszerűsített algoritmus használatával a szükségtelen kezelések számának változása 2024-2025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8575D-BFAB-9B07-DF05-3478DCFBF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2" t="35776" r="8692" b="10703"/>
          <a:stretch>
            <a:fillRect/>
          </a:stretch>
        </p:blipFill>
        <p:spPr bwMode="auto">
          <a:xfrm>
            <a:off x="1479254" y="1594624"/>
            <a:ext cx="9233491" cy="4565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42027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title"/>
          </p:nvPr>
        </p:nvSpPr>
        <p:spPr>
          <a:xfrm>
            <a:off x="703984" y="714375"/>
            <a:ext cx="10515600" cy="12287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u-HU" dirty="0"/>
              <a:t>Köszönöm a figyelmet!</a:t>
            </a:r>
            <a:endParaRPr lang="en-US" dirty="0"/>
          </a:p>
        </p:txBody>
      </p:sp>
      <p:sp>
        <p:nvSpPr>
          <p:cNvPr id="2050" name="AutoShape 2" descr="mailbox://C:/Users/user/AppData/Roaming/Thunderbird/Profiles/pbcl39yd.default/Mail/Local%20Folders/Inbox?number=23506601&amp;part=1.2&amp;filename=IMG-27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52" name="AutoShape 4" descr="mailbox://C:/Users/user/AppData/Roaming/Thunderbird/Profiles/pbcl39yd.default/Mail/Local%20Folders/Inbox?number=23506601&amp;part=1.2&amp;filename=IMG-27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2AA27-B721-EEEA-9172-DDA4F4E72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r="14307"/>
          <a:stretch>
            <a:fillRect/>
          </a:stretch>
        </p:blipFill>
        <p:spPr>
          <a:xfrm>
            <a:off x="6149009" y="1943100"/>
            <a:ext cx="5198167" cy="3838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4EAEB0-5D6E-B74A-4D9F-C2184A56385A}"/>
              </a:ext>
            </a:extLst>
          </p:cNvPr>
          <p:cNvSpPr txBox="1"/>
          <p:nvPr/>
        </p:nvSpPr>
        <p:spPr>
          <a:xfrm>
            <a:off x="844824" y="3955774"/>
            <a:ext cx="4810539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hu-HU" sz="2000" b="1" dirty="0"/>
              <a:t>https://imagineproject.eu/toolkit/hungarian/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1F305-B3BE-CA56-B120-C6826E3CC284}"/>
              </a:ext>
            </a:extLst>
          </p:cNvPr>
          <p:cNvSpPr txBox="1"/>
          <p:nvPr/>
        </p:nvSpPr>
        <p:spPr>
          <a:xfrm>
            <a:off x="844824" y="2764771"/>
            <a:ext cx="495962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hu-HU" sz="3200" b="1" dirty="0"/>
              <a:t>https://imagineproject.eu/</a:t>
            </a:r>
          </a:p>
        </p:txBody>
      </p:sp>
    </p:spTree>
    <p:extLst>
      <p:ext uri="{BB962C8B-B14F-4D97-AF65-F5344CB8AC3E}">
        <p14:creationId xmlns:p14="http://schemas.microsoft.com/office/powerpoint/2010/main" val="15273330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1375" y="842963"/>
            <a:ext cx="10515600" cy="2452687"/>
          </a:xfrm>
        </p:spPr>
        <p:txBody>
          <a:bodyPr>
            <a:normAutofit/>
          </a:bodyPr>
          <a:lstStyle/>
          <a:p>
            <a:r>
              <a:rPr lang="hu-HU" sz="2800" dirty="0"/>
              <a:t>A túlzott és indokolatlan antibiotikum használat rezisztencia kialakulásához vezet, mely - különösen időskorban - felelős a gyakori és súlyos fertőzésekért. Az infekciókontrol hiánya és a nem megfelelő diagnózis túlzott antibiotikum használathoz vezet idősotthonokban. Az antibiotikumok alkalmazása és az infekció kontrol gyakorlata nagy különbségeket mutat országonként.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"/>
          </p:nvPr>
        </p:nvSpPr>
        <p:spPr>
          <a:xfrm>
            <a:off x="831850" y="3438525"/>
            <a:ext cx="10515600" cy="2651125"/>
          </a:xfrm>
        </p:spPr>
        <p:txBody>
          <a:bodyPr>
            <a:noAutofit/>
          </a:bodyPr>
          <a:lstStyle/>
          <a:p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Fő célok: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A húgyúti fertőzések számának csökkentése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hu-HU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Húgyúti fertőzésekben feleslegesen alkalmazott antibiotikum-felírás csökkentése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hu-HU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Az infekciókontrol fokozása idősotthonokban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1375" y="642939"/>
            <a:ext cx="10515600" cy="957262"/>
          </a:xfrm>
        </p:spPr>
        <p:txBody>
          <a:bodyPr>
            <a:normAutofit/>
          </a:bodyPr>
          <a:lstStyle/>
          <a:p>
            <a:r>
              <a:rPr lang="hu-HU" dirty="0"/>
              <a:t>Résztvevő szervezetek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69FE94CE-F906-6051-FADF-8FF5205C86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498" y="1743142"/>
            <a:ext cx="9488498" cy="40758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7725" y="151534"/>
            <a:ext cx="10515600" cy="1325563"/>
          </a:xfrm>
        </p:spPr>
        <p:txBody>
          <a:bodyPr/>
          <a:lstStyle/>
          <a:p>
            <a:r>
              <a:rPr lang="hu-HU" dirty="0"/>
              <a:t>Résztvevő országok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733550" y="1504950"/>
            <a:ext cx="3076575" cy="4404159"/>
          </a:xfrm>
        </p:spPr>
        <p:txBody>
          <a:bodyPr>
            <a:normAutofit/>
          </a:bodyPr>
          <a:lstStyle/>
          <a:p>
            <a:r>
              <a:rPr lang="hu-HU" dirty="0"/>
              <a:t>Dánia </a:t>
            </a:r>
          </a:p>
          <a:p>
            <a:r>
              <a:rPr lang="hu-HU" dirty="0"/>
              <a:t>Görögország</a:t>
            </a:r>
          </a:p>
          <a:p>
            <a:r>
              <a:rPr lang="hu-HU" dirty="0"/>
              <a:t>Litvánia </a:t>
            </a:r>
          </a:p>
          <a:p>
            <a:r>
              <a:rPr lang="hu-HU" dirty="0"/>
              <a:t>Lengyelország </a:t>
            </a:r>
          </a:p>
          <a:p>
            <a:r>
              <a:rPr lang="hu-HU" dirty="0"/>
              <a:t>Magyarország </a:t>
            </a:r>
          </a:p>
          <a:p>
            <a:r>
              <a:rPr lang="hu-HU" dirty="0"/>
              <a:t>Szlovákia</a:t>
            </a:r>
          </a:p>
          <a:p>
            <a:r>
              <a:rPr lang="hu-HU" dirty="0"/>
              <a:t>Szlovénia  </a:t>
            </a:r>
          </a:p>
          <a:p>
            <a:r>
              <a:rPr lang="hu-HU" dirty="0"/>
              <a:t>Spanyolország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ACCA4-32E0-390F-9AF8-25910E626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41" t="26992" r="19695" b="13430"/>
          <a:stretch>
            <a:fillRect/>
          </a:stretch>
        </p:blipFill>
        <p:spPr>
          <a:xfrm>
            <a:off x="4215162" y="1182030"/>
            <a:ext cx="7493620" cy="40858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IMAGINE </a:t>
            </a:r>
            <a:r>
              <a:rPr lang="hu-HU" dirty="0" err="1"/>
              <a:t>Study-ba</a:t>
            </a:r>
            <a:r>
              <a:rPr lang="hu-HU" dirty="0"/>
              <a:t> bevont idősotthonok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743950" y="1257300"/>
            <a:ext cx="2943225" cy="4651809"/>
          </a:xfrm>
        </p:spPr>
        <p:txBody>
          <a:bodyPr/>
          <a:lstStyle/>
          <a:p>
            <a:pPr>
              <a:buNone/>
            </a:pPr>
            <a:r>
              <a:rPr lang="hu-HU" dirty="0"/>
              <a:t>18 idősotthon állami-, egyházi- és civil fenntartásban</a:t>
            </a:r>
          </a:p>
          <a:p>
            <a:pPr>
              <a:buNone/>
            </a:pPr>
            <a:r>
              <a:rPr lang="hu-HU" dirty="0"/>
              <a:t>Ellátotti létszám: 22-184 között</a:t>
            </a:r>
          </a:p>
          <a:p>
            <a:pPr>
              <a:buNone/>
            </a:pPr>
            <a:r>
              <a:rPr lang="hu-HU" dirty="0"/>
              <a:t>  </a:t>
            </a:r>
          </a:p>
          <a:p>
            <a:pPr>
              <a:buNone/>
            </a:pP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1290638"/>
            <a:ext cx="7620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Antibiotikumok használata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95350" y="3800475"/>
            <a:ext cx="10515600" cy="1905000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hu-HU" sz="3500" b="1" dirty="0"/>
              <a:t>                  </a:t>
            </a:r>
            <a:r>
              <a:rPr lang="hu-HU" sz="3500" b="1" dirty="0">
                <a:solidFill>
                  <a:schemeClr val="tx2">
                    <a:lumMod val="50000"/>
                  </a:schemeClr>
                </a:solidFill>
              </a:rPr>
              <a:t>Dánia      Görögország      Magyarország         Litvánia      Lengyelország       Szlovénia           Szlovákia     Spanyolország</a:t>
            </a:r>
            <a:r>
              <a:rPr lang="hu-HU" sz="3500" dirty="0">
                <a:solidFill>
                  <a:schemeClr val="tx2">
                    <a:lumMod val="50000"/>
                  </a:schemeClr>
                </a:solidFill>
              </a:rPr>
              <a:t>	</a:t>
            </a:r>
          </a:p>
          <a:p>
            <a:pPr algn="ctr">
              <a:buNone/>
            </a:pPr>
            <a:endParaRPr lang="hu-HU" sz="3500" dirty="0"/>
          </a:p>
          <a:p>
            <a:pPr algn="ctr">
              <a:buNone/>
            </a:pPr>
            <a:r>
              <a:rPr lang="hu-HU" sz="3000" dirty="0"/>
              <a:t>Felírt antibiotikum  	Húgyúti fertőzésre </a:t>
            </a:r>
            <a:r>
              <a:rPr lang="hu-HU" sz="3000" b="1" dirty="0"/>
              <a:t>kezelésére</a:t>
            </a:r>
            <a:r>
              <a:rPr lang="hu-HU" sz="3000" dirty="0"/>
              <a:t> felírt antibiotikum 	Húgyúti fertőzés </a:t>
            </a:r>
            <a:r>
              <a:rPr lang="hu-HU" sz="3000" b="1" dirty="0"/>
              <a:t>megelőzésére</a:t>
            </a:r>
            <a:r>
              <a:rPr lang="hu-HU" sz="3000" dirty="0"/>
              <a:t> felírt antibiotikum </a:t>
            </a:r>
          </a:p>
          <a:p>
            <a:pPr algn="ctr">
              <a:buNone/>
            </a:pPr>
            <a:endParaRPr lang="hu-HU" sz="3500" dirty="0"/>
          </a:p>
          <a:p>
            <a:pPr algn="ctr">
              <a:lnSpc>
                <a:spcPct val="120000"/>
              </a:lnSpc>
              <a:buNone/>
            </a:pPr>
            <a:r>
              <a:rPr lang="hu-HU" sz="4500" dirty="0"/>
              <a:t>Az ellátottak százalékos arányában egy adott napon felírt antibiotikumok az ápolást-gondozást nyújtó intézményekben (2016-2017)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-703" b="26134"/>
          <a:stretch>
            <a:fillRect/>
          </a:stretch>
        </p:blipFill>
        <p:spPr bwMode="auto">
          <a:xfrm>
            <a:off x="657225" y="1700213"/>
            <a:ext cx="110204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3438525" y="4381500"/>
            <a:ext cx="161925" cy="1524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entury Gothic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7077075" y="4381500"/>
            <a:ext cx="161925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entury Gothic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600200" y="4352925"/>
            <a:ext cx="161925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entury Gothic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7575" y="285751"/>
            <a:ext cx="10515600" cy="1104900"/>
          </a:xfrm>
        </p:spPr>
        <p:txBody>
          <a:bodyPr/>
          <a:lstStyle/>
          <a:p>
            <a:r>
              <a:rPr lang="hu-HU" dirty="0"/>
              <a:t>APO Módszer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"/>
          </p:nvPr>
        </p:nvSpPr>
        <p:spPr>
          <a:xfrm>
            <a:off x="7924800" y="1638300"/>
            <a:ext cx="3422650" cy="285750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APO = </a:t>
            </a:r>
          </a:p>
          <a:p>
            <a:r>
              <a:rPr lang="hu-HU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Audit </a:t>
            </a:r>
          </a:p>
          <a:p>
            <a:r>
              <a:rPr lang="hu-HU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Project </a:t>
            </a:r>
          </a:p>
          <a:p>
            <a:r>
              <a:rPr lang="hu-HU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u-HU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Odense</a:t>
            </a:r>
            <a:endParaRPr lang="hu-H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317" r="1243"/>
          <a:stretch>
            <a:fillRect/>
          </a:stretch>
        </p:blipFill>
        <p:spPr bwMode="auto">
          <a:xfrm>
            <a:off x="904875" y="1466850"/>
            <a:ext cx="6810375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APO táblázat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7188" t="12301" r="15848" b="4762"/>
          <a:stretch>
            <a:fillRect/>
          </a:stretch>
        </p:blipFill>
        <p:spPr bwMode="auto">
          <a:xfrm>
            <a:off x="2305050" y="1028700"/>
            <a:ext cx="743770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5AD4-4B85-DF51-4378-A7F2353D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96958"/>
            <a:ext cx="2487820" cy="1709529"/>
          </a:xfrm>
        </p:spPr>
        <p:txBody>
          <a:bodyPr>
            <a:normAutofit/>
          </a:bodyPr>
          <a:lstStyle/>
          <a:p>
            <a:r>
              <a:rPr lang="hu-HU" sz="5400" dirty="0"/>
              <a:t>Higiénés audit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D5C4B0A-F6A5-84AA-35E3-E3CDE27F98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445761"/>
              </p:ext>
            </p:extLst>
          </p:nvPr>
        </p:nvGraphicFramePr>
        <p:xfrm>
          <a:off x="3780011" y="427037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8020022" progId="AcroExch.Document.DC">
                  <p:embed/>
                </p:oleObj>
              </mc:Choice>
              <mc:Fallback>
                <p:oleObj name="Acrobat Document" r:id="rId2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80011" y="427037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F344423-EE2B-E95A-5EB1-D1D7960776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962306"/>
              </p:ext>
            </p:extLst>
          </p:nvPr>
        </p:nvGraphicFramePr>
        <p:xfrm>
          <a:off x="7893535" y="427037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363" imgH="8020022" progId="AcroExch.Document.DC">
                  <p:embed/>
                </p:oleObj>
              </mc:Choice>
              <mc:Fallback>
                <p:oleObj name="Acrobat Document" r:id="rId4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93535" y="427037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43713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968AD"/>
      </a:accent1>
      <a:accent2>
        <a:srgbClr val="35A5DE"/>
      </a:accent2>
      <a:accent3>
        <a:srgbClr val="7AB324"/>
      </a:accent3>
      <a:accent4>
        <a:srgbClr val="253359"/>
      </a:accent4>
      <a:accent5>
        <a:srgbClr val="FF9933"/>
      </a:accent5>
      <a:accent6>
        <a:srgbClr val="8E7F08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968AD"/>
      </a:accent1>
      <a:accent2>
        <a:srgbClr val="35A5DE"/>
      </a:accent2>
      <a:accent3>
        <a:srgbClr val="7AB324"/>
      </a:accent3>
      <a:accent4>
        <a:srgbClr val="253359"/>
      </a:accent4>
      <a:accent5>
        <a:srgbClr val="FF9933"/>
      </a:accent5>
      <a:accent6>
        <a:srgbClr val="8E7F08"/>
      </a:accent6>
      <a:hlink>
        <a:srgbClr val="0000FF"/>
      </a:hlink>
      <a:folHlink>
        <a:srgbClr val="FF00FF"/>
      </a:folHlink>
    </a:clrScheme>
    <a:fontScheme name="Office Theme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</TotalTime>
  <Words>309</Words>
  <Application>Microsoft Office PowerPoint</Application>
  <PresentationFormat>Widescreen</PresentationFormat>
  <Paragraphs>57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 Light</vt:lpstr>
      <vt:lpstr>Century Gothic</vt:lpstr>
      <vt:lpstr>Office Theme</vt:lpstr>
      <vt:lpstr>Acrobat Document</vt:lpstr>
      <vt:lpstr>   </vt:lpstr>
      <vt:lpstr>A túlzott és indokolatlan antibiotikum használat rezisztencia kialakulásához vezet, mely - különösen időskorban - felelős a gyakori és súlyos fertőzésekért. Az infekciókontrol hiánya és a nem megfelelő diagnózis túlzott antibiotikum használathoz vezet idősotthonokban. Az antibiotikumok alkalmazása és az infekció kontrol gyakorlata nagy különbségeket mutat országonként.</vt:lpstr>
      <vt:lpstr>Résztvevő szervezetek</vt:lpstr>
      <vt:lpstr>Résztvevő országok</vt:lpstr>
      <vt:lpstr>Az IMAGINE Study-ba bevont idősotthonok</vt:lpstr>
      <vt:lpstr>Antibiotikumok használata</vt:lpstr>
      <vt:lpstr>APO Módszer</vt:lpstr>
      <vt:lpstr>APO táblázat</vt:lpstr>
      <vt:lpstr>Higiénés audit</vt:lpstr>
      <vt:lpstr>A tréning</vt:lpstr>
      <vt:lpstr>Tájékoztatók dolgozóknak</vt:lpstr>
      <vt:lpstr>Új belépő dolgozók oktatása</vt:lpstr>
      <vt:lpstr>Általános tájékoztatók </vt:lpstr>
      <vt:lpstr>Egyszerűsített algoritmus</vt:lpstr>
      <vt:lpstr>Infekciókontrol, higiénés audit</vt:lpstr>
      <vt:lpstr>Húgyúti infekciók</vt:lpstr>
      <vt:lpstr>Antibiotikus kezelések</vt:lpstr>
      <vt:lpstr>Az egyszerűsített algoritmus használatával a szükségtelen kezelések számának változása 2024-2025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Garcia Sangenis</dc:creator>
  <cp:lastModifiedBy>András Bálint</cp:lastModifiedBy>
  <cp:revision>47</cp:revision>
  <dcterms:modified xsi:type="dcterms:W3CDTF">2026-02-16T08:39:45Z</dcterms:modified>
</cp:coreProperties>
</file>