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  <p:sldMasterId id="2147484049" r:id="rId2"/>
    <p:sldMasterId id="2147484061" r:id="rId3"/>
  </p:sldMasterIdLst>
  <p:notesMasterIdLst>
    <p:notesMasterId r:id="rId43"/>
  </p:notesMasterIdLst>
  <p:handoutMasterIdLst>
    <p:handoutMasterId r:id="rId44"/>
  </p:handoutMasterIdLst>
  <p:sldIdLst>
    <p:sldId id="289" r:id="rId4"/>
    <p:sldId id="446" r:id="rId5"/>
    <p:sldId id="518" r:id="rId6"/>
    <p:sldId id="530" r:id="rId7"/>
    <p:sldId id="434" r:id="rId8"/>
    <p:sldId id="260" r:id="rId9"/>
    <p:sldId id="261" r:id="rId10"/>
    <p:sldId id="537" r:id="rId11"/>
    <p:sldId id="534" r:id="rId12"/>
    <p:sldId id="535" r:id="rId13"/>
    <p:sldId id="536" r:id="rId14"/>
    <p:sldId id="258" r:id="rId15"/>
    <p:sldId id="269" r:id="rId16"/>
    <p:sldId id="272" r:id="rId17"/>
    <p:sldId id="532" r:id="rId18"/>
    <p:sldId id="483" r:id="rId19"/>
    <p:sldId id="484" r:id="rId20"/>
    <p:sldId id="488" r:id="rId21"/>
    <p:sldId id="489" r:id="rId22"/>
    <p:sldId id="512" r:id="rId23"/>
    <p:sldId id="533" r:id="rId24"/>
    <p:sldId id="277" r:id="rId25"/>
    <p:sldId id="279" r:id="rId26"/>
    <p:sldId id="280" r:id="rId27"/>
    <p:sldId id="538" r:id="rId28"/>
    <p:sldId id="281" r:id="rId29"/>
    <p:sldId id="283" r:id="rId30"/>
    <p:sldId id="284" r:id="rId31"/>
    <p:sldId id="285" r:id="rId32"/>
    <p:sldId id="539" r:id="rId33"/>
    <p:sldId id="286" r:id="rId34"/>
    <p:sldId id="516" r:id="rId35"/>
    <p:sldId id="405" r:id="rId36"/>
    <p:sldId id="426" r:id="rId37"/>
    <p:sldId id="504" r:id="rId38"/>
    <p:sldId id="505" r:id="rId39"/>
    <p:sldId id="503" r:id="rId40"/>
    <p:sldId id="506" r:id="rId41"/>
    <p:sldId id="313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ilárd Alagi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4" autoAdjust="0"/>
    <p:restoredTop sz="59117" autoAdjust="0"/>
  </p:normalViewPr>
  <p:slideViewPr>
    <p:cSldViewPr>
      <p:cViewPr varScale="1">
        <p:scale>
          <a:sx n="37" d="100"/>
          <a:sy n="37" d="100"/>
        </p:scale>
        <p:origin x="136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u="none" strike="noStrike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Falugondnoki és tanyagondnoki szolgáltatások számának alakulása 2004 és 2025 között</a:t>
            </a:r>
          </a:p>
          <a:p>
            <a:pPr>
              <a:defRPr/>
            </a:pPr>
            <a:r>
              <a:rPr lang="hu-HU" sz="1400" b="1" i="1" u="none" strike="noStrike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0" i="1" u="none" strike="noStrike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(Forrás: KSH, SZOCVIR)</a:t>
            </a:r>
            <a:endParaRPr lang="hu-HU" sz="1400" b="0" i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'Szolgáltatások száma_diagramm'!$B$1</c:f>
              <c:strCache>
                <c:ptCount val="1"/>
                <c:pt idx="0">
                  <c:v>Falugondnoki szolgáltatás                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537-470A-9B79-47E6279A6CBC}"/>
              </c:ext>
            </c:extLst>
          </c:dPt>
          <c:dPt>
            <c:idx val="16"/>
            <c:marker>
              <c:symbol val="squar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537-470A-9B79-47E6279A6CBC}"/>
              </c:ext>
            </c:extLst>
          </c:dPt>
          <c:dPt>
            <c:idx val="21"/>
            <c:marker>
              <c:symbol val="squar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537-470A-9B79-47E6279A6CBC}"/>
              </c:ext>
            </c:extLst>
          </c:dPt>
          <c:dLbls>
            <c:dLbl>
              <c:idx val="0"/>
              <c:layout>
                <c:manualLayout>
                  <c:x val="4.8484848484848337E-3"/>
                  <c:y val="-6.3241119840884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37-470A-9B79-47E6279A6CBC}"/>
                </c:ext>
              </c:extLst>
            </c:dLbl>
            <c:dLbl>
              <c:idx val="16"/>
              <c:layout>
                <c:manualLayout>
                  <c:x val="-7.9191919191919313E-2"/>
                  <c:y val="-8.6956539781216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7-470A-9B79-47E6279A6CBC}"/>
                </c:ext>
              </c:extLst>
            </c:dLbl>
            <c:dLbl>
              <c:idx val="21"/>
              <c:layout>
                <c:manualLayout>
                  <c:x val="-3.0707070707070707E-2"/>
                  <c:y val="-7.8871544565701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37-470A-9B79-47E6279A6CB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'Szolgáltatások száma_diagramm'!$A$2:$A$23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xVal>
          <c:yVal>
            <c:numRef>
              <c:f>'Szolgáltatások száma_diagramm'!$B$2:$B$23</c:f>
              <c:numCache>
                <c:formatCode>##########0</c:formatCode>
                <c:ptCount val="22"/>
                <c:pt idx="0">
                  <c:v>588</c:v>
                </c:pt>
                <c:pt idx="1">
                  <c:v>604</c:v>
                </c:pt>
                <c:pt idx="2">
                  <c:v>661</c:v>
                </c:pt>
                <c:pt idx="3">
                  <c:v>646</c:v>
                </c:pt>
                <c:pt idx="4">
                  <c:v>666</c:v>
                </c:pt>
                <c:pt idx="5">
                  <c:v>756</c:v>
                </c:pt>
                <c:pt idx="6">
                  <c:v>861</c:v>
                </c:pt>
                <c:pt idx="7">
                  <c:v>864</c:v>
                </c:pt>
                <c:pt idx="8" formatCode="General">
                  <c:v>876</c:v>
                </c:pt>
                <c:pt idx="9" formatCode="General">
                  <c:v>887</c:v>
                </c:pt>
                <c:pt idx="10" formatCode="General">
                  <c:v>930</c:v>
                </c:pt>
                <c:pt idx="11" formatCode="General">
                  <c:v>943</c:v>
                </c:pt>
                <c:pt idx="12" formatCode="General">
                  <c:v>967</c:v>
                </c:pt>
                <c:pt idx="13" formatCode="General">
                  <c:v>974</c:v>
                </c:pt>
                <c:pt idx="14" formatCode="General">
                  <c:v>982</c:v>
                </c:pt>
                <c:pt idx="15" formatCode="General">
                  <c:v>995</c:v>
                </c:pt>
                <c:pt idx="16" formatCode="General">
                  <c:v>1204</c:v>
                </c:pt>
                <c:pt idx="17" formatCode="General">
                  <c:v>1371</c:v>
                </c:pt>
                <c:pt idx="18" formatCode="General">
                  <c:v>1465</c:v>
                </c:pt>
                <c:pt idx="19" formatCode="General">
                  <c:v>1501</c:v>
                </c:pt>
                <c:pt idx="20" formatCode="General">
                  <c:v>1516</c:v>
                </c:pt>
                <c:pt idx="21" formatCode="General">
                  <c:v>1532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537-470A-9B79-47E6279A6CBC}"/>
            </c:ext>
          </c:extLst>
        </c:ser>
        <c:ser>
          <c:idx val="1"/>
          <c:order val="1"/>
          <c:tx>
            <c:strRef>
              <c:f>'Szolgáltatások száma_diagramm'!$C$1</c:f>
              <c:strCache>
                <c:ptCount val="1"/>
                <c:pt idx="0">
                  <c:v>Tanyagondnoki szolgáltatás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squar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537-470A-9B79-47E6279A6CBC}"/>
              </c:ext>
            </c:extLst>
          </c:dPt>
          <c:dPt>
            <c:idx val="10"/>
            <c:marker>
              <c:symbol val="squar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537-470A-9B79-47E6279A6CBC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2537-470A-9B79-47E6279A6CBC}"/>
              </c:ext>
            </c:extLst>
          </c:dPt>
          <c:dPt>
            <c:idx val="21"/>
            <c:marker>
              <c:symbol val="squar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537-470A-9B79-47E6279A6CBC}"/>
              </c:ext>
            </c:extLst>
          </c:dPt>
          <c:dLbls>
            <c:dLbl>
              <c:idx val="0"/>
              <c:layout>
                <c:manualLayout>
                  <c:x val="0"/>
                  <c:y val="-7.9051399801105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37-470A-9B79-47E6279A6CBC}"/>
                </c:ext>
              </c:extLst>
            </c:dLbl>
            <c:dLbl>
              <c:idx val="10"/>
              <c:layout>
                <c:manualLayout>
                  <c:x val="-9.050505050505056E-2"/>
                  <c:y val="-5.27009332007373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37-470A-9B79-47E6279A6CBC}"/>
                </c:ext>
              </c:extLst>
            </c:dLbl>
            <c:dLbl>
              <c:idx val="21"/>
              <c:layout>
                <c:manualLayout>
                  <c:x val="-1.4545454545454663E-2"/>
                  <c:y val="-5.53359798607741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37-470A-9B79-47E6279A6CB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'Szolgáltatások száma_diagramm'!$A$2:$A$23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xVal>
          <c:yVal>
            <c:numRef>
              <c:f>'Szolgáltatások száma_diagramm'!$C$2:$C$23</c:f>
              <c:numCache>
                <c:formatCode>##########0</c:formatCode>
                <c:ptCount val="22"/>
                <c:pt idx="0">
                  <c:v>93</c:v>
                </c:pt>
                <c:pt idx="1">
                  <c:v>139</c:v>
                </c:pt>
                <c:pt idx="2">
                  <c:v>213</c:v>
                </c:pt>
                <c:pt idx="3">
                  <c:v>177</c:v>
                </c:pt>
                <c:pt idx="4">
                  <c:v>191</c:v>
                </c:pt>
                <c:pt idx="5">
                  <c:v>216</c:v>
                </c:pt>
                <c:pt idx="6">
                  <c:v>256</c:v>
                </c:pt>
                <c:pt idx="7">
                  <c:v>266</c:v>
                </c:pt>
                <c:pt idx="8" formatCode="General">
                  <c:v>277</c:v>
                </c:pt>
                <c:pt idx="9" formatCode="General">
                  <c:v>284</c:v>
                </c:pt>
                <c:pt idx="10" formatCode="General">
                  <c:v>376</c:v>
                </c:pt>
                <c:pt idx="11" formatCode="General">
                  <c:v>397</c:v>
                </c:pt>
                <c:pt idx="12" formatCode="General">
                  <c:v>404</c:v>
                </c:pt>
                <c:pt idx="13" formatCode="General">
                  <c:v>409</c:v>
                </c:pt>
                <c:pt idx="14" formatCode="General">
                  <c:v>393</c:v>
                </c:pt>
                <c:pt idx="15" formatCode="General">
                  <c:v>409</c:v>
                </c:pt>
                <c:pt idx="16" formatCode="General">
                  <c:v>442</c:v>
                </c:pt>
                <c:pt idx="17" formatCode="General">
                  <c:v>552</c:v>
                </c:pt>
                <c:pt idx="18" formatCode="General">
                  <c:v>580</c:v>
                </c:pt>
                <c:pt idx="19" formatCode="General">
                  <c:v>603</c:v>
                </c:pt>
                <c:pt idx="20" formatCode="General">
                  <c:v>621</c:v>
                </c:pt>
                <c:pt idx="21" formatCode="General">
                  <c:v>628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2537-470A-9B79-47E6279A6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49200"/>
        <c:axId val="373348808"/>
      </c:scatterChart>
      <c:valAx>
        <c:axId val="373349200"/>
        <c:scaling>
          <c:orientation val="minMax"/>
          <c:max val="2025"/>
          <c:min val="2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73348808"/>
        <c:crosses val="autoZero"/>
        <c:crossBetween val="midCat"/>
        <c:majorUnit val="5"/>
      </c:valAx>
      <c:valAx>
        <c:axId val="37334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###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73349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CC422-7716-4E86-83F6-1E5926EB2C1A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7DCAAA-65FD-4BC4-9E41-4E26C746E394}">
      <dgm:prSet phldrT="[Szöveg]" custT="1"/>
      <dgm:spPr/>
      <dgm:t>
        <a:bodyPr/>
        <a:lstStyle/>
        <a:p>
          <a:r>
            <a: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2026. január 1-jétől a Gondoskodáspolitikai ágazatban dolgozók bére összességében </a:t>
          </a:r>
          <a:r>
            <a:rPr lang="hu-HU" sz="28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rPr>
            <a:t>15%</a:t>
          </a:r>
          <a:r>
            <a:rPr lang="hu-H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-kal emelkedik.</a:t>
          </a:r>
        </a:p>
      </dgm:t>
    </dgm:pt>
    <dgm:pt modelId="{CBFC31DF-B970-48BE-8A6E-52FA92C3B6B6}" type="parTrans" cxnId="{49742049-3181-4103-A791-ABB39B1C4F13}">
      <dgm:prSet/>
      <dgm:spPr/>
      <dgm:t>
        <a:bodyPr/>
        <a:lstStyle/>
        <a:p>
          <a:endParaRPr lang="hu-HU"/>
        </a:p>
      </dgm:t>
    </dgm:pt>
    <dgm:pt modelId="{98D86B8A-392E-4E04-A2A4-3BBFC3666953}" type="sibTrans" cxnId="{49742049-3181-4103-A791-ABB39B1C4F13}">
      <dgm:prSet/>
      <dgm:spPr/>
      <dgm:t>
        <a:bodyPr/>
        <a:lstStyle/>
        <a:p>
          <a:endParaRPr lang="hu-HU"/>
        </a:p>
      </dgm:t>
    </dgm:pt>
    <dgm:pt modelId="{72A50139-5E4A-49B3-8080-21BEE640FD78}">
      <dgm:prSet custT="1"/>
      <dgm:spPr/>
      <dgm:t>
        <a:bodyPr/>
        <a:lstStyle/>
        <a:p>
          <a:r>
            <a:rPr lang="hu-H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béremelés több jogcímen, egymásra épülve valósul meg.</a:t>
          </a:r>
        </a:p>
      </dgm:t>
    </dgm:pt>
    <dgm:pt modelId="{82AA2A8C-CBA9-4BAF-BDE3-EE1853A1EB7D}" type="parTrans" cxnId="{9ABCA041-ABE8-488D-B05D-0BEA4999B0A3}">
      <dgm:prSet/>
      <dgm:spPr/>
      <dgm:t>
        <a:bodyPr/>
        <a:lstStyle/>
        <a:p>
          <a:endParaRPr lang="hu-HU"/>
        </a:p>
      </dgm:t>
    </dgm:pt>
    <dgm:pt modelId="{7EF5F50F-1954-45B3-8573-BEE789F0A31C}" type="sibTrans" cxnId="{9ABCA041-ABE8-488D-B05D-0BEA4999B0A3}">
      <dgm:prSet/>
      <dgm:spPr/>
      <dgm:t>
        <a:bodyPr/>
        <a:lstStyle/>
        <a:p>
          <a:endParaRPr lang="hu-HU"/>
        </a:p>
      </dgm:t>
    </dgm:pt>
    <dgm:pt modelId="{39C4AD7E-761A-4DC2-85F3-00364D0219C6}">
      <dgm:prSet custT="1"/>
      <dgm:spPr/>
      <dgm:t>
        <a:bodyPr/>
        <a:lstStyle/>
        <a:p>
          <a:r>
            <a:rPr lang="hu-H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cél az volt, hogy a béremelés ne csak az alapbérre, hanem valamennyi releváns jövedelemelemre kiterjedjen.</a:t>
          </a:r>
        </a:p>
      </dgm:t>
    </dgm:pt>
    <dgm:pt modelId="{F75CB171-29F0-4256-AF4C-3D4BACC6FF27}" type="parTrans" cxnId="{BA25B197-9025-4D5A-8EF7-85D114615B39}">
      <dgm:prSet/>
      <dgm:spPr/>
      <dgm:t>
        <a:bodyPr/>
        <a:lstStyle/>
        <a:p>
          <a:endParaRPr lang="hu-HU"/>
        </a:p>
      </dgm:t>
    </dgm:pt>
    <dgm:pt modelId="{3CD92E2F-635B-498B-BF40-AE48B018A778}" type="sibTrans" cxnId="{BA25B197-9025-4D5A-8EF7-85D114615B39}">
      <dgm:prSet/>
      <dgm:spPr/>
      <dgm:t>
        <a:bodyPr/>
        <a:lstStyle/>
        <a:p>
          <a:endParaRPr lang="hu-HU"/>
        </a:p>
      </dgm:t>
    </dgm:pt>
    <dgm:pt modelId="{2DE27282-4DE0-4C30-8EBC-83B31C53EFD7}" type="pres">
      <dgm:prSet presAssocID="{11FCC422-7716-4E86-83F6-1E5926EB2C1A}" presName="Name0" presStyleCnt="0">
        <dgm:presLayoutVars>
          <dgm:dir/>
          <dgm:animLvl val="lvl"/>
          <dgm:resizeHandles val="exact"/>
        </dgm:presLayoutVars>
      </dgm:prSet>
      <dgm:spPr/>
    </dgm:pt>
    <dgm:pt modelId="{81108532-4223-4168-99F5-811CC46770FF}" type="pres">
      <dgm:prSet presAssocID="{39C4AD7E-761A-4DC2-85F3-00364D0219C6}" presName="boxAndChildren" presStyleCnt="0"/>
      <dgm:spPr/>
    </dgm:pt>
    <dgm:pt modelId="{0D769F2D-9EEE-4397-8A56-980B789C6FBC}" type="pres">
      <dgm:prSet presAssocID="{39C4AD7E-761A-4DC2-85F3-00364D0219C6}" presName="parentTextBox" presStyleLbl="node1" presStyleIdx="0" presStyleCnt="3"/>
      <dgm:spPr/>
    </dgm:pt>
    <dgm:pt modelId="{B2BA0AE0-9F92-42F2-8446-3D398B116C65}" type="pres">
      <dgm:prSet presAssocID="{7EF5F50F-1954-45B3-8573-BEE789F0A31C}" presName="sp" presStyleCnt="0"/>
      <dgm:spPr/>
    </dgm:pt>
    <dgm:pt modelId="{FD7C1244-D62F-4D07-90C3-7D93143BC704}" type="pres">
      <dgm:prSet presAssocID="{72A50139-5E4A-49B3-8080-21BEE640FD78}" presName="arrowAndChildren" presStyleCnt="0"/>
      <dgm:spPr/>
    </dgm:pt>
    <dgm:pt modelId="{2BC33199-A9D7-41F5-86A7-4FF4BBF49AD5}" type="pres">
      <dgm:prSet presAssocID="{72A50139-5E4A-49B3-8080-21BEE640FD78}" presName="parentTextArrow" presStyleLbl="node1" presStyleIdx="1" presStyleCnt="3"/>
      <dgm:spPr/>
    </dgm:pt>
    <dgm:pt modelId="{7E95B939-17B4-4478-9174-15F9A028DB19}" type="pres">
      <dgm:prSet presAssocID="{98D86B8A-392E-4E04-A2A4-3BBFC3666953}" presName="sp" presStyleCnt="0"/>
      <dgm:spPr/>
    </dgm:pt>
    <dgm:pt modelId="{236FA236-C9D6-4D72-9B4A-3F33567A3FCF}" type="pres">
      <dgm:prSet presAssocID="{4A7DCAAA-65FD-4BC4-9E41-4E26C746E394}" presName="arrowAndChildren" presStyleCnt="0"/>
      <dgm:spPr/>
    </dgm:pt>
    <dgm:pt modelId="{BAF6EF8F-81C2-4A3E-83B0-81662526F848}" type="pres">
      <dgm:prSet presAssocID="{4A7DCAAA-65FD-4BC4-9E41-4E26C746E394}" presName="parentTextArrow" presStyleLbl="node1" presStyleIdx="2" presStyleCnt="3"/>
      <dgm:spPr/>
    </dgm:pt>
  </dgm:ptLst>
  <dgm:cxnLst>
    <dgm:cxn modelId="{8789B260-FDBE-477E-90CF-8478770773B5}" type="presOf" srcId="{11FCC422-7716-4E86-83F6-1E5926EB2C1A}" destId="{2DE27282-4DE0-4C30-8EBC-83B31C53EFD7}" srcOrd="0" destOrd="0" presId="urn:microsoft.com/office/officeart/2005/8/layout/process4"/>
    <dgm:cxn modelId="{9ABCA041-ABE8-488D-B05D-0BEA4999B0A3}" srcId="{11FCC422-7716-4E86-83F6-1E5926EB2C1A}" destId="{72A50139-5E4A-49B3-8080-21BEE640FD78}" srcOrd="1" destOrd="0" parTransId="{82AA2A8C-CBA9-4BAF-BDE3-EE1853A1EB7D}" sibTransId="{7EF5F50F-1954-45B3-8573-BEE789F0A31C}"/>
    <dgm:cxn modelId="{49742049-3181-4103-A791-ABB39B1C4F13}" srcId="{11FCC422-7716-4E86-83F6-1E5926EB2C1A}" destId="{4A7DCAAA-65FD-4BC4-9E41-4E26C746E394}" srcOrd="0" destOrd="0" parTransId="{CBFC31DF-B970-48BE-8A6E-52FA92C3B6B6}" sibTransId="{98D86B8A-392E-4E04-A2A4-3BBFC3666953}"/>
    <dgm:cxn modelId="{173E7C50-3005-4F58-8A6F-08DFE1B82AA7}" type="presOf" srcId="{4A7DCAAA-65FD-4BC4-9E41-4E26C746E394}" destId="{BAF6EF8F-81C2-4A3E-83B0-81662526F848}" srcOrd="0" destOrd="0" presId="urn:microsoft.com/office/officeart/2005/8/layout/process4"/>
    <dgm:cxn modelId="{BA25B197-9025-4D5A-8EF7-85D114615B39}" srcId="{11FCC422-7716-4E86-83F6-1E5926EB2C1A}" destId="{39C4AD7E-761A-4DC2-85F3-00364D0219C6}" srcOrd="2" destOrd="0" parTransId="{F75CB171-29F0-4256-AF4C-3D4BACC6FF27}" sibTransId="{3CD92E2F-635B-498B-BF40-AE48B018A778}"/>
    <dgm:cxn modelId="{8FE87A9F-5063-4855-9D92-337F18B3264C}" type="presOf" srcId="{39C4AD7E-761A-4DC2-85F3-00364D0219C6}" destId="{0D769F2D-9EEE-4397-8A56-980B789C6FBC}" srcOrd="0" destOrd="0" presId="urn:microsoft.com/office/officeart/2005/8/layout/process4"/>
    <dgm:cxn modelId="{25DEFCAE-A800-4C6E-8390-4FD6C814A5F8}" type="presOf" srcId="{72A50139-5E4A-49B3-8080-21BEE640FD78}" destId="{2BC33199-A9D7-41F5-86A7-4FF4BBF49AD5}" srcOrd="0" destOrd="0" presId="urn:microsoft.com/office/officeart/2005/8/layout/process4"/>
    <dgm:cxn modelId="{4BA1673A-41DD-40F2-96A3-08E7A0242874}" type="presParOf" srcId="{2DE27282-4DE0-4C30-8EBC-83B31C53EFD7}" destId="{81108532-4223-4168-99F5-811CC46770FF}" srcOrd="0" destOrd="0" presId="urn:microsoft.com/office/officeart/2005/8/layout/process4"/>
    <dgm:cxn modelId="{A16953E3-1587-48C9-B7A6-71300DD783B6}" type="presParOf" srcId="{81108532-4223-4168-99F5-811CC46770FF}" destId="{0D769F2D-9EEE-4397-8A56-980B789C6FBC}" srcOrd="0" destOrd="0" presId="urn:microsoft.com/office/officeart/2005/8/layout/process4"/>
    <dgm:cxn modelId="{7961D69D-9904-4C05-B119-CE28C219E0B0}" type="presParOf" srcId="{2DE27282-4DE0-4C30-8EBC-83B31C53EFD7}" destId="{B2BA0AE0-9F92-42F2-8446-3D398B116C65}" srcOrd="1" destOrd="0" presId="urn:microsoft.com/office/officeart/2005/8/layout/process4"/>
    <dgm:cxn modelId="{8625A07B-5D8C-4586-8BB3-7C8C4748111E}" type="presParOf" srcId="{2DE27282-4DE0-4C30-8EBC-83B31C53EFD7}" destId="{FD7C1244-D62F-4D07-90C3-7D93143BC704}" srcOrd="2" destOrd="0" presId="urn:microsoft.com/office/officeart/2005/8/layout/process4"/>
    <dgm:cxn modelId="{5D367F9B-F742-4C97-9ADE-385A47A43F57}" type="presParOf" srcId="{FD7C1244-D62F-4D07-90C3-7D93143BC704}" destId="{2BC33199-A9D7-41F5-86A7-4FF4BBF49AD5}" srcOrd="0" destOrd="0" presId="urn:microsoft.com/office/officeart/2005/8/layout/process4"/>
    <dgm:cxn modelId="{58CFAFE4-17E4-408D-ACF8-40D941DF7E14}" type="presParOf" srcId="{2DE27282-4DE0-4C30-8EBC-83B31C53EFD7}" destId="{7E95B939-17B4-4478-9174-15F9A028DB19}" srcOrd="3" destOrd="0" presId="urn:microsoft.com/office/officeart/2005/8/layout/process4"/>
    <dgm:cxn modelId="{022453FF-26BD-4865-895E-9C741B09708E}" type="presParOf" srcId="{2DE27282-4DE0-4C30-8EBC-83B31C53EFD7}" destId="{236FA236-C9D6-4D72-9B4A-3F33567A3FCF}" srcOrd="4" destOrd="0" presId="urn:microsoft.com/office/officeart/2005/8/layout/process4"/>
    <dgm:cxn modelId="{31E8F34A-AAD9-4964-8FBA-EB132272896C}" type="presParOf" srcId="{236FA236-C9D6-4D72-9B4A-3F33567A3FCF}" destId="{BAF6EF8F-81C2-4A3E-83B0-81662526F8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404CA4-3637-4F30-AB00-F58EC233A5B9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82C0D476-281D-492C-9629-B9B589A02C79}">
      <dgm:prSet phldrT="[Szöveg]" custT="1"/>
      <dgm:spPr/>
      <dgm:t>
        <a:bodyPr/>
        <a:lstStyle/>
        <a:p>
          <a:pPr algn="just"/>
          <a:r>
            <a:rPr lang="hu-HU" sz="20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béremelésekhez szükséges forrás teljes egészében biztosított. A finanszírozás a Magyar Államkincstáron keresztül történik.</a:t>
          </a:r>
        </a:p>
      </dgm:t>
    </dgm:pt>
    <dgm:pt modelId="{0A8F022E-B16D-44B3-AEA7-4A0D7AAB8051}" type="parTrans" cxnId="{72CBEB76-381F-43C4-9E40-606ABCE39201}">
      <dgm:prSet/>
      <dgm:spPr/>
      <dgm:t>
        <a:bodyPr/>
        <a:lstStyle/>
        <a:p>
          <a:endParaRPr lang="hu-HU"/>
        </a:p>
      </dgm:t>
    </dgm:pt>
    <dgm:pt modelId="{1E02A352-346A-46FA-B182-FEAB2DF91FEC}" type="sibTrans" cxnId="{72CBEB76-381F-43C4-9E40-606ABCE39201}">
      <dgm:prSet/>
      <dgm:spPr/>
      <dgm:t>
        <a:bodyPr/>
        <a:lstStyle/>
        <a:p>
          <a:endParaRPr lang="hu-HU"/>
        </a:p>
      </dgm:t>
    </dgm:pt>
    <dgm:pt modelId="{D7B8CAC0-F525-463F-93CF-CD3D3F1FD714}">
      <dgm:prSet custT="1"/>
      <dgm:spPr/>
      <dgm:t>
        <a:bodyPr/>
        <a:lstStyle/>
        <a:p>
          <a:pPr algn="just"/>
          <a:r>
            <a:rPr lang="hu-HU" sz="20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támogatás: automatikusan jár, külön igénylés nélkül, a szociális hozzájárulási adóval növelt összegben</a:t>
          </a:r>
        </a:p>
      </dgm:t>
    </dgm:pt>
    <dgm:pt modelId="{E3BADC23-458C-4808-887F-ADA6F9308DBD}" type="parTrans" cxnId="{4A110BAC-CAC2-40A2-8849-D8E5D58972D7}">
      <dgm:prSet/>
      <dgm:spPr/>
      <dgm:t>
        <a:bodyPr/>
        <a:lstStyle/>
        <a:p>
          <a:endParaRPr lang="hu-HU"/>
        </a:p>
      </dgm:t>
    </dgm:pt>
    <dgm:pt modelId="{560ED0B2-D191-441B-83B0-66A48E565A94}" type="sibTrans" cxnId="{4A110BAC-CAC2-40A2-8849-D8E5D58972D7}">
      <dgm:prSet/>
      <dgm:spPr/>
      <dgm:t>
        <a:bodyPr/>
        <a:lstStyle/>
        <a:p>
          <a:endParaRPr lang="hu-HU"/>
        </a:p>
      </dgm:t>
    </dgm:pt>
    <dgm:pt modelId="{A63F6362-7F67-43E9-B401-DC956043C9FA}">
      <dgm:prSet custT="1"/>
      <dgm:spPr/>
      <dgm:t>
        <a:bodyPr/>
        <a:lstStyle/>
        <a:p>
          <a:pPr algn="just"/>
          <a:r>
            <a:rPr lang="hu-HU" sz="1900" dirty="0">
              <a:solidFill>
                <a:schemeClr val="tx1"/>
              </a:solidFill>
              <a:latin typeface="+mj-lt"/>
            </a:rPr>
            <a:t>Minimálbér és garantált bérminimum emelés kompenzációja:</a:t>
          </a:r>
          <a:r>
            <a:rPr lang="hu-HU" sz="19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rPr>
            <a:t>489/2013. (XII. 18.) Korm. rendelet módosításával, új kiegészítő támogatási jogcímek bevezetésével kerül biztosításra</a:t>
          </a:r>
          <a:endParaRPr lang="hu-HU" sz="1900" dirty="0">
            <a:solidFill>
              <a:schemeClr val="tx1"/>
            </a:solidFill>
            <a:latin typeface="+mj-lt"/>
          </a:endParaRPr>
        </a:p>
      </dgm:t>
    </dgm:pt>
    <dgm:pt modelId="{E485FFD5-231D-4143-999C-9C87BD66EC4C}" type="parTrans" cxnId="{12FC357B-D26F-4707-8011-F619363085E8}">
      <dgm:prSet/>
      <dgm:spPr/>
      <dgm:t>
        <a:bodyPr/>
        <a:lstStyle/>
        <a:p>
          <a:endParaRPr lang="hu-HU"/>
        </a:p>
      </dgm:t>
    </dgm:pt>
    <dgm:pt modelId="{1DD65474-3332-4600-BEC1-898ED240CFC0}" type="sibTrans" cxnId="{12FC357B-D26F-4707-8011-F619363085E8}">
      <dgm:prSet/>
      <dgm:spPr/>
      <dgm:t>
        <a:bodyPr/>
        <a:lstStyle/>
        <a:p>
          <a:endParaRPr lang="hu-HU"/>
        </a:p>
      </dgm:t>
    </dgm:pt>
    <dgm:pt modelId="{5536CBB6-1921-4159-879C-AA85C86573F4}">
      <dgm:prSet custT="1"/>
      <dgm:spPr/>
      <dgm:t>
        <a:bodyPr/>
        <a:lstStyle/>
        <a:p>
          <a:pPr algn="just">
            <a:buNone/>
          </a:pPr>
          <a:r>
            <a:rPr lang="hu-HU" sz="1800" b="0" dirty="0">
              <a:solidFill>
                <a:schemeClr val="tx1"/>
              </a:solidFill>
              <a:latin typeface="+mj-lt"/>
            </a:rPr>
            <a:t>a kiegészítő szociális pótlék kifizetéséhez kapcsolódó támogatásról, valamint egyes gondoskodáspolitikai tárgyú kormányrendeletek módosításáról szóló 427/2025. (XII. 23.) Korm. rendelet </a:t>
          </a:r>
        </a:p>
      </dgm:t>
    </dgm:pt>
    <dgm:pt modelId="{7EA4D1CE-52D8-41A3-AC99-67B2B1D9689E}" type="parTrans" cxnId="{49C26BB3-B686-4C83-8017-FE861BFB2152}">
      <dgm:prSet/>
      <dgm:spPr/>
      <dgm:t>
        <a:bodyPr/>
        <a:lstStyle/>
        <a:p>
          <a:endParaRPr lang="hu-HU"/>
        </a:p>
      </dgm:t>
    </dgm:pt>
    <dgm:pt modelId="{EDE05FD0-AADF-4CE6-AFEA-FD6447FCA8B8}" type="sibTrans" cxnId="{49C26BB3-B686-4C83-8017-FE861BFB2152}">
      <dgm:prSet/>
      <dgm:spPr/>
      <dgm:t>
        <a:bodyPr/>
        <a:lstStyle/>
        <a:p>
          <a:endParaRPr lang="hu-HU"/>
        </a:p>
      </dgm:t>
    </dgm:pt>
    <dgm:pt modelId="{7D071FCD-9E03-43CF-BF16-837C70BD47FD}">
      <dgm:prSet custT="1"/>
      <dgm:spPr/>
      <dgm:t>
        <a:bodyPr/>
        <a:lstStyle/>
        <a:p>
          <a:pPr algn="just">
            <a:buNone/>
          </a:pPr>
          <a:r>
            <a:rPr lang="hu-HU" sz="1800" dirty="0">
              <a:solidFill>
                <a:schemeClr val="tx1"/>
              </a:solidFill>
              <a:latin typeface="+mj-lt"/>
            </a:rPr>
            <a:t>A kiegészítő bérpótlék bevezetéséhez szükséges kompenzáció a minimálbér és garantált bérminimum emeléséhez szükséges kompenzációval együtt kerül biztosításra</a:t>
          </a:r>
        </a:p>
      </dgm:t>
    </dgm:pt>
    <dgm:pt modelId="{4B53CB3E-B81A-4A6A-96D8-30C932BEC24D}" type="parTrans" cxnId="{6F9E97EC-9C71-4D1E-BD30-E89C4C603331}">
      <dgm:prSet/>
      <dgm:spPr/>
      <dgm:t>
        <a:bodyPr/>
        <a:lstStyle/>
        <a:p>
          <a:endParaRPr lang="hu-HU"/>
        </a:p>
      </dgm:t>
    </dgm:pt>
    <dgm:pt modelId="{4D34A877-1A47-468E-8505-1DBDC9979888}" type="sibTrans" cxnId="{6F9E97EC-9C71-4D1E-BD30-E89C4C603331}">
      <dgm:prSet/>
      <dgm:spPr/>
      <dgm:t>
        <a:bodyPr/>
        <a:lstStyle/>
        <a:p>
          <a:endParaRPr lang="hu-HU"/>
        </a:p>
      </dgm:t>
    </dgm:pt>
    <dgm:pt modelId="{A75C380E-515F-4D8B-BCB2-F6F753E67337}" type="pres">
      <dgm:prSet presAssocID="{D4404CA4-3637-4F30-AB00-F58EC233A5B9}" presName="outerComposite" presStyleCnt="0">
        <dgm:presLayoutVars>
          <dgm:chMax val="5"/>
          <dgm:dir/>
          <dgm:resizeHandles val="exact"/>
        </dgm:presLayoutVars>
      </dgm:prSet>
      <dgm:spPr/>
    </dgm:pt>
    <dgm:pt modelId="{138B0D98-EF81-4E19-BEF9-B3AAA2B2F82C}" type="pres">
      <dgm:prSet presAssocID="{D4404CA4-3637-4F30-AB00-F58EC233A5B9}" presName="dummyMaxCanvas" presStyleCnt="0">
        <dgm:presLayoutVars/>
      </dgm:prSet>
      <dgm:spPr/>
    </dgm:pt>
    <dgm:pt modelId="{A7EB60E3-D9C3-413F-B5D9-A81917BD5ECD}" type="pres">
      <dgm:prSet presAssocID="{D4404CA4-3637-4F30-AB00-F58EC233A5B9}" presName="FiveNodes_1" presStyleLbl="node1" presStyleIdx="0" presStyleCnt="5" custLinFactNeighborX="-2239">
        <dgm:presLayoutVars>
          <dgm:bulletEnabled val="1"/>
        </dgm:presLayoutVars>
      </dgm:prSet>
      <dgm:spPr/>
    </dgm:pt>
    <dgm:pt modelId="{1DF9FA32-91AD-438A-9B19-D7075CD6D042}" type="pres">
      <dgm:prSet presAssocID="{D4404CA4-3637-4F30-AB00-F58EC233A5B9}" presName="FiveNodes_2" presStyleLbl="node1" presStyleIdx="1" presStyleCnt="5">
        <dgm:presLayoutVars>
          <dgm:bulletEnabled val="1"/>
        </dgm:presLayoutVars>
      </dgm:prSet>
      <dgm:spPr/>
    </dgm:pt>
    <dgm:pt modelId="{0C3EEBA2-6DE2-4145-A7E9-1228F4869714}" type="pres">
      <dgm:prSet presAssocID="{D4404CA4-3637-4F30-AB00-F58EC233A5B9}" presName="FiveNodes_3" presStyleLbl="node1" presStyleIdx="2" presStyleCnt="5">
        <dgm:presLayoutVars>
          <dgm:bulletEnabled val="1"/>
        </dgm:presLayoutVars>
      </dgm:prSet>
      <dgm:spPr/>
    </dgm:pt>
    <dgm:pt modelId="{9E6B9950-E626-4959-8B4E-32B6BE90A6AF}" type="pres">
      <dgm:prSet presAssocID="{D4404CA4-3637-4F30-AB00-F58EC233A5B9}" presName="FiveNodes_4" presStyleLbl="node1" presStyleIdx="3" presStyleCnt="5">
        <dgm:presLayoutVars>
          <dgm:bulletEnabled val="1"/>
        </dgm:presLayoutVars>
      </dgm:prSet>
      <dgm:spPr/>
    </dgm:pt>
    <dgm:pt modelId="{FFE92FB5-A2B1-4D66-A21D-49D649163F0D}" type="pres">
      <dgm:prSet presAssocID="{D4404CA4-3637-4F30-AB00-F58EC233A5B9}" presName="FiveNodes_5" presStyleLbl="node1" presStyleIdx="4" presStyleCnt="5">
        <dgm:presLayoutVars>
          <dgm:bulletEnabled val="1"/>
        </dgm:presLayoutVars>
      </dgm:prSet>
      <dgm:spPr/>
    </dgm:pt>
    <dgm:pt modelId="{715B8C8C-5CBC-46F2-8070-355AD7015D1B}" type="pres">
      <dgm:prSet presAssocID="{D4404CA4-3637-4F30-AB00-F58EC233A5B9}" presName="FiveConn_1-2" presStyleLbl="fgAccFollowNode1" presStyleIdx="0" presStyleCnt="4">
        <dgm:presLayoutVars>
          <dgm:bulletEnabled val="1"/>
        </dgm:presLayoutVars>
      </dgm:prSet>
      <dgm:spPr/>
    </dgm:pt>
    <dgm:pt modelId="{558DC14D-F334-4499-91E0-0A865C26EE86}" type="pres">
      <dgm:prSet presAssocID="{D4404CA4-3637-4F30-AB00-F58EC233A5B9}" presName="FiveConn_2-3" presStyleLbl="fgAccFollowNode1" presStyleIdx="1" presStyleCnt="4">
        <dgm:presLayoutVars>
          <dgm:bulletEnabled val="1"/>
        </dgm:presLayoutVars>
      </dgm:prSet>
      <dgm:spPr/>
    </dgm:pt>
    <dgm:pt modelId="{5A6A48C8-4B08-4265-A03B-60319C749BAE}" type="pres">
      <dgm:prSet presAssocID="{D4404CA4-3637-4F30-AB00-F58EC233A5B9}" presName="FiveConn_3-4" presStyleLbl="fgAccFollowNode1" presStyleIdx="2" presStyleCnt="4">
        <dgm:presLayoutVars>
          <dgm:bulletEnabled val="1"/>
        </dgm:presLayoutVars>
      </dgm:prSet>
      <dgm:spPr/>
    </dgm:pt>
    <dgm:pt modelId="{55DFE637-9259-497F-A0BC-DCBF6DE71BBB}" type="pres">
      <dgm:prSet presAssocID="{D4404CA4-3637-4F30-AB00-F58EC233A5B9}" presName="FiveConn_4-5" presStyleLbl="fgAccFollowNode1" presStyleIdx="3" presStyleCnt="4">
        <dgm:presLayoutVars>
          <dgm:bulletEnabled val="1"/>
        </dgm:presLayoutVars>
      </dgm:prSet>
      <dgm:spPr/>
    </dgm:pt>
    <dgm:pt modelId="{F21C406C-46B7-4714-89A6-928E067DA1D2}" type="pres">
      <dgm:prSet presAssocID="{D4404CA4-3637-4F30-AB00-F58EC233A5B9}" presName="FiveNodes_1_text" presStyleLbl="node1" presStyleIdx="4" presStyleCnt="5">
        <dgm:presLayoutVars>
          <dgm:bulletEnabled val="1"/>
        </dgm:presLayoutVars>
      </dgm:prSet>
      <dgm:spPr/>
    </dgm:pt>
    <dgm:pt modelId="{F38E3531-2319-4029-877E-E9C52CB0B405}" type="pres">
      <dgm:prSet presAssocID="{D4404CA4-3637-4F30-AB00-F58EC233A5B9}" presName="FiveNodes_2_text" presStyleLbl="node1" presStyleIdx="4" presStyleCnt="5">
        <dgm:presLayoutVars>
          <dgm:bulletEnabled val="1"/>
        </dgm:presLayoutVars>
      </dgm:prSet>
      <dgm:spPr/>
    </dgm:pt>
    <dgm:pt modelId="{88707DF2-8DF6-47A7-91FF-7FB88DC414D9}" type="pres">
      <dgm:prSet presAssocID="{D4404CA4-3637-4F30-AB00-F58EC233A5B9}" presName="FiveNodes_3_text" presStyleLbl="node1" presStyleIdx="4" presStyleCnt="5">
        <dgm:presLayoutVars>
          <dgm:bulletEnabled val="1"/>
        </dgm:presLayoutVars>
      </dgm:prSet>
      <dgm:spPr/>
    </dgm:pt>
    <dgm:pt modelId="{E49C12A3-4186-4826-9D95-7B82CE81BEC2}" type="pres">
      <dgm:prSet presAssocID="{D4404CA4-3637-4F30-AB00-F58EC233A5B9}" presName="FiveNodes_4_text" presStyleLbl="node1" presStyleIdx="4" presStyleCnt="5">
        <dgm:presLayoutVars>
          <dgm:bulletEnabled val="1"/>
        </dgm:presLayoutVars>
      </dgm:prSet>
      <dgm:spPr/>
    </dgm:pt>
    <dgm:pt modelId="{E2D18D20-7D70-4693-AEC7-7DED2FC69CC1}" type="pres">
      <dgm:prSet presAssocID="{D4404CA4-3637-4F30-AB00-F58EC233A5B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84B2D0A-4710-4546-8FB3-77283478DA5B}" type="presOf" srcId="{5536CBB6-1921-4159-879C-AA85C86573F4}" destId="{E49C12A3-4186-4826-9D95-7B82CE81BEC2}" srcOrd="1" destOrd="0" presId="urn:microsoft.com/office/officeart/2005/8/layout/vProcess5"/>
    <dgm:cxn modelId="{84784D22-1F58-4B62-B6EF-CD0B6667AEC4}" type="presOf" srcId="{D7B8CAC0-F525-463F-93CF-CD3D3F1FD714}" destId="{1DF9FA32-91AD-438A-9B19-D7075CD6D042}" srcOrd="0" destOrd="0" presId="urn:microsoft.com/office/officeart/2005/8/layout/vProcess5"/>
    <dgm:cxn modelId="{733CE234-EB48-4DCD-AFAF-9291D74D862B}" type="presOf" srcId="{D4404CA4-3637-4F30-AB00-F58EC233A5B9}" destId="{A75C380E-515F-4D8B-BCB2-F6F753E67337}" srcOrd="0" destOrd="0" presId="urn:microsoft.com/office/officeart/2005/8/layout/vProcess5"/>
    <dgm:cxn modelId="{F51BA15C-0012-4A4E-8A41-720586D00242}" type="presOf" srcId="{82C0D476-281D-492C-9629-B9B589A02C79}" destId="{F21C406C-46B7-4714-89A6-928E067DA1D2}" srcOrd="1" destOrd="0" presId="urn:microsoft.com/office/officeart/2005/8/layout/vProcess5"/>
    <dgm:cxn modelId="{1956EA45-A9C5-496F-8EE5-8835CD3EBF5F}" type="presOf" srcId="{7D071FCD-9E03-43CF-BF16-837C70BD47FD}" destId="{FFE92FB5-A2B1-4D66-A21D-49D649163F0D}" srcOrd="0" destOrd="0" presId="urn:microsoft.com/office/officeart/2005/8/layout/vProcess5"/>
    <dgm:cxn modelId="{1E113B6D-CA42-496C-A7B5-5CE0D5D92DA5}" type="presOf" srcId="{1DD65474-3332-4600-BEC1-898ED240CFC0}" destId="{5A6A48C8-4B08-4265-A03B-60319C749BAE}" srcOrd="0" destOrd="0" presId="urn:microsoft.com/office/officeart/2005/8/layout/vProcess5"/>
    <dgm:cxn modelId="{72CBEB76-381F-43C4-9E40-606ABCE39201}" srcId="{D4404CA4-3637-4F30-AB00-F58EC233A5B9}" destId="{82C0D476-281D-492C-9629-B9B589A02C79}" srcOrd="0" destOrd="0" parTransId="{0A8F022E-B16D-44B3-AEA7-4A0D7AAB8051}" sibTransId="{1E02A352-346A-46FA-B182-FEAB2DF91FEC}"/>
    <dgm:cxn modelId="{12FC357B-D26F-4707-8011-F619363085E8}" srcId="{D4404CA4-3637-4F30-AB00-F58EC233A5B9}" destId="{A63F6362-7F67-43E9-B401-DC956043C9FA}" srcOrd="2" destOrd="0" parTransId="{E485FFD5-231D-4143-999C-9C87BD66EC4C}" sibTransId="{1DD65474-3332-4600-BEC1-898ED240CFC0}"/>
    <dgm:cxn modelId="{77FCA280-3583-49E6-9194-794233CED833}" type="presOf" srcId="{A63F6362-7F67-43E9-B401-DC956043C9FA}" destId="{0C3EEBA2-6DE2-4145-A7E9-1228F4869714}" srcOrd="0" destOrd="0" presId="urn:microsoft.com/office/officeart/2005/8/layout/vProcess5"/>
    <dgm:cxn modelId="{F3B21289-E097-4479-9A52-3D1D2EE57D4F}" type="presOf" srcId="{5536CBB6-1921-4159-879C-AA85C86573F4}" destId="{9E6B9950-E626-4959-8B4E-32B6BE90A6AF}" srcOrd="0" destOrd="0" presId="urn:microsoft.com/office/officeart/2005/8/layout/vProcess5"/>
    <dgm:cxn modelId="{D3575E8B-B476-43DD-93B3-CA1AB51007DB}" type="presOf" srcId="{EDE05FD0-AADF-4CE6-AFEA-FD6447FCA8B8}" destId="{55DFE637-9259-497F-A0BC-DCBF6DE71BBB}" srcOrd="0" destOrd="0" presId="urn:microsoft.com/office/officeart/2005/8/layout/vProcess5"/>
    <dgm:cxn modelId="{1672388D-F072-4D62-9B29-DC3FCA76597F}" type="presOf" srcId="{D7B8CAC0-F525-463F-93CF-CD3D3F1FD714}" destId="{F38E3531-2319-4029-877E-E9C52CB0B405}" srcOrd="1" destOrd="0" presId="urn:microsoft.com/office/officeart/2005/8/layout/vProcess5"/>
    <dgm:cxn modelId="{AE838390-229E-40CB-B01F-BC82547F9073}" type="presOf" srcId="{7D071FCD-9E03-43CF-BF16-837C70BD47FD}" destId="{E2D18D20-7D70-4693-AEC7-7DED2FC69CC1}" srcOrd="1" destOrd="0" presId="urn:microsoft.com/office/officeart/2005/8/layout/vProcess5"/>
    <dgm:cxn modelId="{4A110BAC-CAC2-40A2-8849-D8E5D58972D7}" srcId="{D4404CA4-3637-4F30-AB00-F58EC233A5B9}" destId="{D7B8CAC0-F525-463F-93CF-CD3D3F1FD714}" srcOrd="1" destOrd="0" parTransId="{E3BADC23-458C-4808-887F-ADA6F9308DBD}" sibTransId="{560ED0B2-D191-441B-83B0-66A48E565A94}"/>
    <dgm:cxn modelId="{49C26BB3-B686-4C83-8017-FE861BFB2152}" srcId="{D4404CA4-3637-4F30-AB00-F58EC233A5B9}" destId="{5536CBB6-1921-4159-879C-AA85C86573F4}" srcOrd="3" destOrd="0" parTransId="{7EA4D1CE-52D8-41A3-AC99-67B2B1D9689E}" sibTransId="{EDE05FD0-AADF-4CE6-AFEA-FD6447FCA8B8}"/>
    <dgm:cxn modelId="{F957A8C7-7C28-4E35-9C71-7AB933F9AA95}" type="presOf" srcId="{A63F6362-7F67-43E9-B401-DC956043C9FA}" destId="{88707DF2-8DF6-47A7-91FF-7FB88DC414D9}" srcOrd="1" destOrd="0" presId="urn:microsoft.com/office/officeart/2005/8/layout/vProcess5"/>
    <dgm:cxn modelId="{A6F726E6-0E4C-4AB8-A412-417D33D98D95}" type="presOf" srcId="{1E02A352-346A-46FA-B182-FEAB2DF91FEC}" destId="{715B8C8C-5CBC-46F2-8070-355AD7015D1B}" srcOrd="0" destOrd="0" presId="urn:microsoft.com/office/officeart/2005/8/layout/vProcess5"/>
    <dgm:cxn modelId="{6F9E97EC-9C71-4D1E-BD30-E89C4C603331}" srcId="{D4404CA4-3637-4F30-AB00-F58EC233A5B9}" destId="{7D071FCD-9E03-43CF-BF16-837C70BD47FD}" srcOrd="4" destOrd="0" parTransId="{4B53CB3E-B81A-4A6A-96D8-30C932BEC24D}" sibTransId="{4D34A877-1A47-468E-8505-1DBDC9979888}"/>
    <dgm:cxn modelId="{B9E838ED-B41C-49AE-96F7-F31DE6B9AB94}" type="presOf" srcId="{560ED0B2-D191-441B-83B0-66A48E565A94}" destId="{558DC14D-F334-4499-91E0-0A865C26EE86}" srcOrd="0" destOrd="0" presId="urn:microsoft.com/office/officeart/2005/8/layout/vProcess5"/>
    <dgm:cxn modelId="{488A16FA-7FEF-4DF0-AE01-52D102AAB9C0}" type="presOf" srcId="{82C0D476-281D-492C-9629-B9B589A02C79}" destId="{A7EB60E3-D9C3-413F-B5D9-A81917BD5ECD}" srcOrd="0" destOrd="0" presId="urn:microsoft.com/office/officeart/2005/8/layout/vProcess5"/>
    <dgm:cxn modelId="{6FC1563F-8573-4B6A-934E-73D1BCD28A47}" type="presParOf" srcId="{A75C380E-515F-4D8B-BCB2-F6F753E67337}" destId="{138B0D98-EF81-4E19-BEF9-B3AAA2B2F82C}" srcOrd="0" destOrd="0" presId="urn:microsoft.com/office/officeart/2005/8/layout/vProcess5"/>
    <dgm:cxn modelId="{48B19500-26DC-4769-9A4D-CE52BC1D4E2C}" type="presParOf" srcId="{A75C380E-515F-4D8B-BCB2-F6F753E67337}" destId="{A7EB60E3-D9C3-413F-B5D9-A81917BD5ECD}" srcOrd="1" destOrd="0" presId="urn:microsoft.com/office/officeart/2005/8/layout/vProcess5"/>
    <dgm:cxn modelId="{AE912B9A-FFF7-4C32-8027-3FEBA77601FB}" type="presParOf" srcId="{A75C380E-515F-4D8B-BCB2-F6F753E67337}" destId="{1DF9FA32-91AD-438A-9B19-D7075CD6D042}" srcOrd="2" destOrd="0" presId="urn:microsoft.com/office/officeart/2005/8/layout/vProcess5"/>
    <dgm:cxn modelId="{D002CEA5-51F0-4E6C-901A-162A251AF0D7}" type="presParOf" srcId="{A75C380E-515F-4D8B-BCB2-F6F753E67337}" destId="{0C3EEBA2-6DE2-4145-A7E9-1228F4869714}" srcOrd="3" destOrd="0" presId="urn:microsoft.com/office/officeart/2005/8/layout/vProcess5"/>
    <dgm:cxn modelId="{150D47F7-97DF-4CCE-8DAF-10515639A95C}" type="presParOf" srcId="{A75C380E-515F-4D8B-BCB2-F6F753E67337}" destId="{9E6B9950-E626-4959-8B4E-32B6BE90A6AF}" srcOrd="4" destOrd="0" presId="urn:microsoft.com/office/officeart/2005/8/layout/vProcess5"/>
    <dgm:cxn modelId="{29A91D1F-B710-431A-B340-B46E8CDC5BDA}" type="presParOf" srcId="{A75C380E-515F-4D8B-BCB2-F6F753E67337}" destId="{FFE92FB5-A2B1-4D66-A21D-49D649163F0D}" srcOrd="5" destOrd="0" presId="urn:microsoft.com/office/officeart/2005/8/layout/vProcess5"/>
    <dgm:cxn modelId="{31B6A347-7802-4EBE-87B0-29CBD7E5C1AD}" type="presParOf" srcId="{A75C380E-515F-4D8B-BCB2-F6F753E67337}" destId="{715B8C8C-5CBC-46F2-8070-355AD7015D1B}" srcOrd="6" destOrd="0" presId="urn:microsoft.com/office/officeart/2005/8/layout/vProcess5"/>
    <dgm:cxn modelId="{AD4F13BC-B501-4F78-8E11-F14F35EC09A7}" type="presParOf" srcId="{A75C380E-515F-4D8B-BCB2-F6F753E67337}" destId="{558DC14D-F334-4499-91E0-0A865C26EE86}" srcOrd="7" destOrd="0" presId="urn:microsoft.com/office/officeart/2005/8/layout/vProcess5"/>
    <dgm:cxn modelId="{4DAC0528-E56D-4720-8525-36CE953756AF}" type="presParOf" srcId="{A75C380E-515F-4D8B-BCB2-F6F753E67337}" destId="{5A6A48C8-4B08-4265-A03B-60319C749BAE}" srcOrd="8" destOrd="0" presId="urn:microsoft.com/office/officeart/2005/8/layout/vProcess5"/>
    <dgm:cxn modelId="{CAB6ECAF-F8B8-41EF-A5D5-0C7745FB452D}" type="presParOf" srcId="{A75C380E-515F-4D8B-BCB2-F6F753E67337}" destId="{55DFE637-9259-497F-A0BC-DCBF6DE71BBB}" srcOrd="9" destOrd="0" presId="urn:microsoft.com/office/officeart/2005/8/layout/vProcess5"/>
    <dgm:cxn modelId="{E636D100-8B68-43BD-BAAA-E5637C321A82}" type="presParOf" srcId="{A75C380E-515F-4D8B-BCB2-F6F753E67337}" destId="{F21C406C-46B7-4714-89A6-928E067DA1D2}" srcOrd="10" destOrd="0" presId="urn:microsoft.com/office/officeart/2005/8/layout/vProcess5"/>
    <dgm:cxn modelId="{806F82D9-1A96-4178-85F1-0F90240ECAD7}" type="presParOf" srcId="{A75C380E-515F-4D8B-BCB2-F6F753E67337}" destId="{F38E3531-2319-4029-877E-E9C52CB0B405}" srcOrd="11" destOrd="0" presId="urn:microsoft.com/office/officeart/2005/8/layout/vProcess5"/>
    <dgm:cxn modelId="{7880AD7A-3BE5-4142-BBFC-02A5DD5CCBCE}" type="presParOf" srcId="{A75C380E-515F-4D8B-BCB2-F6F753E67337}" destId="{88707DF2-8DF6-47A7-91FF-7FB88DC414D9}" srcOrd="12" destOrd="0" presId="urn:microsoft.com/office/officeart/2005/8/layout/vProcess5"/>
    <dgm:cxn modelId="{544F6462-6036-419D-9060-34D9708ECACB}" type="presParOf" srcId="{A75C380E-515F-4D8B-BCB2-F6F753E67337}" destId="{E49C12A3-4186-4826-9D95-7B82CE81BEC2}" srcOrd="13" destOrd="0" presId="urn:microsoft.com/office/officeart/2005/8/layout/vProcess5"/>
    <dgm:cxn modelId="{DBDDFEE3-96DF-40EF-851B-342073E8037C}" type="presParOf" srcId="{A75C380E-515F-4D8B-BCB2-F6F753E67337}" destId="{E2D18D20-7D70-4693-AEC7-7DED2FC69CC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617C7-7496-4DDC-9700-2083792626F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C33F6BCB-45CB-4BEB-82E6-EC07E88600A6}">
      <dgm:prSet phldrT="[Szöveg]" custT="1"/>
      <dgm:spPr/>
      <dgm:t>
        <a:bodyPr/>
        <a:lstStyle/>
        <a:p>
          <a:r>
            <a:rPr lang="hu-HU" sz="28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Minimálbér 290 800 Ft → 322 800 Ft; </a:t>
          </a:r>
          <a:r>
            <a:rPr lang="hu-H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11%</a:t>
          </a:r>
        </a:p>
      </dgm:t>
    </dgm:pt>
    <dgm:pt modelId="{A1170644-6BC6-45AE-B485-415C66C2FE78}" type="parTrans" cxnId="{58ADFABA-F186-45CB-86F5-0267BDCFFD4D}">
      <dgm:prSet/>
      <dgm:spPr/>
      <dgm:t>
        <a:bodyPr/>
        <a:lstStyle/>
        <a:p>
          <a:endParaRPr lang="hu-HU"/>
        </a:p>
      </dgm:t>
    </dgm:pt>
    <dgm:pt modelId="{73F38BFF-1B6A-474E-900B-B42AA07C37F3}" type="sibTrans" cxnId="{58ADFABA-F186-45CB-86F5-0267BDCFFD4D}">
      <dgm:prSet/>
      <dgm:spPr/>
      <dgm:t>
        <a:bodyPr/>
        <a:lstStyle/>
        <a:p>
          <a:endParaRPr lang="hu-HU"/>
        </a:p>
      </dgm:t>
    </dgm:pt>
    <dgm:pt modelId="{D339F0E6-7A5B-42B0-A298-D45CE3859C44}">
      <dgm:prSet phldrT="[Szöveg]" custT="1"/>
      <dgm:spPr/>
      <dgm:t>
        <a:bodyPr/>
        <a:lstStyle/>
        <a:p>
          <a:r>
            <a:rPr lang="hu-HU" sz="28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Garantált bérminimum  348 800 Ft → 373 200 Ft; </a:t>
          </a:r>
          <a:r>
            <a:rPr lang="hu-HU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7%</a:t>
          </a:r>
        </a:p>
      </dgm:t>
    </dgm:pt>
    <dgm:pt modelId="{0D784D10-CA34-4DAC-A031-CA49DBBB1CEA}" type="parTrans" cxnId="{6347D1EA-6032-42B9-AD07-EF408D1F0360}">
      <dgm:prSet/>
      <dgm:spPr/>
      <dgm:t>
        <a:bodyPr/>
        <a:lstStyle/>
        <a:p>
          <a:endParaRPr lang="hu-HU"/>
        </a:p>
      </dgm:t>
    </dgm:pt>
    <dgm:pt modelId="{57FA9F48-B443-4D6D-A0EB-0AAAB6DCE2C4}" type="sibTrans" cxnId="{6347D1EA-6032-42B9-AD07-EF408D1F0360}">
      <dgm:prSet/>
      <dgm:spPr/>
      <dgm:t>
        <a:bodyPr/>
        <a:lstStyle/>
        <a:p>
          <a:endParaRPr lang="hu-HU"/>
        </a:p>
      </dgm:t>
    </dgm:pt>
    <dgm:pt modelId="{F60665CF-7DB1-4008-8D10-2556D4A81F22}">
      <dgm:prSet custT="1"/>
      <dgm:spPr/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két intézkedés önmagában kb. </a:t>
          </a:r>
          <a:r>
            <a:rPr lang="hu-HU" sz="28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rPr>
            <a:t>6,3%</a:t>
          </a:r>
          <a:r>
            <a:rPr lang="hu-HU" sz="2800" b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-os bérnövekedést eredményez az ágazatban</a:t>
          </a:r>
        </a:p>
      </dgm:t>
    </dgm:pt>
    <dgm:pt modelId="{FB18009B-1301-42AD-AF83-131EE39ABF52}" type="parTrans" cxnId="{CBE6661E-BD55-4EC8-AAF7-FF04CB3A9160}">
      <dgm:prSet/>
      <dgm:spPr/>
      <dgm:t>
        <a:bodyPr/>
        <a:lstStyle/>
        <a:p>
          <a:endParaRPr lang="hu-HU"/>
        </a:p>
      </dgm:t>
    </dgm:pt>
    <dgm:pt modelId="{51EF592A-39B1-4105-8614-A4031A26F229}" type="sibTrans" cxnId="{CBE6661E-BD55-4EC8-AAF7-FF04CB3A9160}">
      <dgm:prSet/>
      <dgm:spPr/>
      <dgm:t>
        <a:bodyPr/>
        <a:lstStyle/>
        <a:p>
          <a:endParaRPr lang="hu-HU"/>
        </a:p>
      </dgm:t>
    </dgm:pt>
    <dgm:pt modelId="{8B416114-6B3C-490D-80F2-E34D10CFED3F}" type="pres">
      <dgm:prSet presAssocID="{4A2617C7-7496-4DDC-9700-2083792626F6}" presName="linear" presStyleCnt="0">
        <dgm:presLayoutVars>
          <dgm:animLvl val="lvl"/>
          <dgm:resizeHandles val="exact"/>
        </dgm:presLayoutVars>
      </dgm:prSet>
      <dgm:spPr/>
    </dgm:pt>
    <dgm:pt modelId="{ADD542F0-AD63-45AD-8495-D5B0A6C253F2}" type="pres">
      <dgm:prSet presAssocID="{C33F6BCB-45CB-4BEB-82E6-EC07E88600A6}" presName="parentText" presStyleLbl="node1" presStyleIdx="0" presStyleCnt="3" custLinFactY="-5677" custLinFactNeighborX="-30" custLinFactNeighborY="-100000">
        <dgm:presLayoutVars>
          <dgm:chMax val="0"/>
          <dgm:bulletEnabled val="1"/>
        </dgm:presLayoutVars>
      </dgm:prSet>
      <dgm:spPr/>
    </dgm:pt>
    <dgm:pt modelId="{6436AB57-2AA2-47B2-8C59-F9EB7C2E8EC1}" type="pres">
      <dgm:prSet presAssocID="{73F38BFF-1B6A-474E-900B-B42AA07C37F3}" presName="spacer" presStyleCnt="0"/>
      <dgm:spPr/>
    </dgm:pt>
    <dgm:pt modelId="{CDBAE419-FF2E-4F77-94A0-A2AE000A56DB}" type="pres">
      <dgm:prSet presAssocID="{D339F0E6-7A5B-42B0-A298-D45CE3859C44}" presName="parentText" presStyleLbl="node1" presStyleIdx="1" presStyleCnt="3" custLinFactNeighborX="93" custLinFactNeighborY="-91940">
        <dgm:presLayoutVars>
          <dgm:chMax val="0"/>
          <dgm:bulletEnabled val="1"/>
        </dgm:presLayoutVars>
      </dgm:prSet>
      <dgm:spPr/>
    </dgm:pt>
    <dgm:pt modelId="{1F16A59F-D01E-42DE-AB8D-BFA80DF430DC}" type="pres">
      <dgm:prSet presAssocID="{57FA9F48-B443-4D6D-A0EB-0AAAB6DCE2C4}" presName="spacer" presStyleCnt="0"/>
      <dgm:spPr/>
    </dgm:pt>
    <dgm:pt modelId="{BAF7E509-E000-4FEB-A4D1-77E7AEE13865}" type="pres">
      <dgm:prSet presAssocID="{F60665CF-7DB1-4008-8D10-2556D4A81F22}" presName="parentText" presStyleLbl="node1" presStyleIdx="2" presStyleCnt="3" custLinFactY="9194" custLinFactNeighborY="100000">
        <dgm:presLayoutVars>
          <dgm:chMax val="0"/>
          <dgm:bulletEnabled val="1"/>
        </dgm:presLayoutVars>
      </dgm:prSet>
      <dgm:spPr/>
    </dgm:pt>
  </dgm:ptLst>
  <dgm:cxnLst>
    <dgm:cxn modelId="{CBE6661E-BD55-4EC8-AAF7-FF04CB3A9160}" srcId="{4A2617C7-7496-4DDC-9700-2083792626F6}" destId="{F60665CF-7DB1-4008-8D10-2556D4A81F22}" srcOrd="2" destOrd="0" parTransId="{FB18009B-1301-42AD-AF83-131EE39ABF52}" sibTransId="{51EF592A-39B1-4105-8614-A4031A26F229}"/>
    <dgm:cxn modelId="{47DE1949-C3D9-4A33-A2FB-BADED15B7C07}" type="presOf" srcId="{F60665CF-7DB1-4008-8D10-2556D4A81F22}" destId="{BAF7E509-E000-4FEB-A4D1-77E7AEE13865}" srcOrd="0" destOrd="0" presId="urn:microsoft.com/office/officeart/2005/8/layout/vList2"/>
    <dgm:cxn modelId="{B87D5B73-5A3E-4682-B8B0-74E5FD1C9BD8}" type="presOf" srcId="{C33F6BCB-45CB-4BEB-82E6-EC07E88600A6}" destId="{ADD542F0-AD63-45AD-8495-D5B0A6C253F2}" srcOrd="0" destOrd="0" presId="urn:microsoft.com/office/officeart/2005/8/layout/vList2"/>
    <dgm:cxn modelId="{33548D8E-6CCB-4BCB-B999-7C4A8353B405}" type="presOf" srcId="{4A2617C7-7496-4DDC-9700-2083792626F6}" destId="{8B416114-6B3C-490D-80F2-E34D10CFED3F}" srcOrd="0" destOrd="0" presId="urn:microsoft.com/office/officeart/2005/8/layout/vList2"/>
    <dgm:cxn modelId="{5B709196-175A-4BD0-89DE-AA90DA3A781C}" type="presOf" srcId="{D339F0E6-7A5B-42B0-A298-D45CE3859C44}" destId="{CDBAE419-FF2E-4F77-94A0-A2AE000A56DB}" srcOrd="0" destOrd="0" presId="urn:microsoft.com/office/officeart/2005/8/layout/vList2"/>
    <dgm:cxn modelId="{58ADFABA-F186-45CB-86F5-0267BDCFFD4D}" srcId="{4A2617C7-7496-4DDC-9700-2083792626F6}" destId="{C33F6BCB-45CB-4BEB-82E6-EC07E88600A6}" srcOrd="0" destOrd="0" parTransId="{A1170644-6BC6-45AE-B485-415C66C2FE78}" sibTransId="{73F38BFF-1B6A-474E-900B-B42AA07C37F3}"/>
    <dgm:cxn modelId="{6347D1EA-6032-42B9-AD07-EF408D1F0360}" srcId="{4A2617C7-7496-4DDC-9700-2083792626F6}" destId="{D339F0E6-7A5B-42B0-A298-D45CE3859C44}" srcOrd="1" destOrd="0" parTransId="{0D784D10-CA34-4DAC-A031-CA49DBBB1CEA}" sibTransId="{57FA9F48-B443-4D6D-A0EB-0AAAB6DCE2C4}"/>
    <dgm:cxn modelId="{106C6097-51B1-4879-A894-C0DED0FFD3B7}" type="presParOf" srcId="{8B416114-6B3C-490D-80F2-E34D10CFED3F}" destId="{ADD542F0-AD63-45AD-8495-D5B0A6C253F2}" srcOrd="0" destOrd="0" presId="urn:microsoft.com/office/officeart/2005/8/layout/vList2"/>
    <dgm:cxn modelId="{DB3382F4-8B1C-4099-8301-DD0CAAF9C1E1}" type="presParOf" srcId="{8B416114-6B3C-490D-80F2-E34D10CFED3F}" destId="{6436AB57-2AA2-47B2-8C59-F9EB7C2E8EC1}" srcOrd="1" destOrd="0" presId="urn:microsoft.com/office/officeart/2005/8/layout/vList2"/>
    <dgm:cxn modelId="{2A85FF2C-0DF7-4AE9-B1EB-97815F52A9EF}" type="presParOf" srcId="{8B416114-6B3C-490D-80F2-E34D10CFED3F}" destId="{CDBAE419-FF2E-4F77-94A0-A2AE000A56DB}" srcOrd="2" destOrd="0" presId="urn:microsoft.com/office/officeart/2005/8/layout/vList2"/>
    <dgm:cxn modelId="{E9D16691-B9F7-44C2-8B32-0DEC67E6F049}" type="presParOf" srcId="{8B416114-6B3C-490D-80F2-E34D10CFED3F}" destId="{1F16A59F-D01E-42DE-AB8D-BFA80DF430DC}" srcOrd="3" destOrd="0" presId="urn:microsoft.com/office/officeart/2005/8/layout/vList2"/>
    <dgm:cxn modelId="{8C899845-9CB4-4089-B396-B1A02754F519}" type="presParOf" srcId="{8B416114-6B3C-490D-80F2-E34D10CFED3F}" destId="{BAF7E509-E000-4FEB-A4D1-77E7AEE1386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3D114-42A9-41B1-9A07-60FCD2E1433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9547D6F0-2DC6-4D54-8FA1-C93BC7DF024E}" type="pres">
      <dgm:prSet presAssocID="{A843D114-42A9-41B1-9A07-60FCD2E14338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99A23987-E3DC-4347-B8F6-0F171A2DD2A4}" type="presOf" srcId="{A843D114-42A9-41B1-9A07-60FCD2E14338}" destId="{9547D6F0-2DC6-4D54-8FA1-C93BC7DF024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7CFF2-E185-48AE-B515-938D237F81B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2811673-4A9A-4CE3-A56A-58BDECF17050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Bér</a:t>
          </a:r>
        </a:p>
      </dgm:t>
    </dgm:pt>
    <dgm:pt modelId="{F0137E3D-4CD3-413E-B8D9-B7ABDF00849C}" type="parTrans" cxnId="{3636C87F-0603-4E66-AE61-783C26721368}">
      <dgm:prSet/>
      <dgm:spPr/>
      <dgm:t>
        <a:bodyPr/>
        <a:lstStyle/>
        <a:p>
          <a:endParaRPr lang="hu-HU"/>
        </a:p>
      </dgm:t>
    </dgm:pt>
    <dgm:pt modelId="{0A3CADEB-7EA9-4EA4-9B0B-642293473785}" type="sibTrans" cxnId="{3636C87F-0603-4E66-AE61-783C26721368}">
      <dgm:prSet/>
      <dgm:spPr/>
      <dgm:t>
        <a:bodyPr/>
        <a:lstStyle/>
        <a:p>
          <a:endParaRPr lang="hu-HU"/>
        </a:p>
      </dgm:t>
    </dgm:pt>
    <dgm:pt modelId="{9CB53461-F2BE-443A-B9B8-FCED30D872B0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Minimálbér: </a:t>
          </a:r>
        </a:p>
        <a:p>
          <a:r>
            <a:rPr lang="hu-HU" sz="2400" dirty="0">
              <a:latin typeface="+mj-lt"/>
              <a:cs typeface="Times New Roman" panose="02020603050405020304" pitchFamily="18" charset="0"/>
            </a:rPr>
            <a:t>322.800,-Ft/ Garantált bérminimum: 373.200,-Ft</a:t>
          </a:r>
        </a:p>
      </dgm:t>
    </dgm:pt>
    <dgm:pt modelId="{FCAFDBE4-121E-41AB-94CE-9ABCAF863D15}" type="parTrans" cxnId="{33D2B131-06BC-423F-A86C-8F10DD90305D}">
      <dgm:prSet/>
      <dgm:spPr/>
      <dgm:t>
        <a:bodyPr/>
        <a:lstStyle/>
        <a:p>
          <a:endParaRPr lang="hu-HU"/>
        </a:p>
      </dgm:t>
    </dgm:pt>
    <dgm:pt modelId="{58D5CD25-BF60-4314-B420-78E734887618}" type="sibTrans" cxnId="{33D2B131-06BC-423F-A86C-8F10DD90305D}">
      <dgm:prSet/>
      <dgm:spPr/>
      <dgm:t>
        <a:bodyPr/>
        <a:lstStyle/>
        <a:p>
          <a:endParaRPr lang="hu-HU"/>
        </a:p>
      </dgm:t>
    </dgm:pt>
    <dgm:pt modelId="{8FFCCC3F-131B-40A6-95F8-B840F78BC9AD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Szociális ágazati összevont pótlék: </a:t>
          </a:r>
        </a:p>
        <a:p>
          <a:r>
            <a:rPr lang="hu-HU" sz="2400" dirty="0">
              <a:latin typeface="+mj-lt"/>
              <a:cs typeface="Times New Roman" panose="02020603050405020304" pitchFamily="18" charset="0"/>
            </a:rPr>
            <a:t>20.000,- - 307.058,- </a:t>
          </a:r>
        </a:p>
      </dgm:t>
    </dgm:pt>
    <dgm:pt modelId="{881B4B81-57F3-4705-BCC2-86445B324240}" type="parTrans" cxnId="{E972AC66-F332-4D00-9F7E-0E98980C36D8}">
      <dgm:prSet/>
      <dgm:spPr/>
      <dgm:t>
        <a:bodyPr/>
        <a:lstStyle/>
        <a:p>
          <a:endParaRPr lang="hu-HU"/>
        </a:p>
      </dgm:t>
    </dgm:pt>
    <dgm:pt modelId="{529EB784-F75A-46CF-A267-C046F32ECE15}" type="sibTrans" cxnId="{E972AC66-F332-4D00-9F7E-0E98980C36D8}">
      <dgm:prSet/>
      <dgm:spPr/>
      <dgm:t>
        <a:bodyPr/>
        <a:lstStyle/>
        <a:p>
          <a:endParaRPr lang="hu-HU"/>
        </a:p>
      </dgm:t>
    </dgm:pt>
    <dgm:pt modelId="{1BAC3A94-FC16-4C0F-9703-21D7F2F88552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Kjt., </a:t>
          </a:r>
          <a:r>
            <a:rPr lang="hu-HU" sz="24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400" dirty="0">
              <a:latin typeface="+mj-lt"/>
              <a:cs typeface="Times New Roman" panose="02020603050405020304" pitchFamily="18" charset="0"/>
            </a:rPr>
            <a:t>., Szt., Gyvt., Mt. Szerinti pótlékok</a:t>
          </a:r>
        </a:p>
      </dgm:t>
    </dgm:pt>
    <dgm:pt modelId="{0F1554A7-4CAE-4339-8680-729C26C1E1C1}" type="parTrans" cxnId="{E7DD75F8-4A39-46D2-979F-3C6C49CFBB7A}">
      <dgm:prSet/>
      <dgm:spPr/>
      <dgm:t>
        <a:bodyPr/>
        <a:lstStyle/>
        <a:p>
          <a:endParaRPr lang="hu-HU"/>
        </a:p>
      </dgm:t>
    </dgm:pt>
    <dgm:pt modelId="{5521EB7E-0665-4F03-B821-3DEA7F98914A}" type="sibTrans" cxnId="{E7DD75F8-4A39-46D2-979F-3C6C49CFBB7A}">
      <dgm:prSet/>
      <dgm:spPr/>
      <dgm:t>
        <a:bodyPr/>
        <a:lstStyle/>
        <a:p>
          <a:endParaRPr lang="hu-HU"/>
        </a:p>
      </dgm:t>
    </dgm:pt>
    <dgm:pt modelId="{4EDF9FE4-92F3-482C-9651-8879524C20FC}" type="pres">
      <dgm:prSet presAssocID="{C0F7CFF2-E185-48AE-B515-938D237F81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823BE0-D9FD-40FB-A3D6-57B796EBBE58}" type="pres">
      <dgm:prSet presAssocID="{12811673-4A9A-4CE3-A56A-58BDECF17050}" presName="hierRoot1" presStyleCnt="0"/>
      <dgm:spPr/>
    </dgm:pt>
    <dgm:pt modelId="{D007F1B0-CB58-4B95-949E-47B9ACD47074}" type="pres">
      <dgm:prSet presAssocID="{12811673-4A9A-4CE3-A56A-58BDECF17050}" presName="composite" presStyleCnt="0"/>
      <dgm:spPr/>
    </dgm:pt>
    <dgm:pt modelId="{1A0B1036-F149-446B-85C8-B117FF176BAE}" type="pres">
      <dgm:prSet presAssocID="{12811673-4A9A-4CE3-A56A-58BDECF17050}" presName="background" presStyleLbl="node0" presStyleIdx="0" presStyleCnt="1"/>
      <dgm:spPr/>
    </dgm:pt>
    <dgm:pt modelId="{AE22D603-072F-4026-99BA-69A50A435532}" type="pres">
      <dgm:prSet presAssocID="{12811673-4A9A-4CE3-A56A-58BDECF17050}" presName="text" presStyleLbl="fgAcc0" presStyleIdx="0" presStyleCnt="1" custScaleX="130688" custScaleY="65698">
        <dgm:presLayoutVars>
          <dgm:chPref val="3"/>
        </dgm:presLayoutVars>
      </dgm:prSet>
      <dgm:spPr/>
    </dgm:pt>
    <dgm:pt modelId="{FC987D85-191E-4A03-A2B7-93B8018EC923}" type="pres">
      <dgm:prSet presAssocID="{12811673-4A9A-4CE3-A56A-58BDECF17050}" presName="hierChild2" presStyleCnt="0"/>
      <dgm:spPr/>
    </dgm:pt>
    <dgm:pt modelId="{A08504BA-E564-42DD-BABE-7D5828791149}" type="pres">
      <dgm:prSet presAssocID="{FCAFDBE4-121E-41AB-94CE-9ABCAF863D15}" presName="Name10" presStyleLbl="parChTrans1D2" presStyleIdx="0" presStyleCnt="3"/>
      <dgm:spPr/>
    </dgm:pt>
    <dgm:pt modelId="{F8003AD4-9306-461F-A353-CD4E3EB323FC}" type="pres">
      <dgm:prSet presAssocID="{9CB53461-F2BE-443A-B9B8-FCED30D872B0}" presName="hierRoot2" presStyleCnt="0"/>
      <dgm:spPr/>
    </dgm:pt>
    <dgm:pt modelId="{E81D0EB2-D0B5-4690-B4DB-4B7D949B34D0}" type="pres">
      <dgm:prSet presAssocID="{9CB53461-F2BE-443A-B9B8-FCED30D872B0}" presName="composite2" presStyleCnt="0"/>
      <dgm:spPr/>
    </dgm:pt>
    <dgm:pt modelId="{F2E23DF5-89D2-44CC-8633-71F49B0587A8}" type="pres">
      <dgm:prSet presAssocID="{9CB53461-F2BE-443A-B9B8-FCED30D872B0}" presName="background2" presStyleLbl="node2" presStyleIdx="0" presStyleCnt="3"/>
      <dgm:spPr/>
    </dgm:pt>
    <dgm:pt modelId="{19EE913A-D954-47FE-87A6-C9D624F429B3}" type="pres">
      <dgm:prSet presAssocID="{9CB53461-F2BE-443A-B9B8-FCED30D872B0}" presName="text2" presStyleLbl="fgAcc2" presStyleIdx="0" presStyleCnt="3" custScaleY="135228">
        <dgm:presLayoutVars>
          <dgm:chPref val="3"/>
        </dgm:presLayoutVars>
      </dgm:prSet>
      <dgm:spPr/>
    </dgm:pt>
    <dgm:pt modelId="{36816E90-EA12-46B4-A936-FFFC9E9A003D}" type="pres">
      <dgm:prSet presAssocID="{9CB53461-F2BE-443A-B9B8-FCED30D872B0}" presName="hierChild3" presStyleCnt="0"/>
      <dgm:spPr/>
    </dgm:pt>
    <dgm:pt modelId="{774A012B-513D-481F-B074-FC74E4A3FB35}" type="pres">
      <dgm:prSet presAssocID="{881B4B81-57F3-4705-BCC2-86445B324240}" presName="Name10" presStyleLbl="parChTrans1D2" presStyleIdx="1" presStyleCnt="3"/>
      <dgm:spPr/>
    </dgm:pt>
    <dgm:pt modelId="{B3CD871A-AD0F-4D05-95C4-BD31759895D7}" type="pres">
      <dgm:prSet presAssocID="{8FFCCC3F-131B-40A6-95F8-B840F78BC9AD}" presName="hierRoot2" presStyleCnt="0"/>
      <dgm:spPr/>
    </dgm:pt>
    <dgm:pt modelId="{20D1F26D-7482-4421-9B8A-9F759213E9BF}" type="pres">
      <dgm:prSet presAssocID="{8FFCCC3F-131B-40A6-95F8-B840F78BC9AD}" presName="composite2" presStyleCnt="0"/>
      <dgm:spPr/>
    </dgm:pt>
    <dgm:pt modelId="{84BBEA7F-5DA3-4BFC-962C-FE3F7A3B2EAD}" type="pres">
      <dgm:prSet presAssocID="{8FFCCC3F-131B-40A6-95F8-B840F78BC9AD}" presName="background2" presStyleLbl="node2" presStyleIdx="1" presStyleCnt="3"/>
      <dgm:spPr/>
    </dgm:pt>
    <dgm:pt modelId="{2A8A6226-B9F7-4C71-9EBD-B230D377B3FA}" type="pres">
      <dgm:prSet presAssocID="{8FFCCC3F-131B-40A6-95F8-B840F78BC9AD}" presName="text2" presStyleLbl="fgAcc2" presStyleIdx="1" presStyleCnt="3" custScaleY="136674">
        <dgm:presLayoutVars>
          <dgm:chPref val="3"/>
        </dgm:presLayoutVars>
      </dgm:prSet>
      <dgm:spPr/>
    </dgm:pt>
    <dgm:pt modelId="{ED12A8F7-D4DF-4A63-B1FB-38D1F3964FB6}" type="pres">
      <dgm:prSet presAssocID="{8FFCCC3F-131B-40A6-95F8-B840F78BC9AD}" presName="hierChild3" presStyleCnt="0"/>
      <dgm:spPr/>
    </dgm:pt>
    <dgm:pt modelId="{395F813A-DA79-4A27-842B-6A1853953E2E}" type="pres">
      <dgm:prSet presAssocID="{0F1554A7-4CAE-4339-8680-729C26C1E1C1}" presName="Name10" presStyleLbl="parChTrans1D2" presStyleIdx="2" presStyleCnt="3"/>
      <dgm:spPr/>
    </dgm:pt>
    <dgm:pt modelId="{110D6FE5-C52B-4A83-8B7A-D8A72C45EA1A}" type="pres">
      <dgm:prSet presAssocID="{1BAC3A94-FC16-4C0F-9703-21D7F2F88552}" presName="hierRoot2" presStyleCnt="0"/>
      <dgm:spPr/>
    </dgm:pt>
    <dgm:pt modelId="{43162374-4D5D-41C7-BA79-4E7495EFE248}" type="pres">
      <dgm:prSet presAssocID="{1BAC3A94-FC16-4C0F-9703-21D7F2F88552}" presName="composite2" presStyleCnt="0"/>
      <dgm:spPr/>
    </dgm:pt>
    <dgm:pt modelId="{F2B17F28-7EAC-4412-8A1B-643E58A3F792}" type="pres">
      <dgm:prSet presAssocID="{1BAC3A94-FC16-4C0F-9703-21D7F2F88552}" presName="background2" presStyleLbl="node2" presStyleIdx="2" presStyleCnt="3"/>
      <dgm:spPr/>
    </dgm:pt>
    <dgm:pt modelId="{3DD33994-F65E-44C4-90CC-CD269711E5A7}" type="pres">
      <dgm:prSet presAssocID="{1BAC3A94-FC16-4C0F-9703-21D7F2F88552}" presName="text2" presStyleLbl="fgAcc2" presStyleIdx="2" presStyleCnt="3" custScaleX="110797">
        <dgm:presLayoutVars>
          <dgm:chPref val="3"/>
        </dgm:presLayoutVars>
      </dgm:prSet>
      <dgm:spPr/>
    </dgm:pt>
    <dgm:pt modelId="{9FE46805-B2EA-441B-B667-2D119BBD6C6C}" type="pres">
      <dgm:prSet presAssocID="{1BAC3A94-FC16-4C0F-9703-21D7F2F88552}" presName="hierChild3" presStyleCnt="0"/>
      <dgm:spPr/>
    </dgm:pt>
  </dgm:ptLst>
  <dgm:cxnLst>
    <dgm:cxn modelId="{33D2B131-06BC-423F-A86C-8F10DD90305D}" srcId="{12811673-4A9A-4CE3-A56A-58BDECF17050}" destId="{9CB53461-F2BE-443A-B9B8-FCED30D872B0}" srcOrd="0" destOrd="0" parTransId="{FCAFDBE4-121E-41AB-94CE-9ABCAF863D15}" sibTransId="{58D5CD25-BF60-4314-B420-78E734887618}"/>
    <dgm:cxn modelId="{377C0B5F-A82F-4123-A43E-58CD6A6F42BD}" type="presOf" srcId="{0F1554A7-4CAE-4339-8680-729C26C1E1C1}" destId="{395F813A-DA79-4A27-842B-6A1853953E2E}" srcOrd="0" destOrd="0" presId="urn:microsoft.com/office/officeart/2005/8/layout/hierarchy1"/>
    <dgm:cxn modelId="{12E65E60-1F56-4F0D-A591-4F39D1B9E5F9}" type="presOf" srcId="{8FFCCC3F-131B-40A6-95F8-B840F78BC9AD}" destId="{2A8A6226-B9F7-4C71-9EBD-B230D377B3FA}" srcOrd="0" destOrd="0" presId="urn:microsoft.com/office/officeart/2005/8/layout/hierarchy1"/>
    <dgm:cxn modelId="{5DC8B363-F68B-4BC3-840C-30AE714B0E43}" type="presOf" srcId="{881B4B81-57F3-4705-BCC2-86445B324240}" destId="{774A012B-513D-481F-B074-FC74E4A3FB35}" srcOrd="0" destOrd="0" presId="urn:microsoft.com/office/officeart/2005/8/layout/hierarchy1"/>
    <dgm:cxn modelId="{103E7065-9040-4C08-98F1-39264F0A21AE}" type="presOf" srcId="{FCAFDBE4-121E-41AB-94CE-9ABCAF863D15}" destId="{A08504BA-E564-42DD-BABE-7D5828791149}" srcOrd="0" destOrd="0" presId="urn:microsoft.com/office/officeart/2005/8/layout/hierarchy1"/>
    <dgm:cxn modelId="{E972AC66-F332-4D00-9F7E-0E98980C36D8}" srcId="{12811673-4A9A-4CE3-A56A-58BDECF17050}" destId="{8FFCCC3F-131B-40A6-95F8-B840F78BC9AD}" srcOrd="1" destOrd="0" parTransId="{881B4B81-57F3-4705-BCC2-86445B324240}" sibTransId="{529EB784-F75A-46CF-A267-C046F32ECE15}"/>
    <dgm:cxn modelId="{3636C87F-0603-4E66-AE61-783C26721368}" srcId="{C0F7CFF2-E185-48AE-B515-938D237F81BF}" destId="{12811673-4A9A-4CE3-A56A-58BDECF17050}" srcOrd="0" destOrd="0" parTransId="{F0137E3D-4CD3-413E-B8D9-B7ABDF00849C}" sibTransId="{0A3CADEB-7EA9-4EA4-9B0B-642293473785}"/>
    <dgm:cxn modelId="{FA61EC89-1FC8-4714-89D3-1EEA6D1FF672}" type="presOf" srcId="{12811673-4A9A-4CE3-A56A-58BDECF17050}" destId="{AE22D603-072F-4026-99BA-69A50A435532}" srcOrd="0" destOrd="0" presId="urn:microsoft.com/office/officeart/2005/8/layout/hierarchy1"/>
    <dgm:cxn modelId="{8DDD21DE-D9F2-4DEE-B566-D9A319323BD7}" type="presOf" srcId="{1BAC3A94-FC16-4C0F-9703-21D7F2F88552}" destId="{3DD33994-F65E-44C4-90CC-CD269711E5A7}" srcOrd="0" destOrd="0" presId="urn:microsoft.com/office/officeart/2005/8/layout/hierarchy1"/>
    <dgm:cxn modelId="{7A599DE4-F7E0-4946-A447-512192F1A9F3}" type="presOf" srcId="{C0F7CFF2-E185-48AE-B515-938D237F81BF}" destId="{4EDF9FE4-92F3-482C-9651-8879524C20FC}" srcOrd="0" destOrd="0" presId="urn:microsoft.com/office/officeart/2005/8/layout/hierarchy1"/>
    <dgm:cxn modelId="{D5707FED-F0B8-4C10-9B37-08ABE58E2FAE}" type="presOf" srcId="{9CB53461-F2BE-443A-B9B8-FCED30D872B0}" destId="{19EE913A-D954-47FE-87A6-C9D624F429B3}" srcOrd="0" destOrd="0" presId="urn:microsoft.com/office/officeart/2005/8/layout/hierarchy1"/>
    <dgm:cxn modelId="{E7DD75F8-4A39-46D2-979F-3C6C49CFBB7A}" srcId="{12811673-4A9A-4CE3-A56A-58BDECF17050}" destId="{1BAC3A94-FC16-4C0F-9703-21D7F2F88552}" srcOrd="2" destOrd="0" parTransId="{0F1554A7-4CAE-4339-8680-729C26C1E1C1}" sibTransId="{5521EB7E-0665-4F03-B821-3DEA7F98914A}"/>
    <dgm:cxn modelId="{0E840509-21A8-4D49-A708-E2C57D97ECEF}" type="presParOf" srcId="{4EDF9FE4-92F3-482C-9651-8879524C20FC}" destId="{CF823BE0-D9FD-40FB-A3D6-57B796EBBE58}" srcOrd="0" destOrd="0" presId="urn:microsoft.com/office/officeart/2005/8/layout/hierarchy1"/>
    <dgm:cxn modelId="{424D9AB6-B637-4548-A0BA-B98B80E6B64C}" type="presParOf" srcId="{CF823BE0-D9FD-40FB-A3D6-57B796EBBE58}" destId="{D007F1B0-CB58-4B95-949E-47B9ACD47074}" srcOrd="0" destOrd="0" presId="urn:microsoft.com/office/officeart/2005/8/layout/hierarchy1"/>
    <dgm:cxn modelId="{DA18DC9C-3B34-45DE-AED6-4999069D3ADA}" type="presParOf" srcId="{D007F1B0-CB58-4B95-949E-47B9ACD47074}" destId="{1A0B1036-F149-446B-85C8-B117FF176BAE}" srcOrd="0" destOrd="0" presId="urn:microsoft.com/office/officeart/2005/8/layout/hierarchy1"/>
    <dgm:cxn modelId="{EC647D2A-10B4-4362-90E3-BCDFCDDE0521}" type="presParOf" srcId="{D007F1B0-CB58-4B95-949E-47B9ACD47074}" destId="{AE22D603-072F-4026-99BA-69A50A435532}" srcOrd="1" destOrd="0" presId="urn:microsoft.com/office/officeart/2005/8/layout/hierarchy1"/>
    <dgm:cxn modelId="{564E716A-304B-401F-A83D-ADB59FD2AF29}" type="presParOf" srcId="{CF823BE0-D9FD-40FB-A3D6-57B796EBBE58}" destId="{FC987D85-191E-4A03-A2B7-93B8018EC923}" srcOrd="1" destOrd="0" presId="urn:microsoft.com/office/officeart/2005/8/layout/hierarchy1"/>
    <dgm:cxn modelId="{E4A10105-7941-45AD-85B8-3E674FDF74EF}" type="presParOf" srcId="{FC987D85-191E-4A03-A2B7-93B8018EC923}" destId="{A08504BA-E564-42DD-BABE-7D5828791149}" srcOrd="0" destOrd="0" presId="urn:microsoft.com/office/officeart/2005/8/layout/hierarchy1"/>
    <dgm:cxn modelId="{3C03934C-2997-42A2-956D-27AB5971E86D}" type="presParOf" srcId="{FC987D85-191E-4A03-A2B7-93B8018EC923}" destId="{F8003AD4-9306-461F-A353-CD4E3EB323FC}" srcOrd="1" destOrd="0" presId="urn:microsoft.com/office/officeart/2005/8/layout/hierarchy1"/>
    <dgm:cxn modelId="{22CABC50-5AF9-43CE-BD87-F2E8C61E5EE7}" type="presParOf" srcId="{F8003AD4-9306-461F-A353-CD4E3EB323FC}" destId="{E81D0EB2-D0B5-4690-B4DB-4B7D949B34D0}" srcOrd="0" destOrd="0" presId="urn:microsoft.com/office/officeart/2005/8/layout/hierarchy1"/>
    <dgm:cxn modelId="{1CC9E788-1D59-4E4C-AABF-A855004AAB93}" type="presParOf" srcId="{E81D0EB2-D0B5-4690-B4DB-4B7D949B34D0}" destId="{F2E23DF5-89D2-44CC-8633-71F49B0587A8}" srcOrd="0" destOrd="0" presId="urn:microsoft.com/office/officeart/2005/8/layout/hierarchy1"/>
    <dgm:cxn modelId="{421C8D2B-4D00-4657-A6BD-00BB3C34C8BA}" type="presParOf" srcId="{E81D0EB2-D0B5-4690-B4DB-4B7D949B34D0}" destId="{19EE913A-D954-47FE-87A6-C9D624F429B3}" srcOrd="1" destOrd="0" presId="urn:microsoft.com/office/officeart/2005/8/layout/hierarchy1"/>
    <dgm:cxn modelId="{C9A11B89-0F2D-4D27-8567-58154A12A6FC}" type="presParOf" srcId="{F8003AD4-9306-461F-A353-CD4E3EB323FC}" destId="{36816E90-EA12-46B4-A936-FFFC9E9A003D}" srcOrd="1" destOrd="0" presId="urn:microsoft.com/office/officeart/2005/8/layout/hierarchy1"/>
    <dgm:cxn modelId="{FA7A1D60-5106-438D-B842-8E6EB3F7FE0E}" type="presParOf" srcId="{FC987D85-191E-4A03-A2B7-93B8018EC923}" destId="{774A012B-513D-481F-B074-FC74E4A3FB35}" srcOrd="2" destOrd="0" presId="urn:microsoft.com/office/officeart/2005/8/layout/hierarchy1"/>
    <dgm:cxn modelId="{7E5DBF05-34C0-4635-AD74-4708ABFF7834}" type="presParOf" srcId="{FC987D85-191E-4A03-A2B7-93B8018EC923}" destId="{B3CD871A-AD0F-4D05-95C4-BD31759895D7}" srcOrd="3" destOrd="0" presId="urn:microsoft.com/office/officeart/2005/8/layout/hierarchy1"/>
    <dgm:cxn modelId="{D83F0EE4-ED67-41E5-9D7D-DA0D18BE01D8}" type="presParOf" srcId="{B3CD871A-AD0F-4D05-95C4-BD31759895D7}" destId="{20D1F26D-7482-4421-9B8A-9F759213E9BF}" srcOrd="0" destOrd="0" presId="urn:microsoft.com/office/officeart/2005/8/layout/hierarchy1"/>
    <dgm:cxn modelId="{9C1DF3AC-6567-4D8F-ADC5-C8C9EA7FC8D4}" type="presParOf" srcId="{20D1F26D-7482-4421-9B8A-9F759213E9BF}" destId="{84BBEA7F-5DA3-4BFC-962C-FE3F7A3B2EAD}" srcOrd="0" destOrd="0" presId="urn:microsoft.com/office/officeart/2005/8/layout/hierarchy1"/>
    <dgm:cxn modelId="{B4D2AFE1-702F-4196-9704-CECBAC4D8584}" type="presParOf" srcId="{20D1F26D-7482-4421-9B8A-9F759213E9BF}" destId="{2A8A6226-B9F7-4C71-9EBD-B230D377B3FA}" srcOrd="1" destOrd="0" presId="urn:microsoft.com/office/officeart/2005/8/layout/hierarchy1"/>
    <dgm:cxn modelId="{28D99202-F961-460D-A092-C8DE9CA58299}" type="presParOf" srcId="{B3CD871A-AD0F-4D05-95C4-BD31759895D7}" destId="{ED12A8F7-D4DF-4A63-B1FB-38D1F3964FB6}" srcOrd="1" destOrd="0" presId="urn:microsoft.com/office/officeart/2005/8/layout/hierarchy1"/>
    <dgm:cxn modelId="{FB51EB65-6946-4EBC-9F3B-AD3E9475E19F}" type="presParOf" srcId="{FC987D85-191E-4A03-A2B7-93B8018EC923}" destId="{395F813A-DA79-4A27-842B-6A1853953E2E}" srcOrd="4" destOrd="0" presId="urn:microsoft.com/office/officeart/2005/8/layout/hierarchy1"/>
    <dgm:cxn modelId="{22CDF7CC-BFCB-4080-9816-946648785262}" type="presParOf" srcId="{FC987D85-191E-4A03-A2B7-93B8018EC923}" destId="{110D6FE5-C52B-4A83-8B7A-D8A72C45EA1A}" srcOrd="5" destOrd="0" presId="urn:microsoft.com/office/officeart/2005/8/layout/hierarchy1"/>
    <dgm:cxn modelId="{731F9C28-7166-47E4-9424-05F21F8E1B9A}" type="presParOf" srcId="{110D6FE5-C52B-4A83-8B7A-D8A72C45EA1A}" destId="{43162374-4D5D-41C7-BA79-4E7495EFE248}" srcOrd="0" destOrd="0" presId="urn:microsoft.com/office/officeart/2005/8/layout/hierarchy1"/>
    <dgm:cxn modelId="{74FD92C4-F109-4BBC-85CA-0C8A63526AD4}" type="presParOf" srcId="{43162374-4D5D-41C7-BA79-4E7495EFE248}" destId="{F2B17F28-7EAC-4412-8A1B-643E58A3F792}" srcOrd="0" destOrd="0" presId="urn:microsoft.com/office/officeart/2005/8/layout/hierarchy1"/>
    <dgm:cxn modelId="{3CBCCE4C-11CC-45B2-B3CF-55DA9D2108B1}" type="presParOf" srcId="{43162374-4D5D-41C7-BA79-4E7495EFE248}" destId="{3DD33994-F65E-44C4-90CC-CD269711E5A7}" srcOrd="1" destOrd="0" presId="urn:microsoft.com/office/officeart/2005/8/layout/hierarchy1"/>
    <dgm:cxn modelId="{8252BBF1-9D7F-402A-9DFF-1ABA541F23EB}" type="presParOf" srcId="{110D6FE5-C52B-4A83-8B7A-D8A72C45EA1A}" destId="{9FE46805-B2EA-441B-B667-2D119BBD6C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7CFF2-E185-48AE-B515-938D237F81B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2811673-4A9A-4CE3-A56A-58BDECF17050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2026. január 1-jével új illetményelemként került bevezetésre.</a:t>
          </a:r>
        </a:p>
      </dgm:t>
    </dgm:pt>
    <dgm:pt modelId="{F0137E3D-4CD3-413E-B8D9-B7ABDF00849C}" type="parTrans" cxnId="{3636C87F-0603-4E66-AE61-783C26721368}">
      <dgm:prSet/>
      <dgm:spPr/>
      <dgm:t>
        <a:bodyPr/>
        <a:lstStyle/>
        <a:p>
          <a:endParaRPr lang="hu-HU"/>
        </a:p>
      </dgm:t>
    </dgm:pt>
    <dgm:pt modelId="{0A3CADEB-7EA9-4EA4-9B0B-642293473785}" type="sibTrans" cxnId="{3636C87F-0603-4E66-AE61-783C26721368}">
      <dgm:prSet/>
      <dgm:spPr/>
      <dgm:t>
        <a:bodyPr/>
        <a:lstStyle/>
        <a:p>
          <a:endParaRPr lang="hu-HU"/>
        </a:p>
      </dgm:t>
    </dgm:pt>
    <dgm:pt modelId="{9CB53461-F2BE-443A-B9B8-FCED30D872B0}">
      <dgm:prSet phldrT="[Szöveg]"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A szociális ágazati összevont pótlékhoz hasonló szabályok szerint működik.</a:t>
          </a:r>
        </a:p>
      </dgm:t>
    </dgm:pt>
    <dgm:pt modelId="{FCAFDBE4-121E-41AB-94CE-9ABCAF863D15}" type="parTrans" cxnId="{33D2B131-06BC-423F-A86C-8F10DD90305D}">
      <dgm:prSet/>
      <dgm:spPr/>
      <dgm:t>
        <a:bodyPr/>
        <a:lstStyle/>
        <a:p>
          <a:endParaRPr lang="hu-HU"/>
        </a:p>
      </dgm:t>
    </dgm:pt>
    <dgm:pt modelId="{58D5CD25-BF60-4314-B420-78E734887618}" type="sibTrans" cxnId="{33D2B131-06BC-423F-A86C-8F10DD90305D}">
      <dgm:prSet/>
      <dgm:spPr/>
      <dgm:t>
        <a:bodyPr/>
        <a:lstStyle/>
        <a:p>
          <a:endParaRPr lang="hu-HU"/>
        </a:p>
      </dgm:t>
    </dgm:pt>
    <dgm:pt modelId="{8FFCCC3F-131B-40A6-95F8-B840F78BC9AD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Összege a fizetési osztály és fokozat alapján kerül meghatározásra.</a:t>
          </a:r>
        </a:p>
      </dgm:t>
    </dgm:pt>
    <dgm:pt modelId="{881B4B81-57F3-4705-BCC2-86445B324240}" type="parTrans" cxnId="{E972AC66-F332-4D00-9F7E-0E98980C36D8}">
      <dgm:prSet/>
      <dgm:spPr/>
      <dgm:t>
        <a:bodyPr/>
        <a:lstStyle/>
        <a:p>
          <a:endParaRPr lang="hu-HU"/>
        </a:p>
      </dgm:t>
    </dgm:pt>
    <dgm:pt modelId="{529EB784-F75A-46CF-A267-C046F32ECE15}" type="sibTrans" cxnId="{E972AC66-F332-4D00-9F7E-0E98980C36D8}">
      <dgm:prSet/>
      <dgm:spPr/>
      <dgm:t>
        <a:bodyPr/>
        <a:lstStyle/>
        <a:p>
          <a:endParaRPr lang="hu-HU"/>
        </a:p>
      </dgm:t>
    </dgm:pt>
    <dgm:pt modelId="{1BAC3A94-FC16-4C0F-9703-21D7F2F88552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A pótlék összege 14 620 Ft és 73 979 Ft között alakul.</a:t>
          </a:r>
        </a:p>
      </dgm:t>
    </dgm:pt>
    <dgm:pt modelId="{0F1554A7-4CAE-4339-8680-729C26C1E1C1}" type="parTrans" cxnId="{E7DD75F8-4A39-46D2-979F-3C6C49CFBB7A}">
      <dgm:prSet/>
      <dgm:spPr/>
      <dgm:t>
        <a:bodyPr/>
        <a:lstStyle/>
        <a:p>
          <a:endParaRPr lang="hu-HU"/>
        </a:p>
      </dgm:t>
    </dgm:pt>
    <dgm:pt modelId="{5521EB7E-0665-4F03-B821-3DEA7F98914A}" type="sibTrans" cxnId="{E7DD75F8-4A39-46D2-979F-3C6C49CFBB7A}">
      <dgm:prSet/>
      <dgm:spPr/>
      <dgm:t>
        <a:bodyPr/>
        <a:lstStyle/>
        <a:p>
          <a:endParaRPr lang="hu-HU"/>
        </a:p>
      </dgm:t>
    </dgm:pt>
    <dgm:pt modelId="{4EDF9FE4-92F3-482C-9651-8879524C20FC}" type="pres">
      <dgm:prSet presAssocID="{C0F7CFF2-E185-48AE-B515-938D237F81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823BE0-D9FD-40FB-A3D6-57B796EBBE58}" type="pres">
      <dgm:prSet presAssocID="{12811673-4A9A-4CE3-A56A-58BDECF17050}" presName="hierRoot1" presStyleCnt="0"/>
      <dgm:spPr/>
    </dgm:pt>
    <dgm:pt modelId="{D007F1B0-CB58-4B95-949E-47B9ACD47074}" type="pres">
      <dgm:prSet presAssocID="{12811673-4A9A-4CE3-A56A-58BDECF17050}" presName="composite" presStyleCnt="0"/>
      <dgm:spPr/>
    </dgm:pt>
    <dgm:pt modelId="{1A0B1036-F149-446B-85C8-B117FF176BAE}" type="pres">
      <dgm:prSet presAssocID="{12811673-4A9A-4CE3-A56A-58BDECF17050}" presName="background" presStyleLbl="node0" presStyleIdx="0" presStyleCnt="1"/>
      <dgm:spPr/>
    </dgm:pt>
    <dgm:pt modelId="{AE22D603-072F-4026-99BA-69A50A435532}" type="pres">
      <dgm:prSet presAssocID="{12811673-4A9A-4CE3-A56A-58BDECF17050}" presName="text" presStyleLbl="fgAcc0" presStyleIdx="0" presStyleCnt="1" custScaleX="130688" custScaleY="126121">
        <dgm:presLayoutVars>
          <dgm:chPref val="3"/>
        </dgm:presLayoutVars>
      </dgm:prSet>
      <dgm:spPr/>
    </dgm:pt>
    <dgm:pt modelId="{FC987D85-191E-4A03-A2B7-93B8018EC923}" type="pres">
      <dgm:prSet presAssocID="{12811673-4A9A-4CE3-A56A-58BDECF17050}" presName="hierChild2" presStyleCnt="0"/>
      <dgm:spPr/>
    </dgm:pt>
    <dgm:pt modelId="{A08504BA-E564-42DD-BABE-7D5828791149}" type="pres">
      <dgm:prSet presAssocID="{FCAFDBE4-121E-41AB-94CE-9ABCAF863D15}" presName="Name10" presStyleLbl="parChTrans1D2" presStyleIdx="0" presStyleCnt="3"/>
      <dgm:spPr/>
    </dgm:pt>
    <dgm:pt modelId="{F8003AD4-9306-461F-A353-CD4E3EB323FC}" type="pres">
      <dgm:prSet presAssocID="{9CB53461-F2BE-443A-B9B8-FCED30D872B0}" presName="hierRoot2" presStyleCnt="0"/>
      <dgm:spPr/>
    </dgm:pt>
    <dgm:pt modelId="{E81D0EB2-D0B5-4690-B4DB-4B7D949B34D0}" type="pres">
      <dgm:prSet presAssocID="{9CB53461-F2BE-443A-B9B8-FCED30D872B0}" presName="composite2" presStyleCnt="0"/>
      <dgm:spPr/>
    </dgm:pt>
    <dgm:pt modelId="{F2E23DF5-89D2-44CC-8633-71F49B0587A8}" type="pres">
      <dgm:prSet presAssocID="{9CB53461-F2BE-443A-B9B8-FCED30D872B0}" presName="background2" presStyleLbl="node2" presStyleIdx="0" presStyleCnt="3"/>
      <dgm:spPr/>
    </dgm:pt>
    <dgm:pt modelId="{19EE913A-D954-47FE-87A6-C9D624F429B3}" type="pres">
      <dgm:prSet presAssocID="{9CB53461-F2BE-443A-B9B8-FCED30D872B0}" presName="text2" presStyleLbl="fgAcc2" presStyleIdx="0" presStyleCnt="3">
        <dgm:presLayoutVars>
          <dgm:chPref val="3"/>
        </dgm:presLayoutVars>
      </dgm:prSet>
      <dgm:spPr/>
    </dgm:pt>
    <dgm:pt modelId="{36816E90-EA12-46B4-A936-FFFC9E9A003D}" type="pres">
      <dgm:prSet presAssocID="{9CB53461-F2BE-443A-B9B8-FCED30D872B0}" presName="hierChild3" presStyleCnt="0"/>
      <dgm:spPr/>
    </dgm:pt>
    <dgm:pt modelId="{774A012B-513D-481F-B074-FC74E4A3FB35}" type="pres">
      <dgm:prSet presAssocID="{881B4B81-57F3-4705-BCC2-86445B324240}" presName="Name10" presStyleLbl="parChTrans1D2" presStyleIdx="1" presStyleCnt="3"/>
      <dgm:spPr/>
    </dgm:pt>
    <dgm:pt modelId="{B3CD871A-AD0F-4D05-95C4-BD31759895D7}" type="pres">
      <dgm:prSet presAssocID="{8FFCCC3F-131B-40A6-95F8-B840F78BC9AD}" presName="hierRoot2" presStyleCnt="0"/>
      <dgm:spPr/>
    </dgm:pt>
    <dgm:pt modelId="{20D1F26D-7482-4421-9B8A-9F759213E9BF}" type="pres">
      <dgm:prSet presAssocID="{8FFCCC3F-131B-40A6-95F8-B840F78BC9AD}" presName="composite2" presStyleCnt="0"/>
      <dgm:spPr/>
    </dgm:pt>
    <dgm:pt modelId="{84BBEA7F-5DA3-4BFC-962C-FE3F7A3B2EAD}" type="pres">
      <dgm:prSet presAssocID="{8FFCCC3F-131B-40A6-95F8-B840F78BC9AD}" presName="background2" presStyleLbl="node2" presStyleIdx="1" presStyleCnt="3"/>
      <dgm:spPr/>
    </dgm:pt>
    <dgm:pt modelId="{2A8A6226-B9F7-4C71-9EBD-B230D377B3FA}" type="pres">
      <dgm:prSet presAssocID="{8FFCCC3F-131B-40A6-95F8-B840F78BC9AD}" presName="text2" presStyleLbl="fgAcc2" presStyleIdx="1" presStyleCnt="3">
        <dgm:presLayoutVars>
          <dgm:chPref val="3"/>
        </dgm:presLayoutVars>
      </dgm:prSet>
      <dgm:spPr/>
    </dgm:pt>
    <dgm:pt modelId="{ED12A8F7-D4DF-4A63-B1FB-38D1F3964FB6}" type="pres">
      <dgm:prSet presAssocID="{8FFCCC3F-131B-40A6-95F8-B840F78BC9AD}" presName="hierChild3" presStyleCnt="0"/>
      <dgm:spPr/>
    </dgm:pt>
    <dgm:pt modelId="{395F813A-DA79-4A27-842B-6A1853953E2E}" type="pres">
      <dgm:prSet presAssocID="{0F1554A7-4CAE-4339-8680-729C26C1E1C1}" presName="Name10" presStyleLbl="parChTrans1D2" presStyleIdx="2" presStyleCnt="3"/>
      <dgm:spPr/>
    </dgm:pt>
    <dgm:pt modelId="{110D6FE5-C52B-4A83-8B7A-D8A72C45EA1A}" type="pres">
      <dgm:prSet presAssocID="{1BAC3A94-FC16-4C0F-9703-21D7F2F88552}" presName="hierRoot2" presStyleCnt="0"/>
      <dgm:spPr/>
    </dgm:pt>
    <dgm:pt modelId="{43162374-4D5D-41C7-BA79-4E7495EFE248}" type="pres">
      <dgm:prSet presAssocID="{1BAC3A94-FC16-4C0F-9703-21D7F2F88552}" presName="composite2" presStyleCnt="0"/>
      <dgm:spPr/>
    </dgm:pt>
    <dgm:pt modelId="{F2B17F28-7EAC-4412-8A1B-643E58A3F792}" type="pres">
      <dgm:prSet presAssocID="{1BAC3A94-FC16-4C0F-9703-21D7F2F88552}" presName="background2" presStyleLbl="node2" presStyleIdx="2" presStyleCnt="3"/>
      <dgm:spPr/>
    </dgm:pt>
    <dgm:pt modelId="{3DD33994-F65E-44C4-90CC-CD269711E5A7}" type="pres">
      <dgm:prSet presAssocID="{1BAC3A94-FC16-4C0F-9703-21D7F2F88552}" presName="text2" presStyleLbl="fgAcc2" presStyleIdx="2" presStyleCnt="3" custScaleX="110797">
        <dgm:presLayoutVars>
          <dgm:chPref val="3"/>
        </dgm:presLayoutVars>
      </dgm:prSet>
      <dgm:spPr/>
    </dgm:pt>
    <dgm:pt modelId="{9FE46805-B2EA-441B-B667-2D119BBD6C6C}" type="pres">
      <dgm:prSet presAssocID="{1BAC3A94-FC16-4C0F-9703-21D7F2F88552}" presName="hierChild3" presStyleCnt="0"/>
      <dgm:spPr/>
    </dgm:pt>
  </dgm:ptLst>
  <dgm:cxnLst>
    <dgm:cxn modelId="{33D2B131-06BC-423F-A86C-8F10DD90305D}" srcId="{12811673-4A9A-4CE3-A56A-58BDECF17050}" destId="{9CB53461-F2BE-443A-B9B8-FCED30D872B0}" srcOrd="0" destOrd="0" parTransId="{FCAFDBE4-121E-41AB-94CE-9ABCAF863D15}" sibTransId="{58D5CD25-BF60-4314-B420-78E734887618}"/>
    <dgm:cxn modelId="{377C0B5F-A82F-4123-A43E-58CD6A6F42BD}" type="presOf" srcId="{0F1554A7-4CAE-4339-8680-729C26C1E1C1}" destId="{395F813A-DA79-4A27-842B-6A1853953E2E}" srcOrd="0" destOrd="0" presId="urn:microsoft.com/office/officeart/2005/8/layout/hierarchy1"/>
    <dgm:cxn modelId="{12E65E60-1F56-4F0D-A591-4F39D1B9E5F9}" type="presOf" srcId="{8FFCCC3F-131B-40A6-95F8-B840F78BC9AD}" destId="{2A8A6226-B9F7-4C71-9EBD-B230D377B3FA}" srcOrd="0" destOrd="0" presId="urn:microsoft.com/office/officeart/2005/8/layout/hierarchy1"/>
    <dgm:cxn modelId="{5DC8B363-F68B-4BC3-840C-30AE714B0E43}" type="presOf" srcId="{881B4B81-57F3-4705-BCC2-86445B324240}" destId="{774A012B-513D-481F-B074-FC74E4A3FB35}" srcOrd="0" destOrd="0" presId="urn:microsoft.com/office/officeart/2005/8/layout/hierarchy1"/>
    <dgm:cxn modelId="{103E7065-9040-4C08-98F1-39264F0A21AE}" type="presOf" srcId="{FCAFDBE4-121E-41AB-94CE-9ABCAF863D15}" destId="{A08504BA-E564-42DD-BABE-7D5828791149}" srcOrd="0" destOrd="0" presId="urn:microsoft.com/office/officeart/2005/8/layout/hierarchy1"/>
    <dgm:cxn modelId="{E972AC66-F332-4D00-9F7E-0E98980C36D8}" srcId="{12811673-4A9A-4CE3-A56A-58BDECF17050}" destId="{8FFCCC3F-131B-40A6-95F8-B840F78BC9AD}" srcOrd="1" destOrd="0" parTransId="{881B4B81-57F3-4705-BCC2-86445B324240}" sibTransId="{529EB784-F75A-46CF-A267-C046F32ECE15}"/>
    <dgm:cxn modelId="{3636C87F-0603-4E66-AE61-783C26721368}" srcId="{C0F7CFF2-E185-48AE-B515-938D237F81BF}" destId="{12811673-4A9A-4CE3-A56A-58BDECF17050}" srcOrd="0" destOrd="0" parTransId="{F0137E3D-4CD3-413E-B8D9-B7ABDF00849C}" sibTransId="{0A3CADEB-7EA9-4EA4-9B0B-642293473785}"/>
    <dgm:cxn modelId="{FA61EC89-1FC8-4714-89D3-1EEA6D1FF672}" type="presOf" srcId="{12811673-4A9A-4CE3-A56A-58BDECF17050}" destId="{AE22D603-072F-4026-99BA-69A50A435532}" srcOrd="0" destOrd="0" presId="urn:microsoft.com/office/officeart/2005/8/layout/hierarchy1"/>
    <dgm:cxn modelId="{8DDD21DE-D9F2-4DEE-B566-D9A319323BD7}" type="presOf" srcId="{1BAC3A94-FC16-4C0F-9703-21D7F2F88552}" destId="{3DD33994-F65E-44C4-90CC-CD269711E5A7}" srcOrd="0" destOrd="0" presId="urn:microsoft.com/office/officeart/2005/8/layout/hierarchy1"/>
    <dgm:cxn modelId="{7A599DE4-F7E0-4946-A447-512192F1A9F3}" type="presOf" srcId="{C0F7CFF2-E185-48AE-B515-938D237F81BF}" destId="{4EDF9FE4-92F3-482C-9651-8879524C20FC}" srcOrd="0" destOrd="0" presId="urn:microsoft.com/office/officeart/2005/8/layout/hierarchy1"/>
    <dgm:cxn modelId="{D5707FED-F0B8-4C10-9B37-08ABE58E2FAE}" type="presOf" srcId="{9CB53461-F2BE-443A-B9B8-FCED30D872B0}" destId="{19EE913A-D954-47FE-87A6-C9D624F429B3}" srcOrd="0" destOrd="0" presId="urn:microsoft.com/office/officeart/2005/8/layout/hierarchy1"/>
    <dgm:cxn modelId="{E7DD75F8-4A39-46D2-979F-3C6C49CFBB7A}" srcId="{12811673-4A9A-4CE3-A56A-58BDECF17050}" destId="{1BAC3A94-FC16-4C0F-9703-21D7F2F88552}" srcOrd="2" destOrd="0" parTransId="{0F1554A7-4CAE-4339-8680-729C26C1E1C1}" sibTransId="{5521EB7E-0665-4F03-B821-3DEA7F98914A}"/>
    <dgm:cxn modelId="{0E840509-21A8-4D49-A708-E2C57D97ECEF}" type="presParOf" srcId="{4EDF9FE4-92F3-482C-9651-8879524C20FC}" destId="{CF823BE0-D9FD-40FB-A3D6-57B796EBBE58}" srcOrd="0" destOrd="0" presId="urn:microsoft.com/office/officeart/2005/8/layout/hierarchy1"/>
    <dgm:cxn modelId="{424D9AB6-B637-4548-A0BA-B98B80E6B64C}" type="presParOf" srcId="{CF823BE0-D9FD-40FB-A3D6-57B796EBBE58}" destId="{D007F1B0-CB58-4B95-949E-47B9ACD47074}" srcOrd="0" destOrd="0" presId="urn:microsoft.com/office/officeart/2005/8/layout/hierarchy1"/>
    <dgm:cxn modelId="{DA18DC9C-3B34-45DE-AED6-4999069D3ADA}" type="presParOf" srcId="{D007F1B0-CB58-4B95-949E-47B9ACD47074}" destId="{1A0B1036-F149-446B-85C8-B117FF176BAE}" srcOrd="0" destOrd="0" presId="urn:microsoft.com/office/officeart/2005/8/layout/hierarchy1"/>
    <dgm:cxn modelId="{EC647D2A-10B4-4362-90E3-BCDFCDDE0521}" type="presParOf" srcId="{D007F1B0-CB58-4B95-949E-47B9ACD47074}" destId="{AE22D603-072F-4026-99BA-69A50A435532}" srcOrd="1" destOrd="0" presId="urn:microsoft.com/office/officeart/2005/8/layout/hierarchy1"/>
    <dgm:cxn modelId="{564E716A-304B-401F-A83D-ADB59FD2AF29}" type="presParOf" srcId="{CF823BE0-D9FD-40FB-A3D6-57B796EBBE58}" destId="{FC987D85-191E-4A03-A2B7-93B8018EC923}" srcOrd="1" destOrd="0" presId="urn:microsoft.com/office/officeart/2005/8/layout/hierarchy1"/>
    <dgm:cxn modelId="{E4A10105-7941-45AD-85B8-3E674FDF74EF}" type="presParOf" srcId="{FC987D85-191E-4A03-A2B7-93B8018EC923}" destId="{A08504BA-E564-42DD-BABE-7D5828791149}" srcOrd="0" destOrd="0" presId="urn:microsoft.com/office/officeart/2005/8/layout/hierarchy1"/>
    <dgm:cxn modelId="{3C03934C-2997-42A2-956D-27AB5971E86D}" type="presParOf" srcId="{FC987D85-191E-4A03-A2B7-93B8018EC923}" destId="{F8003AD4-9306-461F-A353-CD4E3EB323FC}" srcOrd="1" destOrd="0" presId="urn:microsoft.com/office/officeart/2005/8/layout/hierarchy1"/>
    <dgm:cxn modelId="{22CABC50-5AF9-43CE-BD87-F2E8C61E5EE7}" type="presParOf" srcId="{F8003AD4-9306-461F-A353-CD4E3EB323FC}" destId="{E81D0EB2-D0B5-4690-B4DB-4B7D949B34D0}" srcOrd="0" destOrd="0" presId="urn:microsoft.com/office/officeart/2005/8/layout/hierarchy1"/>
    <dgm:cxn modelId="{1CC9E788-1D59-4E4C-AABF-A855004AAB93}" type="presParOf" srcId="{E81D0EB2-D0B5-4690-B4DB-4B7D949B34D0}" destId="{F2E23DF5-89D2-44CC-8633-71F49B0587A8}" srcOrd="0" destOrd="0" presId="urn:microsoft.com/office/officeart/2005/8/layout/hierarchy1"/>
    <dgm:cxn modelId="{421C8D2B-4D00-4657-A6BD-00BB3C34C8BA}" type="presParOf" srcId="{E81D0EB2-D0B5-4690-B4DB-4B7D949B34D0}" destId="{19EE913A-D954-47FE-87A6-C9D624F429B3}" srcOrd="1" destOrd="0" presId="urn:microsoft.com/office/officeart/2005/8/layout/hierarchy1"/>
    <dgm:cxn modelId="{C9A11B89-0F2D-4D27-8567-58154A12A6FC}" type="presParOf" srcId="{F8003AD4-9306-461F-A353-CD4E3EB323FC}" destId="{36816E90-EA12-46B4-A936-FFFC9E9A003D}" srcOrd="1" destOrd="0" presId="urn:microsoft.com/office/officeart/2005/8/layout/hierarchy1"/>
    <dgm:cxn modelId="{FA7A1D60-5106-438D-B842-8E6EB3F7FE0E}" type="presParOf" srcId="{FC987D85-191E-4A03-A2B7-93B8018EC923}" destId="{774A012B-513D-481F-B074-FC74E4A3FB35}" srcOrd="2" destOrd="0" presId="urn:microsoft.com/office/officeart/2005/8/layout/hierarchy1"/>
    <dgm:cxn modelId="{7E5DBF05-34C0-4635-AD74-4708ABFF7834}" type="presParOf" srcId="{FC987D85-191E-4A03-A2B7-93B8018EC923}" destId="{B3CD871A-AD0F-4D05-95C4-BD31759895D7}" srcOrd="3" destOrd="0" presId="urn:microsoft.com/office/officeart/2005/8/layout/hierarchy1"/>
    <dgm:cxn modelId="{D83F0EE4-ED67-41E5-9D7D-DA0D18BE01D8}" type="presParOf" srcId="{B3CD871A-AD0F-4D05-95C4-BD31759895D7}" destId="{20D1F26D-7482-4421-9B8A-9F759213E9BF}" srcOrd="0" destOrd="0" presId="urn:microsoft.com/office/officeart/2005/8/layout/hierarchy1"/>
    <dgm:cxn modelId="{9C1DF3AC-6567-4D8F-ADC5-C8C9EA7FC8D4}" type="presParOf" srcId="{20D1F26D-7482-4421-9B8A-9F759213E9BF}" destId="{84BBEA7F-5DA3-4BFC-962C-FE3F7A3B2EAD}" srcOrd="0" destOrd="0" presId="urn:microsoft.com/office/officeart/2005/8/layout/hierarchy1"/>
    <dgm:cxn modelId="{B4D2AFE1-702F-4196-9704-CECBAC4D8584}" type="presParOf" srcId="{20D1F26D-7482-4421-9B8A-9F759213E9BF}" destId="{2A8A6226-B9F7-4C71-9EBD-B230D377B3FA}" srcOrd="1" destOrd="0" presId="urn:microsoft.com/office/officeart/2005/8/layout/hierarchy1"/>
    <dgm:cxn modelId="{28D99202-F961-460D-A092-C8DE9CA58299}" type="presParOf" srcId="{B3CD871A-AD0F-4D05-95C4-BD31759895D7}" destId="{ED12A8F7-D4DF-4A63-B1FB-38D1F3964FB6}" srcOrd="1" destOrd="0" presId="urn:microsoft.com/office/officeart/2005/8/layout/hierarchy1"/>
    <dgm:cxn modelId="{FB51EB65-6946-4EBC-9F3B-AD3E9475E19F}" type="presParOf" srcId="{FC987D85-191E-4A03-A2B7-93B8018EC923}" destId="{395F813A-DA79-4A27-842B-6A1853953E2E}" srcOrd="4" destOrd="0" presId="urn:microsoft.com/office/officeart/2005/8/layout/hierarchy1"/>
    <dgm:cxn modelId="{22CDF7CC-BFCB-4080-9816-946648785262}" type="presParOf" srcId="{FC987D85-191E-4A03-A2B7-93B8018EC923}" destId="{110D6FE5-C52B-4A83-8B7A-D8A72C45EA1A}" srcOrd="5" destOrd="0" presId="urn:microsoft.com/office/officeart/2005/8/layout/hierarchy1"/>
    <dgm:cxn modelId="{731F9C28-7166-47E4-9424-05F21F8E1B9A}" type="presParOf" srcId="{110D6FE5-C52B-4A83-8B7A-D8A72C45EA1A}" destId="{43162374-4D5D-41C7-BA79-4E7495EFE248}" srcOrd="0" destOrd="0" presId="urn:microsoft.com/office/officeart/2005/8/layout/hierarchy1"/>
    <dgm:cxn modelId="{74FD92C4-F109-4BBC-85CA-0C8A63526AD4}" type="presParOf" srcId="{43162374-4D5D-41C7-BA79-4E7495EFE248}" destId="{F2B17F28-7EAC-4412-8A1B-643E58A3F792}" srcOrd="0" destOrd="0" presId="urn:microsoft.com/office/officeart/2005/8/layout/hierarchy1"/>
    <dgm:cxn modelId="{3CBCCE4C-11CC-45B2-B3CF-55DA9D2108B1}" type="presParOf" srcId="{43162374-4D5D-41C7-BA79-4E7495EFE248}" destId="{3DD33994-F65E-44C4-90CC-CD269711E5A7}" srcOrd="1" destOrd="0" presId="urn:microsoft.com/office/officeart/2005/8/layout/hierarchy1"/>
    <dgm:cxn modelId="{8252BBF1-9D7F-402A-9DFF-1ABA541F23EB}" type="presParOf" srcId="{110D6FE5-C52B-4A83-8B7A-D8A72C45EA1A}" destId="{9FE46805-B2EA-441B-B667-2D119BBD6C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F67DE-7B43-4647-8E0B-68AD75A07FEF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2A7C5579-4C53-4CAE-9178-68B5F24E82A2}">
      <dgm:prSet phldrT="[Szöveg]" custT="1"/>
      <dgm:spPr/>
      <dgm:t>
        <a:bodyPr/>
        <a:lstStyle/>
        <a:p>
          <a:r>
            <a:rPr lang="hu-HU" sz="3200" dirty="0">
              <a:latin typeface="+mj-lt"/>
              <a:cs typeface="Times New Roman" panose="02020603050405020304" pitchFamily="18" charset="0"/>
            </a:rPr>
            <a:t>Jogosultak</a:t>
          </a:r>
        </a:p>
      </dgm:t>
    </dgm:pt>
    <dgm:pt modelId="{FFC16F9B-587B-4E48-A0FE-FE2A289212F3}" type="parTrans" cxnId="{013FFD20-F236-4F8F-BC21-E630FAB8CE49}">
      <dgm:prSet/>
      <dgm:spPr/>
      <dgm:t>
        <a:bodyPr/>
        <a:lstStyle/>
        <a:p>
          <a:endParaRPr lang="hu-HU"/>
        </a:p>
      </dgm:t>
    </dgm:pt>
    <dgm:pt modelId="{616871F0-864F-4272-86FA-E5F615976044}" type="sibTrans" cxnId="{013FFD20-F236-4F8F-BC21-E630FAB8CE49}">
      <dgm:prSet/>
      <dgm:spPr/>
      <dgm:t>
        <a:bodyPr/>
        <a:lstStyle/>
        <a:p>
          <a:endParaRPr lang="hu-HU"/>
        </a:p>
      </dgm:t>
    </dgm:pt>
    <dgm:pt modelId="{080B1F70-B9D3-4155-9917-4EEF1CDBBCEA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akik szociális ágazati összevont pótlékban részesülnek</a:t>
          </a:r>
        </a:p>
      </dgm:t>
    </dgm:pt>
    <dgm:pt modelId="{CBB87CD2-C234-41EA-A7ED-F147DF9C706D}" type="parTrans" cxnId="{53A67D82-D04B-4186-AE0C-D5711DD99F6B}">
      <dgm:prSet/>
      <dgm:spPr/>
      <dgm:t>
        <a:bodyPr/>
        <a:lstStyle/>
        <a:p>
          <a:endParaRPr lang="hu-HU"/>
        </a:p>
      </dgm:t>
    </dgm:pt>
    <dgm:pt modelId="{F3170A66-2209-4A82-9681-050EE142F1DD}" type="sibTrans" cxnId="{53A67D82-D04B-4186-AE0C-D5711DD99F6B}">
      <dgm:prSet/>
      <dgm:spPr/>
      <dgm:t>
        <a:bodyPr/>
        <a:lstStyle/>
        <a:p>
          <a:endParaRPr lang="hu-HU"/>
        </a:p>
      </dgm:t>
    </dgm:pt>
    <dgm:pt modelId="{A0E3BB84-CB3E-4E4B-A7DC-0A0D57D8CA3A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és nem jogosultak egészségügyi kiegészítő pótlékra</a:t>
          </a:r>
        </a:p>
      </dgm:t>
    </dgm:pt>
    <dgm:pt modelId="{B95D485C-6341-4FAB-A55D-DBF144E4B840}" type="parTrans" cxnId="{558A16FB-78F7-46CB-B99C-A7D6FA06E2F5}">
      <dgm:prSet/>
      <dgm:spPr/>
      <dgm:t>
        <a:bodyPr/>
        <a:lstStyle/>
        <a:p>
          <a:endParaRPr lang="hu-HU"/>
        </a:p>
      </dgm:t>
    </dgm:pt>
    <dgm:pt modelId="{D111F583-9396-4755-A97E-336A2F31A590}" type="sibTrans" cxnId="{558A16FB-78F7-46CB-B99C-A7D6FA06E2F5}">
      <dgm:prSet/>
      <dgm:spPr/>
      <dgm:t>
        <a:bodyPr/>
        <a:lstStyle/>
        <a:p>
          <a:endParaRPr lang="hu-HU"/>
        </a:p>
      </dgm:t>
    </dgm:pt>
    <dgm:pt modelId="{0D09E6F7-6AC6-4488-AC33-32C0774113B2}" type="pres">
      <dgm:prSet presAssocID="{DB0F67DE-7B43-4647-8E0B-68AD75A07F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8AA1EF-91E1-4382-B44E-3E7F18063BDB}" type="pres">
      <dgm:prSet presAssocID="{2A7C5579-4C53-4CAE-9178-68B5F24E82A2}" presName="root1" presStyleCnt="0"/>
      <dgm:spPr/>
    </dgm:pt>
    <dgm:pt modelId="{C51CF43D-04AC-498A-B293-755FAA919100}" type="pres">
      <dgm:prSet presAssocID="{2A7C5579-4C53-4CAE-9178-68B5F24E82A2}" presName="LevelOneTextNode" presStyleLbl="node0" presStyleIdx="0" presStyleCnt="1">
        <dgm:presLayoutVars>
          <dgm:chPref val="3"/>
        </dgm:presLayoutVars>
      </dgm:prSet>
      <dgm:spPr/>
    </dgm:pt>
    <dgm:pt modelId="{1B799997-C288-4971-BAEE-0C0C4341050A}" type="pres">
      <dgm:prSet presAssocID="{2A7C5579-4C53-4CAE-9178-68B5F24E82A2}" presName="level2hierChild" presStyleCnt="0"/>
      <dgm:spPr/>
    </dgm:pt>
    <dgm:pt modelId="{7639DF99-62AE-4D5B-BAD9-1118453EFD77}" type="pres">
      <dgm:prSet presAssocID="{CBB87CD2-C234-41EA-A7ED-F147DF9C706D}" presName="conn2-1" presStyleLbl="parChTrans1D2" presStyleIdx="0" presStyleCnt="2"/>
      <dgm:spPr/>
    </dgm:pt>
    <dgm:pt modelId="{DAE47D25-07E5-433B-B5AB-89A165BFC19A}" type="pres">
      <dgm:prSet presAssocID="{CBB87CD2-C234-41EA-A7ED-F147DF9C706D}" presName="connTx" presStyleLbl="parChTrans1D2" presStyleIdx="0" presStyleCnt="2"/>
      <dgm:spPr/>
    </dgm:pt>
    <dgm:pt modelId="{9B80EA19-5691-414E-9362-1D809215FC23}" type="pres">
      <dgm:prSet presAssocID="{080B1F70-B9D3-4155-9917-4EEF1CDBBCEA}" presName="root2" presStyleCnt="0"/>
      <dgm:spPr/>
    </dgm:pt>
    <dgm:pt modelId="{BC9E524B-0330-44C8-8234-5F72D9E512EF}" type="pres">
      <dgm:prSet presAssocID="{080B1F70-B9D3-4155-9917-4EEF1CDBBCEA}" presName="LevelTwoTextNode" presStyleLbl="node2" presStyleIdx="0" presStyleCnt="2">
        <dgm:presLayoutVars>
          <dgm:chPref val="3"/>
        </dgm:presLayoutVars>
      </dgm:prSet>
      <dgm:spPr/>
    </dgm:pt>
    <dgm:pt modelId="{AB63D7A0-6F92-45E9-8190-764FE967D5F0}" type="pres">
      <dgm:prSet presAssocID="{080B1F70-B9D3-4155-9917-4EEF1CDBBCEA}" presName="level3hierChild" presStyleCnt="0"/>
      <dgm:spPr/>
    </dgm:pt>
    <dgm:pt modelId="{63A4CC09-AFA7-48BA-88D8-90EF180C0389}" type="pres">
      <dgm:prSet presAssocID="{B95D485C-6341-4FAB-A55D-DBF144E4B840}" presName="conn2-1" presStyleLbl="parChTrans1D2" presStyleIdx="1" presStyleCnt="2"/>
      <dgm:spPr/>
    </dgm:pt>
    <dgm:pt modelId="{206353B8-EA1A-4AB9-9D86-4C1FCE0385C4}" type="pres">
      <dgm:prSet presAssocID="{B95D485C-6341-4FAB-A55D-DBF144E4B840}" presName="connTx" presStyleLbl="parChTrans1D2" presStyleIdx="1" presStyleCnt="2"/>
      <dgm:spPr/>
    </dgm:pt>
    <dgm:pt modelId="{6C292A3F-565C-4C7C-A29F-85CAF47A99A2}" type="pres">
      <dgm:prSet presAssocID="{A0E3BB84-CB3E-4E4B-A7DC-0A0D57D8CA3A}" presName="root2" presStyleCnt="0"/>
      <dgm:spPr/>
    </dgm:pt>
    <dgm:pt modelId="{BEE5F45D-8E93-43F9-92CF-BBB2C95578EE}" type="pres">
      <dgm:prSet presAssocID="{A0E3BB84-CB3E-4E4B-A7DC-0A0D57D8CA3A}" presName="LevelTwoTextNode" presStyleLbl="node2" presStyleIdx="1" presStyleCnt="2">
        <dgm:presLayoutVars>
          <dgm:chPref val="3"/>
        </dgm:presLayoutVars>
      </dgm:prSet>
      <dgm:spPr/>
    </dgm:pt>
    <dgm:pt modelId="{5AC41D50-1564-495C-9C37-5B81E875593C}" type="pres">
      <dgm:prSet presAssocID="{A0E3BB84-CB3E-4E4B-A7DC-0A0D57D8CA3A}" presName="level3hierChild" presStyleCnt="0"/>
      <dgm:spPr/>
    </dgm:pt>
  </dgm:ptLst>
  <dgm:cxnLst>
    <dgm:cxn modelId="{013FFD20-F236-4F8F-BC21-E630FAB8CE49}" srcId="{DB0F67DE-7B43-4647-8E0B-68AD75A07FEF}" destId="{2A7C5579-4C53-4CAE-9178-68B5F24E82A2}" srcOrd="0" destOrd="0" parTransId="{FFC16F9B-587B-4E48-A0FE-FE2A289212F3}" sibTransId="{616871F0-864F-4272-86FA-E5F615976044}"/>
    <dgm:cxn modelId="{BBCE783E-EC9A-49CB-A4D6-E4DD0DD760F2}" type="presOf" srcId="{2A7C5579-4C53-4CAE-9178-68B5F24E82A2}" destId="{C51CF43D-04AC-498A-B293-755FAA919100}" srcOrd="0" destOrd="0" presId="urn:microsoft.com/office/officeart/2005/8/layout/hierarchy2"/>
    <dgm:cxn modelId="{9C004971-7AE1-4786-B683-00EDF867D689}" type="presOf" srcId="{B95D485C-6341-4FAB-A55D-DBF144E4B840}" destId="{206353B8-EA1A-4AB9-9D86-4C1FCE0385C4}" srcOrd="1" destOrd="0" presId="urn:microsoft.com/office/officeart/2005/8/layout/hierarchy2"/>
    <dgm:cxn modelId="{ABBED97F-2C16-4A7D-8BF4-833B3C6B9ABB}" type="presOf" srcId="{B95D485C-6341-4FAB-A55D-DBF144E4B840}" destId="{63A4CC09-AFA7-48BA-88D8-90EF180C0389}" srcOrd="0" destOrd="0" presId="urn:microsoft.com/office/officeart/2005/8/layout/hierarchy2"/>
    <dgm:cxn modelId="{53A67D82-D04B-4186-AE0C-D5711DD99F6B}" srcId="{2A7C5579-4C53-4CAE-9178-68B5F24E82A2}" destId="{080B1F70-B9D3-4155-9917-4EEF1CDBBCEA}" srcOrd="0" destOrd="0" parTransId="{CBB87CD2-C234-41EA-A7ED-F147DF9C706D}" sibTransId="{F3170A66-2209-4A82-9681-050EE142F1DD}"/>
    <dgm:cxn modelId="{4963F187-33BB-46FE-9401-DB0673F05B67}" type="presOf" srcId="{080B1F70-B9D3-4155-9917-4EEF1CDBBCEA}" destId="{BC9E524B-0330-44C8-8234-5F72D9E512EF}" srcOrd="0" destOrd="0" presId="urn:microsoft.com/office/officeart/2005/8/layout/hierarchy2"/>
    <dgm:cxn modelId="{E7334B8B-0C89-4762-93F9-575B05D7BF9C}" type="presOf" srcId="{A0E3BB84-CB3E-4E4B-A7DC-0A0D57D8CA3A}" destId="{BEE5F45D-8E93-43F9-92CF-BBB2C95578EE}" srcOrd="0" destOrd="0" presId="urn:microsoft.com/office/officeart/2005/8/layout/hierarchy2"/>
    <dgm:cxn modelId="{B0D5BDA8-E083-4395-929D-2EC1BA778375}" type="presOf" srcId="{CBB87CD2-C234-41EA-A7ED-F147DF9C706D}" destId="{DAE47D25-07E5-433B-B5AB-89A165BFC19A}" srcOrd="1" destOrd="0" presId="urn:microsoft.com/office/officeart/2005/8/layout/hierarchy2"/>
    <dgm:cxn modelId="{738699BF-05D1-4216-A4A1-452C3DE33BE4}" type="presOf" srcId="{DB0F67DE-7B43-4647-8E0B-68AD75A07FEF}" destId="{0D09E6F7-6AC6-4488-AC33-32C0774113B2}" srcOrd="0" destOrd="0" presId="urn:microsoft.com/office/officeart/2005/8/layout/hierarchy2"/>
    <dgm:cxn modelId="{11C8BACB-6ED6-41C2-8E06-41203A038D72}" type="presOf" srcId="{CBB87CD2-C234-41EA-A7ED-F147DF9C706D}" destId="{7639DF99-62AE-4D5B-BAD9-1118453EFD77}" srcOrd="0" destOrd="0" presId="urn:microsoft.com/office/officeart/2005/8/layout/hierarchy2"/>
    <dgm:cxn modelId="{558A16FB-78F7-46CB-B99C-A7D6FA06E2F5}" srcId="{2A7C5579-4C53-4CAE-9178-68B5F24E82A2}" destId="{A0E3BB84-CB3E-4E4B-A7DC-0A0D57D8CA3A}" srcOrd="1" destOrd="0" parTransId="{B95D485C-6341-4FAB-A55D-DBF144E4B840}" sibTransId="{D111F583-9396-4755-A97E-336A2F31A590}"/>
    <dgm:cxn modelId="{880F1535-D7C9-4DAB-9830-92C8526F4E0B}" type="presParOf" srcId="{0D09E6F7-6AC6-4488-AC33-32C0774113B2}" destId="{828AA1EF-91E1-4382-B44E-3E7F18063BDB}" srcOrd="0" destOrd="0" presId="urn:microsoft.com/office/officeart/2005/8/layout/hierarchy2"/>
    <dgm:cxn modelId="{821E5B9D-34AE-42C8-9636-305EC556CADC}" type="presParOf" srcId="{828AA1EF-91E1-4382-B44E-3E7F18063BDB}" destId="{C51CF43D-04AC-498A-B293-755FAA919100}" srcOrd="0" destOrd="0" presId="urn:microsoft.com/office/officeart/2005/8/layout/hierarchy2"/>
    <dgm:cxn modelId="{D3B46745-7604-4423-AA9B-000E8B08C437}" type="presParOf" srcId="{828AA1EF-91E1-4382-B44E-3E7F18063BDB}" destId="{1B799997-C288-4971-BAEE-0C0C4341050A}" srcOrd="1" destOrd="0" presId="urn:microsoft.com/office/officeart/2005/8/layout/hierarchy2"/>
    <dgm:cxn modelId="{D3B64C2E-F7F6-483E-99CB-942E9DD5DD27}" type="presParOf" srcId="{1B799997-C288-4971-BAEE-0C0C4341050A}" destId="{7639DF99-62AE-4D5B-BAD9-1118453EFD77}" srcOrd="0" destOrd="0" presId="urn:microsoft.com/office/officeart/2005/8/layout/hierarchy2"/>
    <dgm:cxn modelId="{5F9036A8-B06F-480A-953C-C7BA2CBD922C}" type="presParOf" srcId="{7639DF99-62AE-4D5B-BAD9-1118453EFD77}" destId="{DAE47D25-07E5-433B-B5AB-89A165BFC19A}" srcOrd="0" destOrd="0" presId="urn:microsoft.com/office/officeart/2005/8/layout/hierarchy2"/>
    <dgm:cxn modelId="{6AA2EE97-B1F5-468B-8A76-78CDF99F1B51}" type="presParOf" srcId="{1B799997-C288-4971-BAEE-0C0C4341050A}" destId="{9B80EA19-5691-414E-9362-1D809215FC23}" srcOrd="1" destOrd="0" presId="urn:microsoft.com/office/officeart/2005/8/layout/hierarchy2"/>
    <dgm:cxn modelId="{75B4C2BE-2750-4B75-87D4-D26FEC3083FB}" type="presParOf" srcId="{9B80EA19-5691-414E-9362-1D809215FC23}" destId="{BC9E524B-0330-44C8-8234-5F72D9E512EF}" srcOrd="0" destOrd="0" presId="urn:microsoft.com/office/officeart/2005/8/layout/hierarchy2"/>
    <dgm:cxn modelId="{E8655CA7-7302-4014-8F9C-9C0237D09EB0}" type="presParOf" srcId="{9B80EA19-5691-414E-9362-1D809215FC23}" destId="{AB63D7A0-6F92-45E9-8190-764FE967D5F0}" srcOrd="1" destOrd="0" presId="urn:microsoft.com/office/officeart/2005/8/layout/hierarchy2"/>
    <dgm:cxn modelId="{D70722C2-4BD1-49FA-87B4-49489D39C20F}" type="presParOf" srcId="{1B799997-C288-4971-BAEE-0C0C4341050A}" destId="{63A4CC09-AFA7-48BA-88D8-90EF180C0389}" srcOrd="2" destOrd="0" presId="urn:microsoft.com/office/officeart/2005/8/layout/hierarchy2"/>
    <dgm:cxn modelId="{A11AD900-741A-41BC-BA75-E15913B9F1EA}" type="presParOf" srcId="{63A4CC09-AFA7-48BA-88D8-90EF180C0389}" destId="{206353B8-EA1A-4AB9-9D86-4C1FCE0385C4}" srcOrd="0" destOrd="0" presId="urn:microsoft.com/office/officeart/2005/8/layout/hierarchy2"/>
    <dgm:cxn modelId="{6C715FFC-A2E5-4D67-8EBA-957AA24C06B3}" type="presParOf" srcId="{1B799997-C288-4971-BAEE-0C0C4341050A}" destId="{6C292A3F-565C-4C7C-A29F-85CAF47A99A2}" srcOrd="3" destOrd="0" presId="urn:microsoft.com/office/officeart/2005/8/layout/hierarchy2"/>
    <dgm:cxn modelId="{0D40D593-825F-48C5-B07E-43133640151B}" type="presParOf" srcId="{6C292A3F-565C-4C7C-A29F-85CAF47A99A2}" destId="{BEE5F45D-8E93-43F9-92CF-BBB2C95578EE}" srcOrd="0" destOrd="0" presId="urn:microsoft.com/office/officeart/2005/8/layout/hierarchy2"/>
    <dgm:cxn modelId="{C47BAB9A-EBE8-400F-9BCD-85CA82A812B0}" type="presParOf" srcId="{6C292A3F-565C-4C7C-A29F-85CAF47A99A2}" destId="{5AC41D50-1564-495C-9C37-5B81E87559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4AEA2C-EA29-4C1D-ADBC-40FC67BB2C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255358E-9D2C-40DC-9EF2-458527E25003}">
      <dgm:prSet phldrT="[Szöveg]" custT="1"/>
      <dgm:spPr/>
      <dgm:t>
        <a:bodyPr/>
        <a:lstStyle/>
        <a:p>
          <a:r>
            <a:rPr lang="hu-HU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2026. január 1-jétől bevezetésre került a kiegészítő bérpótlék</a:t>
          </a:r>
        </a:p>
      </dgm:t>
    </dgm:pt>
    <dgm:pt modelId="{B5664A6C-9591-44DE-95B6-A6800BEBED79}" type="parTrans" cxnId="{E4A9E533-B4B0-4B4F-A87D-356CF4924599}">
      <dgm:prSet/>
      <dgm:spPr/>
      <dgm:t>
        <a:bodyPr/>
        <a:lstStyle/>
        <a:p>
          <a:endParaRPr lang="hu-HU"/>
        </a:p>
      </dgm:t>
    </dgm:pt>
    <dgm:pt modelId="{39DFBD65-8CC7-4747-8149-7638DD3A94E0}" type="sibTrans" cxnId="{E4A9E533-B4B0-4B4F-A87D-356CF4924599}">
      <dgm:prSet/>
      <dgm:spPr/>
      <dgm:t>
        <a:bodyPr/>
        <a:lstStyle/>
        <a:p>
          <a:endParaRPr lang="hu-HU"/>
        </a:p>
      </dgm:t>
    </dgm:pt>
    <dgm:pt modelId="{6486CD94-7E01-49BB-AE04-29AB1CA63D05}">
      <dgm:prSet phldrT="[Szöveg]" custT="1"/>
      <dgm:spPr/>
      <dgm:t>
        <a:bodyPr/>
        <a:lstStyle/>
        <a:p>
          <a:r>
            <a:rPr lang="hu-H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Célja, hogy a jogszabály alapján járó pótlékok után is érvényesüljön a </a:t>
          </a:r>
          <a:r>
            <a:rPr lang="hu-HU" sz="24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rPr>
            <a:t>15%</a:t>
          </a:r>
          <a:r>
            <a:rPr lang="hu-H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-os béremelés</a:t>
          </a:r>
        </a:p>
      </dgm:t>
    </dgm:pt>
    <dgm:pt modelId="{EF28F2B4-DF41-42D1-9AEF-46642FBB19CB}" type="parTrans" cxnId="{CE48128D-D260-4856-AE09-FF37EFCB029C}">
      <dgm:prSet/>
      <dgm:spPr/>
      <dgm:t>
        <a:bodyPr/>
        <a:lstStyle/>
        <a:p>
          <a:endParaRPr lang="hu-HU"/>
        </a:p>
      </dgm:t>
    </dgm:pt>
    <dgm:pt modelId="{C8D02882-DC0F-4907-8E73-0315266AE5D6}" type="sibTrans" cxnId="{CE48128D-D260-4856-AE09-FF37EFCB029C}">
      <dgm:prSet/>
      <dgm:spPr/>
      <dgm:t>
        <a:bodyPr/>
        <a:lstStyle/>
        <a:p>
          <a:endParaRPr lang="hu-HU"/>
        </a:p>
      </dgm:t>
    </dgm:pt>
    <dgm:pt modelId="{324CDB9E-5DDB-4F62-9835-151A2BCA26C7}">
      <dgm:prSet phldrT="[Szöveg]" custT="1"/>
      <dgm:spPr/>
      <dgm:t>
        <a:bodyPr/>
        <a:lstStyle/>
        <a:p>
          <a:r>
            <a:rPr lang="hu-H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kiegészítő bérpótlék mértéke: az érintett pótlékok 15%-a</a:t>
          </a:r>
        </a:p>
      </dgm:t>
    </dgm:pt>
    <dgm:pt modelId="{9C10099F-C3B8-45B1-8991-A17D52453F51}" type="sibTrans" cxnId="{6573893F-1229-4C4E-8E51-F19571DD002D}">
      <dgm:prSet/>
      <dgm:spPr/>
      <dgm:t>
        <a:bodyPr/>
        <a:lstStyle/>
        <a:p>
          <a:endParaRPr lang="hu-HU"/>
        </a:p>
      </dgm:t>
    </dgm:pt>
    <dgm:pt modelId="{DE72226B-8978-49D1-933B-BAABF622528C}" type="parTrans" cxnId="{6573893F-1229-4C4E-8E51-F19571DD002D}">
      <dgm:prSet/>
      <dgm:spPr/>
      <dgm:t>
        <a:bodyPr/>
        <a:lstStyle/>
        <a:p>
          <a:endParaRPr lang="hu-HU"/>
        </a:p>
      </dgm:t>
    </dgm:pt>
    <dgm:pt modelId="{127562E3-F39E-4501-8F69-4CBDD96E436D}">
      <dgm:prSet phldrT="[Szöveg]" custT="1"/>
      <dgm:spPr/>
      <dgm:t>
        <a:bodyPr/>
        <a:lstStyle/>
        <a:p>
          <a:endParaRPr lang="hu-HU" sz="2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1F1ECBF-7FC4-4EC8-BD95-780C91F87F7E}" type="parTrans" cxnId="{83406DCC-62BB-4854-8B1D-A140DBFA4CF4}">
      <dgm:prSet/>
      <dgm:spPr/>
    </dgm:pt>
    <dgm:pt modelId="{B00C75D5-23A7-402D-B115-6F740202F11D}" type="sibTrans" cxnId="{83406DCC-62BB-4854-8B1D-A140DBFA4CF4}">
      <dgm:prSet/>
      <dgm:spPr/>
    </dgm:pt>
    <dgm:pt modelId="{2CE7B0EE-9520-4577-B811-984A28B45F29}" type="pres">
      <dgm:prSet presAssocID="{3D4AEA2C-EA29-4C1D-ADBC-40FC67BB2C36}" presName="Name0" presStyleCnt="0">
        <dgm:presLayoutVars>
          <dgm:dir/>
          <dgm:animLvl val="lvl"/>
          <dgm:resizeHandles/>
        </dgm:presLayoutVars>
      </dgm:prSet>
      <dgm:spPr/>
    </dgm:pt>
    <dgm:pt modelId="{71B857A6-5655-4E36-9096-852FC71F9DAF}" type="pres">
      <dgm:prSet presAssocID="{4255358E-9D2C-40DC-9EF2-458527E25003}" presName="linNode" presStyleCnt="0"/>
      <dgm:spPr/>
    </dgm:pt>
    <dgm:pt modelId="{384C9E7A-3880-4AEF-BAFB-D9E320F38591}" type="pres">
      <dgm:prSet presAssocID="{4255358E-9D2C-40DC-9EF2-458527E25003}" presName="parentShp" presStyleLbl="node1" presStyleIdx="0" presStyleCnt="1">
        <dgm:presLayoutVars>
          <dgm:bulletEnabled val="1"/>
        </dgm:presLayoutVars>
      </dgm:prSet>
      <dgm:spPr/>
    </dgm:pt>
    <dgm:pt modelId="{C28C89CE-A603-43D4-8AD1-DFBA838D7C78}" type="pres">
      <dgm:prSet presAssocID="{4255358E-9D2C-40DC-9EF2-458527E2500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5FDAA21F-5D66-4605-B522-71DC6E9E6028}" type="presOf" srcId="{324CDB9E-5DDB-4F62-9835-151A2BCA26C7}" destId="{C28C89CE-A603-43D4-8AD1-DFBA838D7C78}" srcOrd="0" destOrd="2" presId="urn:microsoft.com/office/officeart/2005/8/layout/vList6"/>
    <dgm:cxn modelId="{B5BAA525-CA46-48D7-B713-2213035A6B0D}" type="presOf" srcId="{4255358E-9D2C-40DC-9EF2-458527E25003}" destId="{384C9E7A-3880-4AEF-BAFB-D9E320F38591}" srcOrd="0" destOrd="0" presId="urn:microsoft.com/office/officeart/2005/8/layout/vList6"/>
    <dgm:cxn modelId="{673D992A-BC80-4430-A0FA-2B28981334DB}" type="presOf" srcId="{3D4AEA2C-EA29-4C1D-ADBC-40FC67BB2C36}" destId="{2CE7B0EE-9520-4577-B811-984A28B45F29}" srcOrd="0" destOrd="0" presId="urn:microsoft.com/office/officeart/2005/8/layout/vList6"/>
    <dgm:cxn modelId="{E4A9E533-B4B0-4B4F-A87D-356CF4924599}" srcId="{3D4AEA2C-EA29-4C1D-ADBC-40FC67BB2C36}" destId="{4255358E-9D2C-40DC-9EF2-458527E25003}" srcOrd="0" destOrd="0" parTransId="{B5664A6C-9591-44DE-95B6-A6800BEBED79}" sibTransId="{39DFBD65-8CC7-4747-8149-7638DD3A94E0}"/>
    <dgm:cxn modelId="{6573893F-1229-4C4E-8E51-F19571DD002D}" srcId="{4255358E-9D2C-40DC-9EF2-458527E25003}" destId="{324CDB9E-5DDB-4F62-9835-151A2BCA26C7}" srcOrd="2" destOrd="0" parTransId="{DE72226B-8978-49D1-933B-BAABF622528C}" sibTransId="{9C10099F-C3B8-45B1-8991-A17D52453F51}"/>
    <dgm:cxn modelId="{2FA6CE71-B4AB-4729-83B1-A204F933ADCE}" type="presOf" srcId="{127562E3-F39E-4501-8F69-4CBDD96E436D}" destId="{C28C89CE-A603-43D4-8AD1-DFBA838D7C78}" srcOrd="0" destOrd="1" presId="urn:microsoft.com/office/officeart/2005/8/layout/vList6"/>
    <dgm:cxn modelId="{2102148A-68D1-4308-8E0D-EC650D851286}" type="presOf" srcId="{6486CD94-7E01-49BB-AE04-29AB1CA63D05}" destId="{C28C89CE-A603-43D4-8AD1-DFBA838D7C78}" srcOrd="0" destOrd="0" presId="urn:microsoft.com/office/officeart/2005/8/layout/vList6"/>
    <dgm:cxn modelId="{CE48128D-D260-4856-AE09-FF37EFCB029C}" srcId="{4255358E-9D2C-40DC-9EF2-458527E25003}" destId="{6486CD94-7E01-49BB-AE04-29AB1CA63D05}" srcOrd="0" destOrd="0" parTransId="{EF28F2B4-DF41-42D1-9AEF-46642FBB19CB}" sibTransId="{C8D02882-DC0F-4907-8E73-0315266AE5D6}"/>
    <dgm:cxn modelId="{83406DCC-62BB-4854-8B1D-A140DBFA4CF4}" srcId="{4255358E-9D2C-40DC-9EF2-458527E25003}" destId="{127562E3-F39E-4501-8F69-4CBDD96E436D}" srcOrd="1" destOrd="0" parTransId="{61F1ECBF-7FC4-4EC8-BD95-780C91F87F7E}" sibTransId="{B00C75D5-23A7-402D-B115-6F740202F11D}"/>
    <dgm:cxn modelId="{BD4C0528-19FD-4C9A-8212-8F2867C20987}" type="presParOf" srcId="{2CE7B0EE-9520-4577-B811-984A28B45F29}" destId="{71B857A6-5655-4E36-9096-852FC71F9DAF}" srcOrd="0" destOrd="0" presId="urn:microsoft.com/office/officeart/2005/8/layout/vList6"/>
    <dgm:cxn modelId="{E471FCE8-50D9-4615-865D-E506543EAE07}" type="presParOf" srcId="{71B857A6-5655-4E36-9096-852FC71F9DAF}" destId="{384C9E7A-3880-4AEF-BAFB-D9E320F38591}" srcOrd="0" destOrd="0" presId="urn:microsoft.com/office/officeart/2005/8/layout/vList6"/>
    <dgm:cxn modelId="{C38A1A50-A206-49C8-8ADA-86C1AFFA50BD}" type="presParOf" srcId="{71B857A6-5655-4E36-9096-852FC71F9DAF}" destId="{C28C89CE-A603-43D4-8AD1-DFBA838D7C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9EA861-6437-4DD2-AE44-006F1CEA810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E00FA710-F4FF-4A93-A6BD-B1B015805CB6}">
      <dgm:prSet phldrT="[Szöveg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Kjt. és </a:t>
          </a:r>
          <a:r>
            <a:rPr lang="hu-HU" sz="28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. szerinti pótlékok</a:t>
          </a:r>
        </a:p>
      </dgm:t>
    </dgm:pt>
    <dgm:pt modelId="{19A18DA4-2F9E-4088-8EC9-9749EB3712F9}" type="parTrans" cxnId="{3B2A5A78-4F5D-4AC1-961B-28A213659C1F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A9DA3-06FE-4905-84B2-B872936610CD}" type="sibTrans" cxnId="{3B2A5A78-4F5D-4AC1-961B-28A213659C1F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41B40-7F54-4AB8-8BFD-DB154AF9760C}">
      <dgm:prSet phldrT="[Szöveg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Szociális és </a:t>
          </a:r>
          <a:r>
            <a:rPr lang="hu-HU" sz="2800" dirty="0" err="1">
              <a:latin typeface="+mj-lt"/>
              <a:cs typeface="Times New Roman" panose="02020603050405020304" pitchFamily="18" charset="0"/>
            </a:rPr>
            <a:t>gyermekvédelmi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 ágazati pótlékok</a:t>
          </a:r>
        </a:p>
      </dgm:t>
    </dgm:pt>
    <dgm:pt modelId="{E7273FCE-3BA1-47CA-A4D1-95E1F67A4C8B}" type="parTrans" cxnId="{055CEC53-1624-47CA-B1AF-3096762AB3C5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ED729-8271-4B62-919C-D50ADDE8D91C}" type="sibTrans" cxnId="{055CEC53-1624-47CA-B1AF-3096762AB3C5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0C28C-C2A2-4876-B2E6-6B8D683EE34E}">
      <dgm:prSet phldrT="[Szöveg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Munka törvénykönyve szerinti pótlékok: (éjszakai pótlék, műszakpótlék, </a:t>
          </a:r>
          <a:r>
            <a:rPr lang="hu-HU" sz="2800" dirty="0" err="1">
              <a:latin typeface="+mj-lt"/>
              <a:cs typeface="Times New Roman" panose="02020603050405020304" pitchFamily="18" charset="0"/>
            </a:rPr>
            <a:t>stb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)</a:t>
          </a:r>
        </a:p>
      </dgm:t>
    </dgm:pt>
    <dgm:pt modelId="{5C5F6026-3AF5-4FB7-B308-BE41FC309065}" type="parTrans" cxnId="{288C37BF-1066-46D9-B1F1-5CE47C420B1E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A1BCE-7CD6-4A02-8DE9-FC526A34B088}" type="sibTrans" cxnId="{288C37BF-1066-46D9-B1F1-5CE47C420B1E}">
      <dgm:prSet/>
      <dgm:spPr/>
      <dgm:t>
        <a:bodyPr/>
        <a:lstStyle/>
        <a:p>
          <a:endParaRPr lang="hu-H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0FF2A-AED8-44DC-937E-235711BF3E88}" type="pres">
      <dgm:prSet presAssocID="{889EA861-6437-4DD2-AE44-006F1CEA8102}" presName="linear" presStyleCnt="0">
        <dgm:presLayoutVars>
          <dgm:dir/>
          <dgm:animLvl val="lvl"/>
          <dgm:resizeHandles val="exact"/>
        </dgm:presLayoutVars>
      </dgm:prSet>
      <dgm:spPr/>
    </dgm:pt>
    <dgm:pt modelId="{ED7FF891-9AC8-473E-95F0-880D0EC2FCE9}" type="pres">
      <dgm:prSet presAssocID="{E00FA710-F4FF-4A93-A6BD-B1B015805CB6}" presName="parentLin" presStyleCnt="0"/>
      <dgm:spPr/>
    </dgm:pt>
    <dgm:pt modelId="{578A8288-6A04-418A-B2E6-D3129753F3FE}" type="pres">
      <dgm:prSet presAssocID="{E00FA710-F4FF-4A93-A6BD-B1B015805CB6}" presName="parentLeftMargin" presStyleLbl="node1" presStyleIdx="0" presStyleCnt="3"/>
      <dgm:spPr/>
    </dgm:pt>
    <dgm:pt modelId="{11947C36-928B-4DAF-94C2-6CBBAE763973}" type="pres">
      <dgm:prSet presAssocID="{E00FA710-F4FF-4A93-A6BD-B1B015805CB6}" presName="parentText" presStyleLbl="node1" presStyleIdx="0" presStyleCnt="3" custScaleX="115961">
        <dgm:presLayoutVars>
          <dgm:chMax val="0"/>
          <dgm:bulletEnabled val="1"/>
        </dgm:presLayoutVars>
      </dgm:prSet>
      <dgm:spPr/>
    </dgm:pt>
    <dgm:pt modelId="{0E54128F-FE04-4ECE-B82E-648395E15C27}" type="pres">
      <dgm:prSet presAssocID="{E00FA710-F4FF-4A93-A6BD-B1B015805CB6}" presName="negativeSpace" presStyleCnt="0"/>
      <dgm:spPr/>
    </dgm:pt>
    <dgm:pt modelId="{AF74C482-85AD-4B1A-A973-FD6BBC2C8E77}" type="pres">
      <dgm:prSet presAssocID="{E00FA710-F4FF-4A93-A6BD-B1B015805CB6}" presName="childText" presStyleLbl="conFgAcc1" presStyleIdx="0" presStyleCnt="3">
        <dgm:presLayoutVars>
          <dgm:bulletEnabled val="1"/>
        </dgm:presLayoutVars>
      </dgm:prSet>
      <dgm:spPr/>
    </dgm:pt>
    <dgm:pt modelId="{6D49B568-A18C-41B0-B566-CF9F9E79D643}" type="pres">
      <dgm:prSet presAssocID="{84CA9DA3-06FE-4905-84B2-B872936610CD}" presName="spaceBetweenRectangles" presStyleCnt="0"/>
      <dgm:spPr/>
    </dgm:pt>
    <dgm:pt modelId="{300DA740-32F7-4A42-93C3-A39B1150CBEA}" type="pres">
      <dgm:prSet presAssocID="{A0D41B40-7F54-4AB8-8BFD-DB154AF9760C}" presName="parentLin" presStyleCnt="0"/>
      <dgm:spPr/>
    </dgm:pt>
    <dgm:pt modelId="{F01C76AF-3DF0-471B-A038-D29196B26C26}" type="pres">
      <dgm:prSet presAssocID="{A0D41B40-7F54-4AB8-8BFD-DB154AF9760C}" presName="parentLeftMargin" presStyleLbl="node1" presStyleIdx="0" presStyleCnt="3"/>
      <dgm:spPr/>
    </dgm:pt>
    <dgm:pt modelId="{93A5715D-AA57-45D5-A2B3-68353DF48BE1}" type="pres">
      <dgm:prSet presAssocID="{A0D41B40-7F54-4AB8-8BFD-DB154AF9760C}" presName="parentText" presStyleLbl="node1" presStyleIdx="1" presStyleCnt="3" custScaleX="115008">
        <dgm:presLayoutVars>
          <dgm:chMax val="0"/>
          <dgm:bulletEnabled val="1"/>
        </dgm:presLayoutVars>
      </dgm:prSet>
      <dgm:spPr/>
    </dgm:pt>
    <dgm:pt modelId="{77F1050A-330E-4FAB-A96A-D270216AE8E2}" type="pres">
      <dgm:prSet presAssocID="{A0D41B40-7F54-4AB8-8BFD-DB154AF9760C}" presName="negativeSpace" presStyleCnt="0"/>
      <dgm:spPr/>
    </dgm:pt>
    <dgm:pt modelId="{54B30436-9AA9-4DE9-A41F-A1C039E77DCB}" type="pres">
      <dgm:prSet presAssocID="{A0D41B40-7F54-4AB8-8BFD-DB154AF9760C}" presName="childText" presStyleLbl="conFgAcc1" presStyleIdx="1" presStyleCnt="3">
        <dgm:presLayoutVars>
          <dgm:bulletEnabled val="1"/>
        </dgm:presLayoutVars>
      </dgm:prSet>
      <dgm:spPr/>
    </dgm:pt>
    <dgm:pt modelId="{C8D5F890-62AD-4AFE-AB17-4D6EDC89F9C1}" type="pres">
      <dgm:prSet presAssocID="{450ED729-8271-4B62-919C-D50ADDE8D91C}" presName="spaceBetweenRectangles" presStyleCnt="0"/>
      <dgm:spPr/>
    </dgm:pt>
    <dgm:pt modelId="{29A3A4A0-6397-4482-B5D9-2E8325BF4B1E}" type="pres">
      <dgm:prSet presAssocID="{1490C28C-C2A2-4876-B2E6-6B8D683EE34E}" presName="parentLin" presStyleCnt="0"/>
      <dgm:spPr/>
    </dgm:pt>
    <dgm:pt modelId="{B1F56D05-BDCA-47A1-998E-739817BF3BFD}" type="pres">
      <dgm:prSet presAssocID="{1490C28C-C2A2-4876-B2E6-6B8D683EE34E}" presName="parentLeftMargin" presStyleLbl="node1" presStyleIdx="1" presStyleCnt="3"/>
      <dgm:spPr/>
    </dgm:pt>
    <dgm:pt modelId="{EB3C4A74-7ACC-4007-A52F-5DA9B8409BC6}" type="pres">
      <dgm:prSet presAssocID="{1490C28C-C2A2-4876-B2E6-6B8D683EE34E}" presName="parentText" presStyleLbl="node1" presStyleIdx="2" presStyleCnt="3" custScaleX="115207">
        <dgm:presLayoutVars>
          <dgm:chMax val="0"/>
          <dgm:bulletEnabled val="1"/>
        </dgm:presLayoutVars>
      </dgm:prSet>
      <dgm:spPr/>
    </dgm:pt>
    <dgm:pt modelId="{AD0F8778-7C25-4CA6-816A-18D2CA8E8CA7}" type="pres">
      <dgm:prSet presAssocID="{1490C28C-C2A2-4876-B2E6-6B8D683EE34E}" presName="negativeSpace" presStyleCnt="0"/>
      <dgm:spPr/>
    </dgm:pt>
    <dgm:pt modelId="{7A6FE10C-70ED-4DCD-8064-2B6273AF1863}" type="pres">
      <dgm:prSet presAssocID="{1490C28C-C2A2-4876-B2E6-6B8D683EE3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075911-DDB0-4B07-8AAD-F3FE240BB7AE}" type="presOf" srcId="{E00FA710-F4FF-4A93-A6BD-B1B015805CB6}" destId="{11947C36-928B-4DAF-94C2-6CBBAE763973}" srcOrd="1" destOrd="0" presId="urn:microsoft.com/office/officeart/2005/8/layout/list1"/>
    <dgm:cxn modelId="{D1985D2C-CEC5-4BD4-ABBC-235FB6EAF437}" type="presOf" srcId="{1490C28C-C2A2-4876-B2E6-6B8D683EE34E}" destId="{EB3C4A74-7ACC-4007-A52F-5DA9B8409BC6}" srcOrd="1" destOrd="0" presId="urn:microsoft.com/office/officeart/2005/8/layout/list1"/>
    <dgm:cxn modelId="{2EB3C25C-B58B-4C3F-8270-648B61AA44BD}" type="presOf" srcId="{A0D41B40-7F54-4AB8-8BFD-DB154AF9760C}" destId="{F01C76AF-3DF0-471B-A038-D29196B26C26}" srcOrd="0" destOrd="0" presId="urn:microsoft.com/office/officeart/2005/8/layout/list1"/>
    <dgm:cxn modelId="{29ED9448-BBAB-4116-BE6C-C4101A3EF084}" type="presOf" srcId="{889EA861-6437-4DD2-AE44-006F1CEA8102}" destId="{79A0FF2A-AED8-44DC-937E-235711BF3E88}" srcOrd="0" destOrd="0" presId="urn:microsoft.com/office/officeart/2005/8/layout/list1"/>
    <dgm:cxn modelId="{E535404D-724C-45E9-B760-CAC8CCAD2292}" type="presOf" srcId="{E00FA710-F4FF-4A93-A6BD-B1B015805CB6}" destId="{578A8288-6A04-418A-B2E6-D3129753F3FE}" srcOrd="0" destOrd="0" presId="urn:microsoft.com/office/officeart/2005/8/layout/list1"/>
    <dgm:cxn modelId="{055CEC53-1624-47CA-B1AF-3096762AB3C5}" srcId="{889EA861-6437-4DD2-AE44-006F1CEA8102}" destId="{A0D41B40-7F54-4AB8-8BFD-DB154AF9760C}" srcOrd="1" destOrd="0" parTransId="{E7273FCE-3BA1-47CA-A4D1-95E1F67A4C8B}" sibTransId="{450ED729-8271-4B62-919C-D50ADDE8D91C}"/>
    <dgm:cxn modelId="{3B2A5A78-4F5D-4AC1-961B-28A213659C1F}" srcId="{889EA861-6437-4DD2-AE44-006F1CEA8102}" destId="{E00FA710-F4FF-4A93-A6BD-B1B015805CB6}" srcOrd="0" destOrd="0" parTransId="{19A18DA4-2F9E-4088-8EC9-9749EB3712F9}" sibTransId="{84CA9DA3-06FE-4905-84B2-B872936610CD}"/>
    <dgm:cxn modelId="{F34BDF96-665F-4349-8F4D-94430907D375}" type="presOf" srcId="{A0D41B40-7F54-4AB8-8BFD-DB154AF9760C}" destId="{93A5715D-AA57-45D5-A2B3-68353DF48BE1}" srcOrd="1" destOrd="0" presId="urn:microsoft.com/office/officeart/2005/8/layout/list1"/>
    <dgm:cxn modelId="{06D2FBA4-9484-42BA-98D9-32366B0F8C6E}" type="presOf" srcId="{1490C28C-C2A2-4876-B2E6-6B8D683EE34E}" destId="{B1F56D05-BDCA-47A1-998E-739817BF3BFD}" srcOrd="0" destOrd="0" presId="urn:microsoft.com/office/officeart/2005/8/layout/list1"/>
    <dgm:cxn modelId="{288C37BF-1066-46D9-B1F1-5CE47C420B1E}" srcId="{889EA861-6437-4DD2-AE44-006F1CEA8102}" destId="{1490C28C-C2A2-4876-B2E6-6B8D683EE34E}" srcOrd="2" destOrd="0" parTransId="{5C5F6026-3AF5-4FB7-B308-BE41FC309065}" sibTransId="{E54A1BCE-7CD6-4A02-8DE9-FC526A34B088}"/>
    <dgm:cxn modelId="{A8D8EA5F-C05B-4DE8-89DC-558B6588FAD9}" type="presParOf" srcId="{79A0FF2A-AED8-44DC-937E-235711BF3E88}" destId="{ED7FF891-9AC8-473E-95F0-880D0EC2FCE9}" srcOrd="0" destOrd="0" presId="urn:microsoft.com/office/officeart/2005/8/layout/list1"/>
    <dgm:cxn modelId="{BA0A014A-382A-4650-B372-BE799AED79E2}" type="presParOf" srcId="{ED7FF891-9AC8-473E-95F0-880D0EC2FCE9}" destId="{578A8288-6A04-418A-B2E6-D3129753F3FE}" srcOrd="0" destOrd="0" presId="urn:microsoft.com/office/officeart/2005/8/layout/list1"/>
    <dgm:cxn modelId="{327D8624-CAB5-469A-B398-E61C2993D8B2}" type="presParOf" srcId="{ED7FF891-9AC8-473E-95F0-880D0EC2FCE9}" destId="{11947C36-928B-4DAF-94C2-6CBBAE763973}" srcOrd="1" destOrd="0" presId="urn:microsoft.com/office/officeart/2005/8/layout/list1"/>
    <dgm:cxn modelId="{32DC7DE1-8604-426D-BB07-A67F53000498}" type="presParOf" srcId="{79A0FF2A-AED8-44DC-937E-235711BF3E88}" destId="{0E54128F-FE04-4ECE-B82E-648395E15C27}" srcOrd="1" destOrd="0" presId="urn:microsoft.com/office/officeart/2005/8/layout/list1"/>
    <dgm:cxn modelId="{974E4297-3541-4495-9CFB-4DAB9DC80236}" type="presParOf" srcId="{79A0FF2A-AED8-44DC-937E-235711BF3E88}" destId="{AF74C482-85AD-4B1A-A973-FD6BBC2C8E77}" srcOrd="2" destOrd="0" presId="urn:microsoft.com/office/officeart/2005/8/layout/list1"/>
    <dgm:cxn modelId="{64C2F1A9-0B0A-4295-8CD0-0428E52DA502}" type="presParOf" srcId="{79A0FF2A-AED8-44DC-937E-235711BF3E88}" destId="{6D49B568-A18C-41B0-B566-CF9F9E79D643}" srcOrd="3" destOrd="0" presId="urn:microsoft.com/office/officeart/2005/8/layout/list1"/>
    <dgm:cxn modelId="{0E050C40-95D3-4C84-ADE1-AD608F91CA51}" type="presParOf" srcId="{79A0FF2A-AED8-44DC-937E-235711BF3E88}" destId="{300DA740-32F7-4A42-93C3-A39B1150CBEA}" srcOrd="4" destOrd="0" presId="urn:microsoft.com/office/officeart/2005/8/layout/list1"/>
    <dgm:cxn modelId="{86CE106E-D16D-4FBF-B432-73701A31385C}" type="presParOf" srcId="{300DA740-32F7-4A42-93C3-A39B1150CBEA}" destId="{F01C76AF-3DF0-471B-A038-D29196B26C26}" srcOrd="0" destOrd="0" presId="urn:microsoft.com/office/officeart/2005/8/layout/list1"/>
    <dgm:cxn modelId="{7F6E72A7-6D68-4E36-8BE2-7EF0CD589E75}" type="presParOf" srcId="{300DA740-32F7-4A42-93C3-A39B1150CBEA}" destId="{93A5715D-AA57-45D5-A2B3-68353DF48BE1}" srcOrd="1" destOrd="0" presId="urn:microsoft.com/office/officeart/2005/8/layout/list1"/>
    <dgm:cxn modelId="{FC00973C-046D-4558-B7EB-044399A187BD}" type="presParOf" srcId="{79A0FF2A-AED8-44DC-937E-235711BF3E88}" destId="{77F1050A-330E-4FAB-A96A-D270216AE8E2}" srcOrd="5" destOrd="0" presId="urn:microsoft.com/office/officeart/2005/8/layout/list1"/>
    <dgm:cxn modelId="{15501BA0-3998-4D5E-8E1F-1041174A725C}" type="presParOf" srcId="{79A0FF2A-AED8-44DC-937E-235711BF3E88}" destId="{54B30436-9AA9-4DE9-A41F-A1C039E77DCB}" srcOrd="6" destOrd="0" presId="urn:microsoft.com/office/officeart/2005/8/layout/list1"/>
    <dgm:cxn modelId="{671F8CE3-21A6-476F-827B-AF8811F36F8E}" type="presParOf" srcId="{79A0FF2A-AED8-44DC-937E-235711BF3E88}" destId="{C8D5F890-62AD-4AFE-AB17-4D6EDC89F9C1}" srcOrd="7" destOrd="0" presId="urn:microsoft.com/office/officeart/2005/8/layout/list1"/>
    <dgm:cxn modelId="{59321A41-8073-449F-9081-142FB005DEB5}" type="presParOf" srcId="{79A0FF2A-AED8-44DC-937E-235711BF3E88}" destId="{29A3A4A0-6397-4482-B5D9-2E8325BF4B1E}" srcOrd="8" destOrd="0" presId="urn:microsoft.com/office/officeart/2005/8/layout/list1"/>
    <dgm:cxn modelId="{B20B87F5-5771-475D-8A72-6329CBE0ADAB}" type="presParOf" srcId="{29A3A4A0-6397-4482-B5D9-2E8325BF4B1E}" destId="{B1F56D05-BDCA-47A1-998E-739817BF3BFD}" srcOrd="0" destOrd="0" presId="urn:microsoft.com/office/officeart/2005/8/layout/list1"/>
    <dgm:cxn modelId="{B9BA582F-DA5E-4F32-A3C0-0F7BBCB991BC}" type="presParOf" srcId="{29A3A4A0-6397-4482-B5D9-2E8325BF4B1E}" destId="{EB3C4A74-7ACC-4007-A52F-5DA9B8409BC6}" srcOrd="1" destOrd="0" presId="urn:microsoft.com/office/officeart/2005/8/layout/list1"/>
    <dgm:cxn modelId="{0235725F-70D7-40C0-83C0-BBE78FFD4A42}" type="presParOf" srcId="{79A0FF2A-AED8-44DC-937E-235711BF3E88}" destId="{AD0F8778-7C25-4CA6-816A-18D2CA8E8CA7}" srcOrd="9" destOrd="0" presId="urn:microsoft.com/office/officeart/2005/8/layout/list1"/>
    <dgm:cxn modelId="{BCDB7158-92AB-491F-AD58-566A0C9BA4D9}" type="presParOf" srcId="{79A0FF2A-AED8-44DC-937E-235711BF3E88}" destId="{7A6FE10C-70ED-4DCD-8064-2B6273AF18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F7CFF2-E185-48AE-B515-938D237F81B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2811673-4A9A-4CE3-A56A-58BDECF17050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Bér</a:t>
          </a:r>
        </a:p>
      </dgm:t>
    </dgm:pt>
    <dgm:pt modelId="{F0137E3D-4CD3-413E-B8D9-B7ABDF00849C}" type="parTrans" cxnId="{3636C87F-0603-4E66-AE61-783C26721368}">
      <dgm:prSet/>
      <dgm:spPr/>
      <dgm:t>
        <a:bodyPr/>
        <a:lstStyle/>
        <a:p>
          <a:endParaRPr lang="hu-HU"/>
        </a:p>
      </dgm:t>
    </dgm:pt>
    <dgm:pt modelId="{0A3CADEB-7EA9-4EA4-9B0B-642293473785}" type="sibTrans" cxnId="{3636C87F-0603-4E66-AE61-783C26721368}">
      <dgm:prSet/>
      <dgm:spPr/>
      <dgm:t>
        <a:bodyPr/>
        <a:lstStyle/>
        <a:p>
          <a:endParaRPr lang="hu-HU"/>
        </a:p>
      </dgm:t>
    </dgm:pt>
    <dgm:pt modelId="{9CB53461-F2BE-443A-B9B8-FCED30D872B0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Minimálbér: </a:t>
          </a:r>
        </a:p>
        <a:p>
          <a:r>
            <a:rPr lang="hu-HU" sz="2400" dirty="0">
              <a:latin typeface="+mj-lt"/>
              <a:cs typeface="Times New Roman" panose="02020603050405020304" pitchFamily="18" charset="0"/>
            </a:rPr>
            <a:t>322.800,-Ft/ Garantált bérminimum: 373.200,-Ft</a:t>
          </a:r>
        </a:p>
      </dgm:t>
    </dgm:pt>
    <dgm:pt modelId="{FCAFDBE4-121E-41AB-94CE-9ABCAF863D15}" type="parTrans" cxnId="{33D2B131-06BC-423F-A86C-8F10DD90305D}">
      <dgm:prSet/>
      <dgm:spPr/>
      <dgm:t>
        <a:bodyPr/>
        <a:lstStyle/>
        <a:p>
          <a:endParaRPr lang="hu-HU"/>
        </a:p>
      </dgm:t>
    </dgm:pt>
    <dgm:pt modelId="{58D5CD25-BF60-4314-B420-78E734887618}" type="sibTrans" cxnId="{33D2B131-06BC-423F-A86C-8F10DD90305D}">
      <dgm:prSet/>
      <dgm:spPr/>
      <dgm:t>
        <a:bodyPr/>
        <a:lstStyle/>
        <a:p>
          <a:endParaRPr lang="hu-HU"/>
        </a:p>
      </dgm:t>
    </dgm:pt>
    <dgm:pt modelId="{8FFCCC3F-131B-40A6-95F8-B840F78BC9AD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Szociális ágazati összevont pótlék: </a:t>
          </a:r>
        </a:p>
        <a:p>
          <a:r>
            <a:rPr lang="hu-HU" sz="2400" dirty="0">
              <a:latin typeface="+mj-lt"/>
              <a:cs typeface="Times New Roman" panose="02020603050405020304" pitchFamily="18" charset="0"/>
            </a:rPr>
            <a:t>20.000,- - 307.058,- </a:t>
          </a:r>
        </a:p>
      </dgm:t>
    </dgm:pt>
    <dgm:pt modelId="{881B4B81-57F3-4705-BCC2-86445B324240}" type="parTrans" cxnId="{E972AC66-F332-4D00-9F7E-0E98980C36D8}">
      <dgm:prSet/>
      <dgm:spPr/>
      <dgm:t>
        <a:bodyPr/>
        <a:lstStyle/>
        <a:p>
          <a:endParaRPr lang="hu-HU"/>
        </a:p>
      </dgm:t>
    </dgm:pt>
    <dgm:pt modelId="{529EB784-F75A-46CF-A267-C046F32ECE15}" type="sibTrans" cxnId="{E972AC66-F332-4D00-9F7E-0E98980C36D8}">
      <dgm:prSet/>
      <dgm:spPr/>
      <dgm:t>
        <a:bodyPr/>
        <a:lstStyle/>
        <a:p>
          <a:endParaRPr lang="hu-HU"/>
        </a:p>
      </dgm:t>
    </dgm:pt>
    <dgm:pt modelId="{1BAC3A94-FC16-4C0F-9703-21D7F2F88552}">
      <dgm:prSet phldrT="[Szöveg]" custT="1"/>
      <dgm:spPr/>
      <dgm:t>
        <a:bodyPr/>
        <a:lstStyle/>
        <a:p>
          <a:r>
            <a:rPr lang="hu-HU" sz="2400" dirty="0">
              <a:latin typeface="+mj-lt"/>
              <a:cs typeface="Times New Roman" panose="02020603050405020304" pitchFamily="18" charset="0"/>
            </a:rPr>
            <a:t>Kjt., </a:t>
          </a:r>
          <a:r>
            <a:rPr lang="hu-HU" sz="24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400" dirty="0">
              <a:latin typeface="+mj-lt"/>
              <a:cs typeface="Times New Roman" panose="02020603050405020304" pitchFamily="18" charset="0"/>
            </a:rPr>
            <a:t>., Szt., Gyvt., Mt. Szerinti pótlékok</a:t>
          </a:r>
        </a:p>
      </dgm:t>
    </dgm:pt>
    <dgm:pt modelId="{0F1554A7-4CAE-4339-8680-729C26C1E1C1}" type="parTrans" cxnId="{E7DD75F8-4A39-46D2-979F-3C6C49CFBB7A}">
      <dgm:prSet/>
      <dgm:spPr/>
      <dgm:t>
        <a:bodyPr/>
        <a:lstStyle/>
        <a:p>
          <a:endParaRPr lang="hu-HU"/>
        </a:p>
      </dgm:t>
    </dgm:pt>
    <dgm:pt modelId="{5521EB7E-0665-4F03-B821-3DEA7F98914A}" type="sibTrans" cxnId="{E7DD75F8-4A39-46D2-979F-3C6C49CFBB7A}">
      <dgm:prSet/>
      <dgm:spPr/>
      <dgm:t>
        <a:bodyPr/>
        <a:lstStyle/>
        <a:p>
          <a:endParaRPr lang="hu-HU"/>
        </a:p>
      </dgm:t>
    </dgm:pt>
    <dgm:pt modelId="{4EDF9FE4-92F3-482C-9651-8879524C20FC}" type="pres">
      <dgm:prSet presAssocID="{C0F7CFF2-E185-48AE-B515-938D237F81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823BE0-D9FD-40FB-A3D6-57B796EBBE58}" type="pres">
      <dgm:prSet presAssocID="{12811673-4A9A-4CE3-A56A-58BDECF17050}" presName="hierRoot1" presStyleCnt="0"/>
      <dgm:spPr/>
    </dgm:pt>
    <dgm:pt modelId="{D007F1B0-CB58-4B95-949E-47B9ACD47074}" type="pres">
      <dgm:prSet presAssocID="{12811673-4A9A-4CE3-A56A-58BDECF17050}" presName="composite" presStyleCnt="0"/>
      <dgm:spPr/>
    </dgm:pt>
    <dgm:pt modelId="{1A0B1036-F149-446B-85C8-B117FF176BAE}" type="pres">
      <dgm:prSet presAssocID="{12811673-4A9A-4CE3-A56A-58BDECF17050}" presName="background" presStyleLbl="node0" presStyleIdx="0" presStyleCnt="1"/>
      <dgm:spPr/>
    </dgm:pt>
    <dgm:pt modelId="{AE22D603-072F-4026-99BA-69A50A435532}" type="pres">
      <dgm:prSet presAssocID="{12811673-4A9A-4CE3-A56A-58BDECF17050}" presName="text" presStyleLbl="fgAcc0" presStyleIdx="0" presStyleCnt="1" custScaleX="130688" custScaleY="65698">
        <dgm:presLayoutVars>
          <dgm:chPref val="3"/>
        </dgm:presLayoutVars>
      </dgm:prSet>
      <dgm:spPr/>
    </dgm:pt>
    <dgm:pt modelId="{FC987D85-191E-4A03-A2B7-93B8018EC923}" type="pres">
      <dgm:prSet presAssocID="{12811673-4A9A-4CE3-A56A-58BDECF17050}" presName="hierChild2" presStyleCnt="0"/>
      <dgm:spPr/>
    </dgm:pt>
    <dgm:pt modelId="{A08504BA-E564-42DD-BABE-7D5828791149}" type="pres">
      <dgm:prSet presAssocID="{FCAFDBE4-121E-41AB-94CE-9ABCAF863D15}" presName="Name10" presStyleLbl="parChTrans1D2" presStyleIdx="0" presStyleCnt="3"/>
      <dgm:spPr/>
    </dgm:pt>
    <dgm:pt modelId="{F8003AD4-9306-461F-A353-CD4E3EB323FC}" type="pres">
      <dgm:prSet presAssocID="{9CB53461-F2BE-443A-B9B8-FCED30D872B0}" presName="hierRoot2" presStyleCnt="0"/>
      <dgm:spPr/>
    </dgm:pt>
    <dgm:pt modelId="{E81D0EB2-D0B5-4690-B4DB-4B7D949B34D0}" type="pres">
      <dgm:prSet presAssocID="{9CB53461-F2BE-443A-B9B8-FCED30D872B0}" presName="composite2" presStyleCnt="0"/>
      <dgm:spPr/>
    </dgm:pt>
    <dgm:pt modelId="{F2E23DF5-89D2-44CC-8633-71F49B0587A8}" type="pres">
      <dgm:prSet presAssocID="{9CB53461-F2BE-443A-B9B8-FCED30D872B0}" presName="background2" presStyleLbl="node2" presStyleIdx="0" presStyleCnt="3"/>
      <dgm:spPr/>
    </dgm:pt>
    <dgm:pt modelId="{19EE913A-D954-47FE-87A6-C9D624F429B3}" type="pres">
      <dgm:prSet presAssocID="{9CB53461-F2BE-443A-B9B8-FCED30D872B0}" presName="text2" presStyleLbl="fgAcc2" presStyleIdx="0" presStyleCnt="3" custScaleY="135228">
        <dgm:presLayoutVars>
          <dgm:chPref val="3"/>
        </dgm:presLayoutVars>
      </dgm:prSet>
      <dgm:spPr/>
    </dgm:pt>
    <dgm:pt modelId="{36816E90-EA12-46B4-A936-FFFC9E9A003D}" type="pres">
      <dgm:prSet presAssocID="{9CB53461-F2BE-443A-B9B8-FCED30D872B0}" presName="hierChild3" presStyleCnt="0"/>
      <dgm:spPr/>
    </dgm:pt>
    <dgm:pt modelId="{774A012B-513D-481F-B074-FC74E4A3FB35}" type="pres">
      <dgm:prSet presAssocID="{881B4B81-57F3-4705-BCC2-86445B324240}" presName="Name10" presStyleLbl="parChTrans1D2" presStyleIdx="1" presStyleCnt="3"/>
      <dgm:spPr/>
    </dgm:pt>
    <dgm:pt modelId="{B3CD871A-AD0F-4D05-95C4-BD31759895D7}" type="pres">
      <dgm:prSet presAssocID="{8FFCCC3F-131B-40A6-95F8-B840F78BC9AD}" presName="hierRoot2" presStyleCnt="0"/>
      <dgm:spPr/>
    </dgm:pt>
    <dgm:pt modelId="{20D1F26D-7482-4421-9B8A-9F759213E9BF}" type="pres">
      <dgm:prSet presAssocID="{8FFCCC3F-131B-40A6-95F8-B840F78BC9AD}" presName="composite2" presStyleCnt="0"/>
      <dgm:spPr/>
    </dgm:pt>
    <dgm:pt modelId="{84BBEA7F-5DA3-4BFC-962C-FE3F7A3B2EAD}" type="pres">
      <dgm:prSet presAssocID="{8FFCCC3F-131B-40A6-95F8-B840F78BC9AD}" presName="background2" presStyleLbl="node2" presStyleIdx="1" presStyleCnt="3"/>
      <dgm:spPr/>
    </dgm:pt>
    <dgm:pt modelId="{2A8A6226-B9F7-4C71-9EBD-B230D377B3FA}" type="pres">
      <dgm:prSet presAssocID="{8FFCCC3F-131B-40A6-95F8-B840F78BC9AD}" presName="text2" presStyleLbl="fgAcc2" presStyleIdx="1" presStyleCnt="3" custScaleY="136674">
        <dgm:presLayoutVars>
          <dgm:chPref val="3"/>
        </dgm:presLayoutVars>
      </dgm:prSet>
      <dgm:spPr/>
    </dgm:pt>
    <dgm:pt modelId="{ED12A8F7-D4DF-4A63-B1FB-38D1F3964FB6}" type="pres">
      <dgm:prSet presAssocID="{8FFCCC3F-131B-40A6-95F8-B840F78BC9AD}" presName="hierChild3" presStyleCnt="0"/>
      <dgm:spPr/>
    </dgm:pt>
    <dgm:pt modelId="{395F813A-DA79-4A27-842B-6A1853953E2E}" type="pres">
      <dgm:prSet presAssocID="{0F1554A7-4CAE-4339-8680-729C26C1E1C1}" presName="Name10" presStyleLbl="parChTrans1D2" presStyleIdx="2" presStyleCnt="3"/>
      <dgm:spPr/>
    </dgm:pt>
    <dgm:pt modelId="{110D6FE5-C52B-4A83-8B7A-D8A72C45EA1A}" type="pres">
      <dgm:prSet presAssocID="{1BAC3A94-FC16-4C0F-9703-21D7F2F88552}" presName="hierRoot2" presStyleCnt="0"/>
      <dgm:spPr/>
    </dgm:pt>
    <dgm:pt modelId="{43162374-4D5D-41C7-BA79-4E7495EFE248}" type="pres">
      <dgm:prSet presAssocID="{1BAC3A94-FC16-4C0F-9703-21D7F2F88552}" presName="composite2" presStyleCnt="0"/>
      <dgm:spPr/>
    </dgm:pt>
    <dgm:pt modelId="{F2B17F28-7EAC-4412-8A1B-643E58A3F792}" type="pres">
      <dgm:prSet presAssocID="{1BAC3A94-FC16-4C0F-9703-21D7F2F88552}" presName="background2" presStyleLbl="node2" presStyleIdx="2" presStyleCnt="3"/>
      <dgm:spPr/>
    </dgm:pt>
    <dgm:pt modelId="{3DD33994-F65E-44C4-90CC-CD269711E5A7}" type="pres">
      <dgm:prSet presAssocID="{1BAC3A94-FC16-4C0F-9703-21D7F2F88552}" presName="text2" presStyleLbl="fgAcc2" presStyleIdx="2" presStyleCnt="3" custScaleX="110797">
        <dgm:presLayoutVars>
          <dgm:chPref val="3"/>
        </dgm:presLayoutVars>
      </dgm:prSet>
      <dgm:spPr/>
    </dgm:pt>
    <dgm:pt modelId="{9FE46805-B2EA-441B-B667-2D119BBD6C6C}" type="pres">
      <dgm:prSet presAssocID="{1BAC3A94-FC16-4C0F-9703-21D7F2F88552}" presName="hierChild3" presStyleCnt="0"/>
      <dgm:spPr/>
    </dgm:pt>
  </dgm:ptLst>
  <dgm:cxnLst>
    <dgm:cxn modelId="{33D2B131-06BC-423F-A86C-8F10DD90305D}" srcId="{12811673-4A9A-4CE3-A56A-58BDECF17050}" destId="{9CB53461-F2BE-443A-B9B8-FCED30D872B0}" srcOrd="0" destOrd="0" parTransId="{FCAFDBE4-121E-41AB-94CE-9ABCAF863D15}" sibTransId="{58D5CD25-BF60-4314-B420-78E734887618}"/>
    <dgm:cxn modelId="{377C0B5F-A82F-4123-A43E-58CD6A6F42BD}" type="presOf" srcId="{0F1554A7-4CAE-4339-8680-729C26C1E1C1}" destId="{395F813A-DA79-4A27-842B-6A1853953E2E}" srcOrd="0" destOrd="0" presId="urn:microsoft.com/office/officeart/2005/8/layout/hierarchy1"/>
    <dgm:cxn modelId="{12E65E60-1F56-4F0D-A591-4F39D1B9E5F9}" type="presOf" srcId="{8FFCCC3F-131B-40A6-95F8-B840F78BC9AD}" destId="{2A8A6226-B9F7-4C71-9EBD-B230D377B3FA}" srcOrd="0" destOrd="0" presId="urn:microsoft.com/office/officeart/2005/8/layout/hierarchy1"/>
    <dgm:cxn modelId="{5DC8B363-F68B-4BC3-840C-30AE714B0E43}" type="presOf" srcId="{881B4B81-57F3-4705-BCC2-86445B324240}" destId="{774A012B-513D-481F-B074-FC74E4A3FB35}" srcOrd="0" destOrd="0" presId="urn:microsoft.com/office/officeart/2005/8/layout/hierarchy1"/>
    <dgm:cxn modelId="{103E7065-9040-4C08-98F1-39264F0A21AE}" type="presOf" srcId="{FCAFDBE4-121E-41AB-94CE-9ABCAF863D15}" destId="{A08504BA-E564-42DD-BABE-7D5828791149}" srcOrd="0" destOrd="0" presId="urn:microsoft.com/office/officeart/2005/8/layout/hierarchy1"/>
    <dgm:cxn modelId="{E972AC66-F332-4D00-9F7E-0E98980C36D8}" srcId="{12811673-4A9A-4CE3-A56A-58BDECF17050}" destId="{8FFCCC3F-131B-40A6-95F8-B840F78BC9AD}" srcOrd="1" destOrd="0" parTransId="{881B4B81-57F3-4705-BCC2-86445B324240}" sibTransId="{529EB784-F75A-46CF-A267-C046F32ECE15}"/>
    <dgm:cxn modelId="{3636C87F-0603-4E66-AE61-783C26721368}" srcId="{C0F7CFF2-E185-48AE-B515-938D237F81BF}" destId="{12811673-4A9A-4CE3-A56A-58BDECF17050}" srcOrd="0" destOrd="0" parTransId="{F0137E3D-4CD3-413E-B8D9-B7ABDF00849C}" sibTransId="{0A3CADEB-7EA9-4EA4-9B0B-642293473785}"/>
    <dgm:cxn modelId="{FA61EC89-1FC8-4714-89D3-1EEA6D1FF672}" type="presOf" srcId="{12811673-4A9A-4CE3-A56A-58BDECF17050}" destId="{AE22D603-072F-4026-99BA-69A50A435532}" srcOrd="0" destOrd="0" presId="urn:microsoft.com/office/officeart/2005/8/layout/hierarchy1"/>
    <dgm:cxn modelId="{8DDD21DE-D9F2-4DEE-B566-D9A319323BD7}" type="presOf" srcId="{1BAC3A94-FC16-4C0F-9703-21D7F2F88552}" destId="{3DD33994-F65E-44C4-90CC-CD269711E5A7}" srcOrd="0" destOrd="0" presId="urn:microsoft.com/office/officeart/2005/8/layout/hierarchy1"/>
    <dgm:cxn modelId="{7A599DE4-F7E0-4946-A447-512192F1A9F3}" type="presOf" srcId="{C0F7CFF2-E185-48AE-B515-938D237F81BF}" destId="{4EDF9FE4-92F3-482C-9651-8879524C20FC}" srcOrd="0" destOrd="0" presId="urn:microsoft.com/office/officeart/2005/8/layout/hierarchy1"/>
    <dgm:cxn modelId="{D5707FED-F0B8-4C10-9B37-08ABE58E2FAE}" type="presOf" srcId="{9CB53461-F2BE-443A-B9B8-FCED30D872B0}" destId="{19EE913A-D954-47FE-87A6-C9D624F429B3}" srcOrd="0" destOrd="0" presId="urn:microsoft.com/office/officeart/2005/8/layout/hierarchy1"/>
    <dgm:cxn modelId="{E7DD75F8-4A39-46D2-979F-3C6C49CFBB7A}" srcId="{12811673-4A9A-4CE3-A56A-58BDECF17050}" destId="{1BAC3A94-FC16-4C0F-9703-21D7F2F88552}" srcOrd="2" destOrd="0" parTransId="{0F1554A7-4CAE-4339-8680-729C26C1E1C1}" sibTransId="{5521EB7E-0665-4F03-B821-3DEA7F98914A}"/>
    <dgm:cxn modelId="{0E840509-21A8-4D49-A708-E2C57D97ECEF}" type="presParOf" srcId="{4EDF9FE4-92F3-482C-9651-8879524C20FC}" destId="{CF823BE0-D9FD-40FB-A3D6-57B796EBBE58}" srcOrd="0" destOrd="0" presId="urn:microsoft.com/office/officeart/2005/8/layout/hierarchy1"/>
    <dgm:cxn modelId="{424D9AB6-B637-4548-A0BA-B98B80E6B64C}" type="presParOf" srcId="{CF823BE0-D9FD-40FB-A3D6-57B796EBBE58}" destId="{D007F1B0-CB58-4B95-949E-47B9ACD47074}" srcOrd="0" destOrd="0" presId="urn:microsoft.com/office/officeart/2005/8/layout/hierarchy1"/>
    <dgm:cxn modelId="{DA18DC9C-3B34-45DE-AED6-4999069D3ADA}" type="presParOf" srcId="{D007F1B0-CB58-4B95-949E-47B9ACD47074}" destId="{1A0B1036-F149-446B-85C8-B117FF176BAE}" srcOrd="0" destOrd="0" presId="urn:microsoft.com/office/officeart/2005/8/layout/hierarchy1"/>
    <dgm:cxn modelId="{EC647D2A-10B4-4362-90E3-BCDFCDDE0521}" type="presParOf" srcId="{D007F1B0-CB58-4B95-949E-47B9ACD47074}" destId="{AE22D603-072F-4026-99BA-69A50A435532}" srcOrd="1" destOrd="0" presId="urn:microsoft.com/office/officeart/2005/8/layout/hierarchy1"/>
    <dgm:cxn modelId="{564E716A-304B-401F-A83D-ADB59FD2AF29}" type="presParOf" srcId="{CF823BE0-D9FD-40FB-A3D6-57B796EBBE58}" destId="{FC987D85-191E-4A03-A2B7-93B8018EC923}" srcOrd="1" destOrd="0" presId="urn:microsoft.com/office/officeart/2005/8/layout/hierarchy1"/>
    <dgm:cxn modelId="{E4A10105-7941-45AD-85B8-3E674FDF74EF}" type="presParOf" srcId="{FC987D85-191E-4A03-A2B7-93B8018EC923}" destId="{A08504BA-E564-42DD-BABE-7D5828791149}" srcOrd="0" destOrd="0" presId="urn:microsoft.com/office/officeart/2005/8/layout/hierarchy1"/>
    <dgm:cxn modelId="{3C03934C-2997-42A2-956D-27AB5971E86D}" type="presParOf" srcId="{FC987D85-191E-4A03-A2B7-93B8018EC923}" destId="{F8003AD4-9306-461F-A353-CD4E3EB323FC}" srcOrd="1" destOrd="0" presId="urn:microsoft.com/office/officeart/2005/8/layout/hierarchy1"/>
    <dgm:cxn modelId="{22CABC50-5AF9-43CE-BD87-F2E8C61E5EE7}" type="presParOf" srcId="{F8003AD4-9306-461F-A353-CD4E3EB323FC}" destId="{E81D0EB2-D0B5-4690-B4DB-4B7D949B34D0}" srcOrd="0" destOrd="0" presId="urn:microsoft.com/office/officeart/2005/8/layout/hierarchy1"/>
    <dgm:cxn modelId="{1CC9E788-1D59-4E4C-AABF-A855004AAB93}" type="presParOf" srcId="{E81D0EB2-D0B5-4690-B4DB-4B7D949B34D0}" destId="{F2E23DF5-89D2-44CC-8633-71F49B0587A8}" srcOrd="0" destOrd="0" presId="urn:microsoft.com/office/officeart/2005/8/layout/hierarchy1"/>
    <dgm:cxn modelId="{421C8D2B-4D00-4657-A6BD-00BB3C34C8BA}" type="presParOf" srcId="{E81D0EB2-D0B5-4690-B4DB-4B7D949B34D0}" destId="{19EE913A-D954-47FE-87A6-C9D624F429B3}" srcOrd="1" destOrd="0" presId="urn:microsoft.com/office/officeart/2005/8/layout/hierarchy1"/>
    <dgm:cxn modelId="{C9A11B89-0F2D-4D27-8567-58154A12A6FC}" type="presParOf" srcId="{F8003AD4-9306-461F-A353-CD4E3EB323FC}" destId="{36816E90-EA12-46B4-A936-FFFC9E9A003D}" srcOrd="1" destOrd="0" presId="urn:microsoft.com/office/officeart/2005/8/layout/hierarchy1"/>
    <dgm:cxn modelId="{FA7A1D60-5106-438D-B842-8E6EB3F7FE0E}" type="presParOf" srcId="{FC987D85-191E-4A03-A2B7-93B8018EC923}" destId="{774A012B-513D-481F-B074-FC74E4A3FB35}" srcOrd="2" destOrd="0" presId="urn:microsoft.com/office/officeart/2005/8/layout/hierarchy1"/>
    <dgm:cxn modelId="{7E5DBF05-34C0-4635-AD74-4708ABFF7834}" type="presParOf" srcId="{FC987D85-191E-4A03-A2B7-93B8018EC923}" destId="{B3CD871A-AD0F-4D05-95C4-BD31759895D7}" srcOrd="3" destOrd="0" presId="urn:microsoft.com/office/officeart/2005/8/layout/hierarchy1"/>
    <dgm:cxn modelId="{D83F0EE4-ED67-41E5-9D7D-DA0D18BE01D8}" type="presParOf" srcId="{B3CD871A-AD0F-4D05-95C4-BD31759895D7}" destId="{20D1F26D-7482-4421-9B8A-9F759213E9BF}" srcOrd="0" destOrd="0" presId="urn:microsoft.com/office/officeart/2005/8/layout/hierarchy1"/>
    <dgm:cxn modelId="{9C1DF3AC-6567-4D8F-ADC5-C8C9EA7FC8D4}" type="presParOf" srcId="{20D1F26D-7482-4421-9B8A-9F759213E9BF}" destId="{84BBEA7F-5DA3-4BFC-962C-FE3F7A3B2EAD}" srcOrd="0" destOrd="0" presId="urn:microsoft.com/office/officeart/2005/8/layout/hierarchy1"/>
    <dgm:cxn modelId="{B4D2AFE1-702F-4196-9704-CECBAC4D8584}" type="presParOf" srcId="{20D1F26D-7482-4421-9B8A-9F759213E9BF}" destId="{2A8A6226-B9F7-4C71-9EBD-B230D377B3FA}" srcOrd="1" destOrd="0" presId="urn:microsoft.com/office/officeart/2005/8/layout/hierarchy1"/>
    <dgm:cxn modelId="{28D99202-F961-460D-A092-C8DE9CA58299}" type="presParOf" srcId="{B3CD871A-AD0F-4D05-95C4-BD31759895D7}" destId="{ED12A8F7-D4DF-4A63-B1FB-38D1F3964FB6}" srcOrd="1" destOrd="0" presId="urn:microsoft.com/office/officeart/2005/8/layout/hierarchy1"/>
    <dgm:cxn modelId="{FB51EB65-6946-4EBC-9F3B-AD3E9475E19F}" type="presParOf" srcId="{FC987D85-191E-4A03-A2B7-93B8018EC923}" destId="{395F813A-DA79-4A27-842B-6A1853953E2E}" srcOrd="4" destOrd="0" presId="urn:microsoft.com/office/officeart/2005/8/layout/hierarchy1"/>
    <dgm:cxn modelId="{22CDF7CC-BFCB-4080-9816-946648785262}" type="presParOf" srcId="{FC987D85-191E-4A03-A2B7-93B8018EC923}" destId="{110D6FE5-C52B-4A83-8B7A-D8A72C45EA1A}" srcOrd="5" destOrd="0" presId="urn:microsoft.com/office/officeart/2005/8/layout/hierarchy1"/>
    <dgm:cxn modelId="{731F9C28-7166-47E4-9424-05F21F8E1B9A}" type="presParOf" srcId="{110D6FE5-C52B-4A83-8B7A-D8A72C45EA1A}" destId="{43162374-4D5D-41C7-BA79-4E7495EFE248}" srcOrd="0" destOrd="0" presId="urn:microsoft.com/office/officeart/2005/8/layout/hierarchy1"/>
    <dgm:cxn modelId="{74FD92C4-F109-4BBC-85CA-0C8A63526AD4}" type="presParOf" srcId="{43162374-4D5D-41C7-BA79-4E7495EFE248}" destId="{F2B17F28-7EAC-4412-8A1B-643E58A3F792}" srcOrd="0" destOrd="0" presId="urn:microsoft.com/office/officeart/2005/8/layout/hierarchy1"/>
    <dgm:cxn modelId="{3CBCCE4C-11CC-45B2-B3CF-55DA9D2108B1}" type="presParOf" srcId="{43162374-4D5D-41C7-BA79-4E7495EFE248}" destId="{3DD33994-F65E-44C4-90CC-CD269711E5A7}" srcOrd="1" destOrd="0" presId="urn:microsoft.com/office/officeart/2005/8/layout/hierarchy1"/>
    <dgm:cxn modelId="{8252BBF1-9D7F-402A-9DFF-1ABA541F23EB}" type="presParOf" srcId="{110D6FE5-C52B-4A83-8B7A-D8A72C45EA1A}" destId="{9FE46805-B2EA-441B-B667-2D119BBD6C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69F2D-9EEE-4397-8A56-980B789C6FBC}">
      <dsp:nvSpPr>
        <dsp:cNvPr id="0" name=""/>
        <dsp:cNvSpPr/>
      </dsp:nvSpPr>
      <dsp:spPr>
        <a:xfrm>
          <a:off x="0" y="3683294"/>
          <a:ext cx="8867361" cy="1208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cél az volt, hogy a béremelés ne csak az alapbérre, hanem valamennyi releváns jövedelemelemre kiterjedjen.</a:t>
          </a:r>
        </a:p>
      </dsp:txBody>
      <dsp:txXfrm>
        <a:off x="0" y="3683294"/>
        <a:ext cx="8867361" cy="1208939"/>
      </dsp:txXfrm>
    </dsp:sp>
    <dsp:sp modelId="{2BC33199-A9D7-41F5-86A7-4FF4BBF49AD5}">
      <dsp:nvSpPr>
        <dsp:cNvPr id="0" name=""/>
        <dsp:cNvSpPr/>
      </dsp:nvSpPr>
      <dsp:spPr>
        <a:xfrm rot="10800000">
          <a:off x="0" y="1842079"/>
          <a:ext cx="8867361" cy="1859348"/>
        </a:xfrm>
        <a:prstGeom prst="upArrowCallou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béremelés több jogcímen, egymásra épülve valósul meg.</a:t>
          </a:r>
        </a:p>
      </dsp:txBody>
      <dsp:txXfrm rot="10800000">
        <a:off x="0" y="1842079"/>
        <a:ext cx="8867361" cy="1208149"/>
      </dsp:txXfrm>
    </dsp:sp>
    <dsp:sp modelId="{BAF6EF8F-81C2-4A3E-83B0-81662526F848}">
      <dsp:nvSpPr>
        <dsp:cNvPr id="0" name=""/>
        <dsp:cNvSpPr/>
      </dsp:nvSpPr>
      <dsp:spPr>
        <a:xfrm rot="10800000">
          <a:off x="0" y="864"/>
          <a:ext cx="8867361" cy="1859348"/>
        </a:xfrm>
        <a:prstGeom prst="upArrowCallou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2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2026. január 1-jétől a Gondoskodáspolitikai ágazatban dolgozók bére összességében </a:t>
          </a:r>
          <a:r>
            <a:rPr lang="hu-HU" sz="2800" b="1" kern="12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rPr>
            <a:t>15%</a:t>
          </a:r>
          <a:r>
            <a:rPr lang="hu-HU" sz="2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-kal emelkedik.</a:t>
          </a:r>
        </a:p>
      </dsp:txBody>
      <dsp:txXfrm rot="10800000">
        <a:off x="0" y="864"/>
        <a:ext cx="8867361" cy="1208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B60E3-D9C3-413F-B5D9-A81917BD5ECD}">
      <dsp:nvSpPr>
        <dsp:cNvPr id="0" name=""/>
        <dsp:cNvSpPr/>
      </dsp:nvSpPr>
      <dsp:spPr>
        <a:xfrm>
          <a:off x="0" y="0"/>
          <a:ext cx="6920343" cy="1009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béremelésekhez szükséges forrás teljes egészében biztosított. A finanszírozás a Magyar Államkincstáron keresztül történik.</a:t>
          </a:r>
        </a:p>
      </dsp:txBody>
      <dsp:txXfrm>
        <a:off x="29563" y="29563"/>
        <a:ext cx="5713080" cy="950225"/>
      </dsp:txXfrm>
    </dsp:sp>
    <dsp:sp modelId="{1DF9FA32-91AD-438A-9B19-D7075CD6D042}">
      <dsp:nvSpPr>
        <dsp:cNvPr id="0" name=""/>
        <dsp:cNvSpPr/>
      </dsp:nvSpPr>
      <dsp:spPr>
        <a:xfrm>
          <a:off x="516778" y="1149539"/>
          <a:ext cx="6920343" cy="1009351"/>
        </a:xfrm>
        <a:prstGeom prst="roundRect">
          <a:avLst>
            <a:gd name="adj" fmla="val 10000"/>
          </a:avLst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támogatás: automatikusan jár, külön igénylés nélkül, a szociális hozzájárulási adóval növelt összegben</a:t>
          </a:r>
        </a:p>
      </dsp:txBody>
      <dsp:txXfrm>
        <a:off x="546341" y="1179102"/>
        <a:ext cx="5688360" cy="950225"/>
      </dsp:txXfrm>
    </dsp:sp>
    <dsp:sp modelId="{0C3EEBA2-6DE2-4145-A7E9-1228F4869714}">
      <dsp:nvSpPr>
        <dsp:cNvPr id="0" name=""/>
        <dsp:cNvSpPr/>
      </dsp:nvSpPr>
      <dsp:spPr>
        <a:xfrm>
          <a:off x="1033557" y="2299078"/>
          <a:ext cx="6920343" cy="1009351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schemeClr val="tx1"/>
              </a:solidFill>
              <a:latin typeface="+mj-lt"/>
            </a:rPr>
            <a:t>Minimálbér és garantált bérminimum emelés kompenzációja:</a:t>
          </a:r>
          <a:r>
            <a:rPr lang="hu-HU" sz="1900" kern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rPr>
            <a:t>489/2013. (XII. 18.) Korm. rendelet módosításával, új kiegészítő támogatási jogcímek bevezetésével kerül biztosításra</a:t>
          </a:r>
          <a:endParaRPr lang="hu-HU" sz="1900" kern="1200" dirty="0">
            <a:solidFill>
              <a:schemeClr val="tx1"/>
            </a:solidFill>
            <a:latin typeface="+mj-lt"/>
          </a:endParaRPr>
        </a:p>
      </dsp:txBody>
      <dsp:txXfrm>
        <a:off x="1063120" y="2328641"/>
        <a:ext cx="5688360" cy="950225"/>
      </dsp:txXfrm>
    </dsp:sp>
    <dsp:sp modelId="{9E6B9950-E626-4959-8B4E-32B6BE90A6AF}">
      <dsp:nvSpPr>
        <dsp:cNvPr id="0" name=""/>
        <dsp:cNvSpPr/>
      </dsp:nvSpPr>
      <dsp:spPr>
        <a:xfrm>
          <a:off x="1550336" y="3448617"/>
          <a:ext cx="6920343" cy="1009351"/>
        </a:xfrm>
        <a:prstGeom prst="roundRect">
          <a:avLst>
            <a:gd name="adj" fmla="val 10000"/>
          </a:avLst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chemeClr val="tx1"/>
              </a:solidFill>
              <a:latin typeface="+mj-lt"/>
            </a:rPr>
            <a:t>a kiegészítő szociális pótlék kifizetéséhez kapcsolódó támogatásról, valamint egyes gondoskodáspolitikai tárgyú kormányrendeletek módosításáról szóló 427/2025. (XII. 23.) Korm. rendelet </a:t>
          </a:r>
        </a:p>
      </dsp:txBody>
      <dsp:txXfrm>
        <a:off x="1579899" y="3478180"/>
        <a:ext cx="5688360" cy="950225"/>
      </dsp:txXfrm>
    </dsp:sp>
    <dsp:sp modelId="{FFE92FB5-A2B1-4D66-A21D-49D649163F0D}">
      <dsp:nvSpPr>
        <dsp:cNvPr id="0" name=""/>
        <dsp:cNvSpPr/>
      </dsp:nvSpPr>
      <dsp:spPr>
        <a:xfrm>
          <a:off x="2067115" y="4598156"/>
          <a:ext cx="6920343" cy="1009351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  <a:latin typeface="+mj-lt"/>
            </a:rPr>
            <a:t>A kiegészítő bérpótlék bevezetéséhez szükséges kompenzáció a minimálbér és garantált bérminimum emeléséhez szükséges kompenzációval együtt kerül biztosításra</a:t>
          </a:r>
        </a:p>
      </dsp:txBody>
      <dsp:txXfrm>
        <a:off x="2096678" y="4627719"/>
        <a:ext cx="5688360" cy="950225"/>
      </dsp:txXfrm>
    </dsp:sp>
    <dsp:sp modelId="{715B8C8C-5CBC-46F2-8070-355AD7015D1B}">
      <dsp:nvSpPr>
        <dsp:cNvPr id="0" name=""/>
        <dsp:cNvSpPr/>
      </dsp:nvSpPr>
      <dsp:spPr>
        <a:xfrm>
          <a:off x="6264264" y="737387"/>
          <a:ext cx="656078" cy="656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900" kern="1200"/>
        </a:p>
      </dsp:txBody>
      <dsp:txXfrm>
        <a:off x="6411882" y="737387"/>
        <a:ext cx="360842" cy="493699"/>
      </dsp:txXfrm>
    </dsp:sp>
    <dsp:sp modelId="{558DC14D-F334-4499-91E0-0A865C26EE86}">
      <dsp:nvSpPr>
        <dsp:cNvPr id="0" name=""/>
        <dsp:cNvSpPr/>
      </dsp:nvSpPr>
      <dsp:spPr>
        <a:xfrm>
          <a:off x="6781043" y="1886926"/>
          <a:ext cx="656078" cy="656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900" kern="1200"/>
        </a:p>
      </dsp:txBody>
      <dsp:txXfrm>
        <a:off x="6928661" y="1886926"/>
        <a:ext cx="360842" cy="493699"/>
      </dsp:txXfrm>
    </dsp:sp>
    <dsp:sp modelId="{5A6A48C8-4B08-4265-A03B-60319C749BAE}">
      <dsp:nvSpPr>
        <dsp:cNvPr id="0" name=""/>
        <dsp:cNvSpPr/>
      </dsp:nvSpPr>
      <dsp:spPr>
        <a:xfrm>
          <a:off x="7297822" y="3019643"/>
          <a:ext cx="656078" cy="656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900" kern="1200"/>
        </a:p>
      </dsp:txBody>
      <dsp:txXfrm>
        <a:off x="7445440" y="3019643"/>
        <a:ext cx="360842" cy="493699"/>
      </dsp:txXfrm>
    </dsp:sp>
    <dsp:sp modelId="{55DFE637-9259-497F-A0BC-DCBF6DE71BBB}">
      <dsp:nvSpPr>
        <dsp:cNvPr id="0" name=""/>
        <dsp:cNvSpPr/>
      </dsp:nvSpPr>
      <dsp:spPr>
        <a:xfrm>
          <a:off x="7814601" y="4180397"/>
          <a:ext cx="656078" cy="656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900" kern="1200"/>
        </a:p>
      </dsp:txBody>
      <dsp:txXfrm>
        <a:off x="7962219" y="4180397"/>
        <a:ext cx="360842" cy="49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542F0-AD63-45AD-8495-D5B0A6C253F2}">
      <dsp:nvSpPr>
        <dsp:cNvPr id="0" name=""/>
        <dsp:cNvSpPr/>
      </dsp:nvSpPr>
      <dsp:spPr>
        <a:xfrm>
          <a:off x="0" y="0"/>
          <a:ext cx="8504854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Minimálbér 290 800 Ft → 322 800 Ft; </a:t>
          </a:r>
          <a:r>
            <a:rPr lang="hu-HU" sz="2800" b="1" kern="1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11%</a:t>
          </a:r>
        </a:p>
      </dsp:txBody>
      <dsp:txXfrm>
        <a:off x="59399" y="59399"/>
        <a:ext cx="8386056" cy="1098002"/>
      </dsp:txXfrm>
    </dsp:sp>
    <dsp:sp modelId="{CDBAE419-FF2E-4F77-94A0-A2AE000A56DB}">
      <dsp:nvSpPr>
        <dsp:cNvPr id="0" name=""/>
        <dsp:cNvSpPr/>
      </dsp:nvSpPr>
      <dsp:spPr>
        <a:xfrm>
          <a:off x="0" y="1263807"/>
          <a:ext cx="8504854" cy="1216800"/>
        </a:xfrm>
        <a:prstGeom prst="roundRect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Garantált bérminimum  348 800 Ft → 373 200 Ft; </a:t>
          </a:r>
          <a:r>
            <a:rPr lang="hu-HU" sz="2800" b="1" kern="1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rPr>
            <a:t>7%</a:t>
          </a:r>
        </a:p>
      </dsp:txBody>
      <dsp:txXfrm>
        <a:off x="59399" y="1323206"/>
        <a:ext cx="8386056" cy="1098002"/>
      </dsp:txXfrm>
    </dsp:sp>
    <dsp:sp modelId="{BAF7E509-E000-4FEB-A4D1-77E7AEE13865}">
      <dsp:nvSpPr>
        <dsp:cNvPr id="0" name=""/>
        <dsp:cNvSpPr/>
      </dsp:nvSpPr>
      <dsp:spPr>
        <a:xfrm>
          <a:off x="0" y="2871838"/>
          <a:ext cx="8504854" cy="1216800"/>
        </a:xfrm>
        <a:prstGeom prst="roundRect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két intézkedés önmagában kb. </a:t>
          </a:r>
          <a:r>
            <a:rPr lang="hu-HU" sz="2800" b="1" kern="12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rPr>
            <a:t>6,3%</a:t>
          </a:r>
          <a:r>
            <a:rPr lang="hu-HU" sz="2800" b="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-os bérnövekedést eredményez az ágazatban</a:t>
          </a:r>
        </a:p>
      </dsp:txBody>
      <dsp:txXfrm>
        <a:off x="59399" y="2931237"/>
        <a:ext cx="8386056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813A-DA79-4A27-842B-6A1853953E2E}">
      <dsp:nvSpPr>
        <dsp:cNvPr id="0" name=""/>
        <dsp:cNvSpPr/>
      </dsp:nvSpPr>
      <dsp:spPr>
        <a:xfrm>
          <a:off x="4394815" y="1195632"/>
          <a:ext cx="3023413" cy="71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74"/>
              </a:lnTo>
              <a:lnTo>
                <a:pt x="3023413" y="490274"/>
              </a:lnTo>
              <a:lnTo>
                <a:pt x="3023413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012B-513D-481F-B074-FC74E4A3FB35}">
      <dsp:nvSpPr>
        <dsp:cNvPr id="0" name=""/>
        <dsp:cNvSpPr/>
      </dsp:nvSpPr>
      <dsp:spPr>
        <a:xfrm>
          <a:off x="4261272" y="1195632"/>
          <a:ext cx="133542" cy="719435"/>
        </a:xfrm>
        <a:custGeom>
          <a:avLst/>
          <a:gdLst/>
          <a:ahLst/>
          <a:cxnLst/>
          <a:rect l="0" t="0" r="0" b="0"/>
          <a:pathLst>
            <a:path>
              <a:moveTo>
                <a:pt x="133542" y="0"/>
              </a:moveTo>
              <a:lnTo>
                <a:pt x="133542" y="490274"/>
              </a:lnTo>
              <a:lnTo>
                <a:pt x="0" y="490274"/>
              </a:lnTo>
              <a:lnTo>
                <a:pt x="0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04BA-E564-42DD-BABE-7D5828791149}">
      <dsp:nvSpPr>
        <dsp:cNvPr id="0" name=""/>
        <dsp:cNvSpPr/>
      </dsp:nvSpPr>
      <dsp:spPr>
        <a:xfrm>
          <a:off x="1237859" y="1195632"/>
          <a:ext cx="3156956" cy="719435"/>
        </a:xfrm>
        <a:custGeom>
          <a:avLst/>
          <a:gdLst/>
          <a:ahLst/>
          <a:cxnLst/>
          <a:rect l="0" t="0" r="0" b="0"/>
          <a:pathLst>
            <a:path>
              <a:moveTo>
                <a:pt x="3156956" y="0"/>
              </a:moveTo>
              <a:lnTo>
                <a:pt x="3156956" y="490274"/>
              </a:lnTo>
              <a:lnTo>
                <a:pt x="0" y="490274"/>
              </a:lnTo>
              <a:lnTo>
                <a:pt x="0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B1036-F149-446B-85C8-B117FF176BAE}">
      <dsp:nvSpPr>
        <dsp:cNvPr id="0" name=""/>
        <dsp:cNvSpPr/>
      </dsp:nvSpPr>
      <dsp:spPr>
        <a:xfrm>
          <a:off x="2778399" y="163647"/>
          <a:ext cx="3232831" cy="1031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2D603-072F-4026-99BA-69A50A435532}">
      <dsp:nvSpPr>
        <dsp:cNvPr id="0" name=""/>
        <dsp:cNvSpPr/>
      </dsp:nvSpPr>
      <dsp:spPr>
        <a:xfrm>
          <a:off x="3053255" y="424760"/>
          <a:ext cx="3232831" cy="1031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Bér</a:t>
          </a:r>
        </a:p>
      </dsp:txBody>
      <dsp:txXfrm>
        <a:off x="3083481" y="454986"/>
        <a:ext cx="3172379" cy="971532"/>
      </dsp:txXfrm>
    </dsp:sp>
    <dsp:sp modelId="{F2E23DF5-89D2-44CC-8633-71F49B0587A8}">
      <dsp:nvSpPr>
        <dsp:cNvPr id="0" name=""/>
        <dsp:cNvSpPr/>
      </dsp:nvSpPr>
      <dsp:spPr>
        <a:xfrm>
          <a:off x="1008" y="1915067"/>
          <a:ext cx="2473702" cy="2124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EE913A-D954-47FE-87A6-C9D624F429B3}">
      <dsp:nvSpPr>
        <dsp:cNvPr id="0" name=""/>
        <dsp:cNvSpPr/>
      </dsp:nvSpPr>
      <dsp:spPr>
        <a:xfrm>
          <a:off x="275863" y="2176180"/>
          <a:ext cx="2473702" cy="2124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Minimálbér: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322.800,-Ft/ Garantált bérminimum: 373.200,-Ft</a:t>
          </a:r>
        </a:p>
      </dsp:txBody>
      <dsp:txXfrm>
        <a:off x="338078" y="2238395"/>
        <a:ext cx="2349272" cy="1999732"/>
      </dsp:txXfrm>
    </dsp:sp>
    <dsp:sp modelId="{84BBEA7F-5DA3-4BFC-962C-FE3F7A3B2EAD}">
      <dsp:nvSpPr>
        <dsp:cNvPr id="0" name=""/>
        <dsp:cNvSpPr/>
      </dsp:nvSpPr>
      <dsp:spPr>
        <a:xfrm>
          <a:off x="3024421" y="1915067"/>
          <a:ext cx="2473702" cy="2146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8A6226-B9F7-4C71-9EBD-B230D377B3FA}">
      <dsp:nvSpPr>
        <dsp:cNvPr id="0" name=""/>
        <dsp:cNvSpPr/>
      </dsp:nvSpPr>
      <dsp:spPr>
        <a:xfrm>
          <a:off x="3299277" y="2176180"/>
          <a:ext cx="2473702" cy="214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Szociális ágazati összevont pótlék: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20.000,- - 307.058,- </a:t>
          </a:r>
        </a:p>
      </dsp:txBody>
      <dsp:txXfrm>
        <a:off x="3362157" y="2239060"/>
        <a:ext cx="2347942" cy="2021116"/>
      </dsp:txXfrm>
    </dsp:sp>
    <dsp:sp modelId="{F2B17F28-7EAC-4412-8A1B-643E58A3F792}">
      <dsp:nvSpPr>
        <dsp:cNvPr id="0" name=""/>
        <dsp:cNvSpPr/>
      </dsp:nvSpPr>
      <dsp:spPr>
        <a:xfrm>
          <a:off x="6047835" y="1915067"/>
          <a:ext cx="2740787" cy="1570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D33994-F65E-44C4-90CC-CD269711E5A7}">
      <dsp:nvSpPr>
        <dsp:cNvPr id="0" name=""/>
        <dsp:cNvSpPr/>
      </dsp:nvSpPr>
      <dsp:spPr>
        <a:xfrm>
          <a:off x="6322691" y="2176180"/>
          <a:ext cx="2740787" cy="157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Kjt., </a:t>
          </a:r>
          <a:r>
            <a:rPr lang="hu-HU" sz="2400" kern="12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400" kern="1200" dirty="0">
              <a:latin typeface="+mj-lt"/>
              <a:cs typeface="Times New Roman" panose="02020603050405020304" pitchFamily="18" charset="0"/>
            </a:rPr>
            <a:t>., Szt., Gyvt., Mt. Szerinti pótlékok</a:t>
          </a:r>
        </a:p>
      </dsp:txBody>
      <dsp:txXfrm>
        <a:off x="6368698" y="2222187"/>
        <a:ext cx="2648773" cy="1478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813A-DA79-4A27-842B-6A1853953E2E}">
      <dsp:nvSpPr>
        <dsp:cNvPr id="0" name=""/>
        <dsp:cNvSpPr/>
      </dsp:nvSpPr>
      <dsp:spPr>
        <a:xfrm>
          <a:off x="4396364" y="1961446"/>
          <a:ext cx="2989333" cy="711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747"/>
              </a:lnTo>
              <a:lnTo>
                <a:pt x="2989333" y="484747"/>
              </a:lnTo>
              <a:lnTo>
                <a:pt x="2989333" y="7113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012B-513D-481F-B074-FC74E4A3FB35}">
      <dsp:nvSpPr>
        <dsp:cNvPr id="0" name=""/>
        <dsp:cNvSpPr/>
      </dsp:nvSpPr>
      <dsp:spPr>
        <a:xfrm>
          <a:off x="4264327" y="1961446"/>
          <a:ext cx="132037" cy="711325"/>
        </a:xfrm>
        <a:custGeom>
          <a:avLst/>
          <a:gdLst/>
          <a:ahLst/>
          <a:cxnLst/>
          <a:rect l="0" t="0" r="0" b="0"/>
          <a:pathLst>
            <a:path>
              <a:moveTo>
                <a:pt x="132037" y="0"/>
              </a:moveTo>
              <a:lnTo>
                <a:pt x="132037" y="484747"/>
              </a:lnTo>
              <a:lnTo>
                <a:pt x="0" y="484747"/>
              </a:lnTo>
              <a:lnTo>
                <a:pt x="0" y="7113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04BA-E564-42DD-BABE-7D5828791149}">
      <dsp:nvSpPr>
        <dsp:cNvPr id="0" name=""/>
        <dsp:cNvSpPr/>
      </dsp:nvSpPr>
      <dsp:spPr>
        <a:xfrm>
          <a:off x="1274993" y="1961446"/>
          <a:ext cx="3121370" cy="711325"/>
        </a:xfrm>
        <a:custGeom>
          <a:avLst/>
          <a:gdLst/>
          <a:ahLst/>
          <a:cxnLst/>
          <a:rect l="0" t="0" r="0" b="0"/>
          <a:pathLst>
            <a:path>
              <a:moveTo>
                <a:pt x="3121370" y="0"/>
              </a:moveTo>
              <a:lnTo>
                <a:pt x="3121370" y="484747"/>
              </a:lnTo>
              <a:lnTo>
                <a:pt x="0" y="484747"/>
              </a:lnTo>
              <a:lnTo>
                <a:pt x="0" y="71132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B1036-F149-446B-85C8-B117FF176BAE}">
      <dsp:nvSpPr>
        <dsp:cNvPr id="0" name=""/>
        <dsp:cNvSpPr/>
      </dsp:nvSpPr>
      <dsp:spPr>
        <a:xfrm>
          <a:off x="2798169" y="2668"/>
          <a:ext cx="3196390" cy="19587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2D603-072F-4026-99BA-69A50A435532}">
      <dsp:nvSpPr>
        <dsp:cNvPr id="0" name=""/>
        <dsp:cNvSpPr/>
      </dsp:nvSpPr>
      <dsp:spPr>
        <a:xfrm>
          <a:off x="3069926" y="260837"/>
          <a:ext cx="3196390" cy="1958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2026. január 1-jével új illetményelemként került bevezetésre.</a:t>
          </a:r>
        </a:p>
      </dsp:txBody>
      <dsp:txXfrm>
        <a:off x="3127297" y="318208"/>
        <a:ext cx="3081648" cy="1844036"/>
      </dsp:txXfrm>
    </dsp:sp>
    <dsp:sp modelId="{F2E23DF5-89D2-44CC-8633-71F49B0587A8}">
      <dsp:nvSpPr>
        <dsp:cNvPr id="0" name=""/>
        <dsp:cNvSpPr/>
      </dsp:nvSpPr>
      <dsp:spPr>
        <a:xfrm>
          <a:off x="52084" y="2672771"/>
          <a:ext cx="2445818" cy="15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EE913A-D954-47FE-87A6-C9D624F429B3}">
      <dsp:nvSpPr>
        <dsp:cNvPr id="0" name=""/>
        <dsp:cNvSpPr/>
      </dsp:nvSpPr>
      <dsp:spPr>
        <a:xfrm>
          <a:off x="323842" y="2930941"/>
          <a:ext cx="2445818" cy="155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A szociális ágazati összevont pótlékhoz hasonló szabályok szerint működik.</a:t>
          </a:r>
        </a:p>
      </dsp:txBody>
      <dsp:txXfrm>
        <a:off x="369331" y="2976430"/>
        <a:ext cx="2354840" cy="1462116"/>
      </dsp:txXfrm>
    </dsp:sp>
    <dsp:sp modelId="{84BBEA7F-5DA3-4BFC-962C-FE3F7A3B2EAD}">
      <dsp:nvSpPr>
        <dsp:cNvPr id="0" name=""/>
        <dsp:cNvSpPr/>
      </dsp:nvSpPr>
      <dsp:spPr>
        <a:xfrm>
          <a:off x="3041418" y="2672771"/>
          <a:ext cx="2445818" cy="15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8A6226-B9F7-4C71-9EBD-B230D377B3FA}">
      <dsp:nvSpPr>
        <dsp:cNvPr id="0" name=""/>
        <dsp:cNvSpPr/>
      </dsp:nvSpPr>
      <dsp:spPr>
        <a:xfrm>
          <a:off x="3313175" y="2930941"/>
          <a:ext cx="2445818" cy="155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Összege a fizetési osztály és fokozat alapján kerül meghatározásra.</a:t>
          </a:r>
        </a:p>
      </dsp:txBody>
      <dsp:txXfrm>
        <a:off x="3358664" y="2976430"/>
        <a:ext cx="2354840" cy="1462116"/>
      </dsp:txXfrm>
    </dsp:sp>
    <dsp:sp modelId="{F2B17F28-7EAC-4412-8A1B-643E58A3F792}">
      <dsp:nvSpPr>
        <dsp:cNvPr id="0" name=""/>
        <dsp:cNvSpPr/>
      </dsp:nvSpPr>
      <dsp:spPr>
        <a:xfrm>
          <a:off x="6030751" y="2672771"/>
          <a:ext cx="2709893" cy="155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D33994-F65E-44C4-90CC-CD269711E5A7}">
      <dsp:nvSpPr>
        <dsp:cNvPr id="0" name=""/>
        <dsp:cNvSpPr/>
      </dsp:nvSpPr>
      <dsp:spPr>
        <a:xfrm>
          <a:off x="6302508" y="2930941"/>
          <a:ext cx="2709893" cy="155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A pótlék összege 14 620 Ft és 73 979 Ft között alakul.</a:t>
          </a:r>
        </a:p>
      </dsp:txBody>
      <dsp:txXfrm>
        <a:off x="6347997" y="2976430"/>
        <a:ext cx="2618915" cy="1462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CF43D-04AC-498A-B293-755FAA919100}">
      <dsp:nvSpPr>
        <dsp:cNvPr id="0" name=""/>
        <dsp:cNvSpPr/>
      </dsp:nvSpPr>
      <dsp:spPr>
        <a:xfrm>
          <a:off x="883942" y="873242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+mj-lt"/>
              <a:cs typeface="Times New Roman" panose="02020603050405020304" pitchFamily="18" charset="0"/>
            </a:rPr>
            <a:t>Jogosultak</a:t>
          </a:r>
        </a:p>
      </dsp:txBody>
      <dsp:txXfrm>
        <a:off x="928374" y="917674"/>
        <a:ext cx="2945174" cy="1428155"/>
      </dsp:txXfrm>
    </dsp:sp>
    <dsp:sp modelId="{7639DF99-62AE-4D5B-BAD9-1118453EFD77}">
      <dsp:nvSpPr>
        <dsp:cNvPr id="0" name=""/>
        <dsp:cNvSpPr/>
      </dsp:nvSpPr>
      <dsp:spPr>
        <a:xfrm rot="19457599">
          <a:off x="3777502" y="1153772"/>
          <a:ext cx="14945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4572" y="418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487424" y="1158244"/>
        <a:ext cx="74728" cy="74728"/>
      </dsp:txXfrm>
    </dsp:sp>
    <dsp:sp modelId="{BC9E524B-0330-44C8-8234-5F72D9E512EF}">
      <dsp:nvSpPr>
        <dsp:cNvPr id="0" name=""/>
        <dsp:cNvSpPr/>
      </dsp:nvSpPr>
      <dsp:spPr>
        <a:xfrm>
          <a:off x="5131596" y="956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akik szociális ágazati összevont pótlékban részesülnek</a:t>
          </a:r>
        </a:p>
      </dsp:txBody>
      <dsp:txXfrm>
        <a:off x="5176028" y="45388"/>
        <a:ext cx="2945174" cy="1428155"/>
      </dsp:txXfrm>
    </dsp:sp>
    <dsp:sp modelId="{63A4CC09-AFA7-48BA-88D8-90EF180C0389}">
      <dsp:nvSpPr>
        <dsp:cNvPr id="0" name=""/>
        <dsp:cNvSpPr/>
      </dsp:nvSpPr>
      <dsp:spPr>
        <a:xfrm rot="2142401">
          <a:off x="3777502" y="2026059"/>
          <a:ext cx="14945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4572" y="418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487424" y="2030530"/>
        <a:ext cx="74728" cy="74728"/>
      </dsp:txXfrm>
    </dsp:sp>
    <dsp:sp modelId="{BEE5F45D-8E93-43F9-92CF-BBB2C95578EE}">
      <dsp:nvSpPr>
        <dsp:cNvPr id="0" name=""/>
        <dsp:cNvSpPr/>
      </dsp:nvSpPr>
      <dsp:spPr>
        <a:xfrm>
          <a:off x="5131596" y="1745528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és nem jogosultak egészségügyi kiegészítő pótlékra</a:t>
          </a:r>
        </a:p>
      </dsp:txBody>
      <dsp:txXfrm>
        <a:off x="5176028" y="1789960"/>
        <a:ext cx="2945174" cy="1428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C89CE-A603-43D4-8AD1-DFBA838D7C78}">
      <dsp:nvSpPr>
        <dsp:cNvPr id="0" name=""/>
        <dsp:cNvSpPr/>
      </dsp:nvSpPr>
      <dsp:spPr>
        <a:xfrm>
          <a:off x="3608567" y="0"/>
          <a:ext cx="5412851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Célja, hogy a jogszabály alapján járó pótlékok után is érvényesüljön a </a:t>
          </a:r>
          <a:r>
            <a:rPr lang="hu-HU" sz="2400" b="1" kern="1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rPr>
            <a:t>15%</a:t>
          </a:r>
          <a:r>
            <a:rPr lang="hu-HU" sz="2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-os béremelés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 kiegészítő bérpótlék mértéke: az érintett pótlékok 15%-a</a:t>
          </a:r>
        </a:p>
      </dsp:txBody>
      <dsp:txXfrm>
        <a:off x="3608567" y="508000"/>
        <a:ext cx="3888851" cy="3048000"/>
      </dsp:txXfrm>
    </dsp:sp>
    <dsp:sp modelId="{384C9E7A-3880-4AEF-BAFB-D9E320F38591}">
      <dsp:nvSpPr>
        <dsp:cNvPr id="0" name=""/>
        <dsp:cNvSpPr/>
      </dsp:nvSpPr>
      <dsp:spPr>
        <a:xfrm>
          <a:off x="0" y="0"/>
          <a:ext cx="3608567" cy="4064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2026. január 1-jétől bevezetésre került a kiegészítő bérpótlék</a:t>
          </a:r>
        </a:p>
      </dsp:txBody>
      <dsp:txXfrm>
        <a:off x="176156" y="176156"/>
        <a:ext cx="3256255" cy="3711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C482-85AD-4B1A-A973-FD6BBC2C8E77}">
      <dsp:nvSpPr>
        <dsp:cNvPr id="0" name=""/>
        <dsp:cNvSpPr/>
      </dsp:nvSpPr>
      <dsp:spPr>
        <a:xfrm>
          <a:off x="0" y="511782"/>
          <a:ext cx="89402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47C36-928B-4DAF-94C2-6CBBAE763973}">
      <dsp:nvSpPr>
        <dsp:cNvPr id="0" name=""/>
        <dsp:cNvSpPr/>
      </dsp:nvSpPr>
      <dsp:spPr>
        <a:xfrm>
          <a:off x="447012" y="54222"/>
          <a:ext cx="7257040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544" tIns="0" rIns="2365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Kjt. és </a:t>
          </a:r>
          <a:r>
            <a:rPr lang="hu-HU" sz="2800" kern="12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. szerinti pótlékok</a:t>
          </a:r>
        </a:p>
      </dsp:txBody>
      <dsp:txXfrm>
        <a:off x="491684" y="98894"/>
        <a:ext cx="7167696" cy="825776"/>
      </dsp:txXfrm>
    </dsp:sp>
    <dsp:sp modelId="{54B30436-9AA9-4DE9-A41F-A1C039E77DCB}">
      <dsp:nvSpPr>
        <dsp:cNvPr id="0" name=""/>
        <dsp:cNvSpPr/>
      </dsp:nvSpPr>
      <dsp:spPr>
        <a:xfrm>
          <a:off x="0" y="1917943"/>
          <a:ext cx="89402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715D-AA57-45D5-A2B3-68353DF48BE1}">
      <dsp:nvSpPr>
        <dsp:cNvPr id="0" name=""/>
        <dsp:cNvSpPr/>
      </dsp:nvSpPr>
      <dsp:spPr>
        <a:xfrm>
          <a:off x="447012" y="1460382"/>
          <a:ext cx="7197400" cy="915120"/>
        </a:xfrm>
        <a:prstGeom prst="round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3005351"/>
                <a:satOff val="-13190"/>
                <a:lumOff val="3921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544" tIns="0" rIns="2365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Szociális és </a:t>
          </a:r>
          <a:r>
            <a:rPr lang="hu-HU" sz="2800" kern="1200" dirty="0" err="1">
              <a:latin typeface="+mj-lt"/>
              <a:cs typeface="Times New Roman" panose="02020603050405020304" pitchFamily="18" charset="0"/>
            </a:rPr>
            <a:t>gyermekvédelmi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 ágazati pótlékok</a:t>
          </a:r>
        </a:p>
      </dsp:txBody>
      <dsp:txXfrm>
        <a:off x="491684" y="1505054"/>
        <a:ext cx="7108056" cy="825776"/>
      </dsp:txXfrm>
    </dsp:sp>
    <dsp:sp modelId="{7A6FE10C-70ED-4DCD-8064-2B6273AF1863}">
      <dsp:nvSpPr>
        <dsp:cNvPr id="0" name=""/>
        <dsp:cNvSpPr/>
      </dsp:nvSpPr>
      <dsp:spPr>
        <a:xfrm>
          <a:off x="0" y="3324103"/>
          <a:ext cx="894024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C4A74-7ACC-4007-A52F-5DA9B8409BC6}">
      <dsp:nvSpPr>
        <dsp:cNvPr id="0" name=""/>
        <dsp:cNvSpPr/>
      </dsp:nvSpPr>
      <dsp:spPr>
        <a:xfrm>
          <a:off x="447012" y="2866543"/>
          <a:ext cx="7209854" cy="915120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6010703"/>
                <a:satOff val="-26380"/>
                <a:lumOff val="7843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544" tIns="0" rIns="2365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Munka törvénykönyve szerinti pótlékok: (éjszakai pótlék, műszakpótlék, </a:t>
          </a:r>
          <a:r>
            <a:rPr lang="hu-HU" sz="2800" kern="1200" dirty="0" err="1">
              <a:latin typeface="+mj-lt"/>
              <a:cs typeface="Times New Roman" panose="02020603050405020304" pitchFamily="18" charset="0"/>
            </a:rPr>
            <a:t>stb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)</a:t>
          </a:r>
        </a:p>
      </dsp:txBody>
      <dsp:txXfrm>
        <a:off x="491684" y="2911215"/>
        <a:ext cx="7120510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813A-DA79-4A27-842B-6A1853953E2E}">
      <dsp:nvSpPr>
        <dsp:cNvPr id="0" name=""/>
        <dsp:cNvSpPr/>
      </dsp:nvSpPr>
      <dsp:spPr>
        <a:xfrm>
          <a:off x="4394815" y="1578029"/>
          <a:ext cx="3023413" cy="71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74"/>
              </a:lnTo>
              <a:lnTo>
                <a:pt x="3023413" y="490274"/>
              </a:lnTo>
              <a:lnTo>
                <a:pt x="3023413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012B-513D-481F-B074-FC74E4A3FB35}">
      <dsp:nvSpPr>
        <dsp:cNvPr id="0" name=""/>
        <dsp:cNvSpPr/>
      </dsp:nvSpPr>
      <dsp:spPr>
        <a:xfrm>
          <a:off x="4261272" y="1578029"/>
          <a:ext cx="133542" cy="719435"/>
        </a:xfrm>
        <a:custGeom>
          <a:avLst/>
          <a:gdLst/>
          <a:ahLst/>
          <a:cxnLst/>
          <a:rect l="0" t="0" r="0" b="0"/>
          <a:pathLst>
            <a:path>
              <a:moveTo>
                <a:pt x="133542" y="0"/>
              </a:moveTo>
              <a:lnTo>
                <a:pt x="133542" y="490274"/>
              </a:lnTo>
              <a:lnTo>
                <a:pt x="0" y="490274"/>
              </a:lnTo>
              <a:lnTo>
                <a:pt x="0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04BA-E564-42DD-BABE-7D5828791149}">
      <dsp:nvSpPr>
        <dsp:cNvPr id="0" name=""/>
        <dsp:cNvSpPr/>
      </dsp:nvSpPr>
      <dsp:spPr>
        <a:xfrm>
          <a:off x="1237859" y="1578029"/>
          <a:ext cx="3156956" cy="719435"/>
        </a:xfrm>
        <a:custGeom>
          <a:avLst/>
          <a:gdLst/>
          <a:ahLst/>
          <a:cxnLst/>
          <a:rect l="0" t="0" r="0" b="0"/>
          <a:pathLst>
            <a:path>
              <a:moveTo>
                <a:pt x="3156956" y="0"/>
              </a:moveTo>
              <a:lnTo>
                <a:pt x="3156956" y="490274"/>
              </a:lnTo>
              <a:lnTo>
                <a:pt x="0" y="490274"/>
              </a:lnTo>
              <a:lnTo>
                <a:pt x="0" y="71943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B1036-F149-446B-85C8-B117FF176BAE}">
      <dsp:nvSpPr>
        <dsp:cNvPr id="0" name=""/>
        <dsp:cNvSpPr/>
      </dsp:nvSpPr>
      <dsp:spPr>
        <a:xfrm>
          <a:off x="2778399" y="546045"/>
          <a:ext cx="3232831" cy="1031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2D603-072F-4026-99BA-69A50A435532}">
      <dsp:nvSpPr>
        <dsp:cNvPr id="0" name=""/>
        <dsp:cNvSpPr/>
      </dsp:nvSpPr>
      <dsp:spPr>
        <a:xfrm>
          <a:off x="3053255" y="807157"/>
          <a:ext cx="3232831" cy="1031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Bér</a:t>
          </a:r>
        </a:p>
      </dsp:txBody>
      <dsp:txXfrm>
        <a:off x="3083481" y="837383"/>
        <a:ext cx="3172379" cy="971532"/>
      </dsp:txXfrm>
    </dsp:sp>
    <dsp:sp modelId="{F2E23DF5-89D2-44CC-8633-71F49B0587A8}">
      <dsp:nvSpPr>
        <dsp:cNvPr id="0" name=""/>
        <dsp:cNvSpPr/>
      </dsp:nvSpPr>
      <dsp:spPr>
        <a:xfrm>
          <a:off x="1008" y="2297464"/>
          <a:ext cx="2473702" cy="2124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EE913A-D954-47FE-87A6-C9D624F429B3}">
      <dsp:nvSpPr>
        <dsp:cNvPr id="0" name=""/>
        <dsp:cNvSpPr/>
      </dsp:nvSpPr>
      <dsp:spPr>
        <a:xfrm>
          <a:off x="275863" y="2558577"/>
          <a:ext cx="2473702" cy="2124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Minimálbér: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322.800,-Ft/ Garantált bérminimum: 373.200,-Ft</a:t>
          </a:r>
        </a:p>
      </dsp:txBody>
      <dsp:txXfrm>
        <a:off x="338078" y="2620792"/>
        <a:ext cx="2349272" cy="1999732"/>
      </dsp:txXfrm>
    </dsp:sp>
    <dsp:sp modelId="{84BBEA7F-5DA3-4BFC-962C-FE3F7A3B2EAD}">
      <dsp:nvSpPr>
        <dsp:cNvPr id="0" name=""/>
        <dsp:cNvSpPr/>
      </dsp:nvSpPr>
      <dsp:spPr>
        <a:xfrm>
          <a:off x="3024421" y="2297464"/>
          <a:ext cx="2473702" cy="2146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8A6226-B9F7-4C71-9EBD-B230D377B3FA}">
      <dsp:nvSpPr>
        <dsp:cNvPr id="0" name=""/>
        <dsp:cNvSpPr/>
      </dsp:nvSpPr>
      <dsp:spPr>
        <a:xfrm>
          <a:off x="3299277" y="2558577"/>
          <a:ext cx="2473702" cy="214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Szociális ágazati összevont pótlék: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20.000,- - 307.058,- </a:t>
          </a:r>
        </a:p>
      </dsp:txBody>
      <dsp:txXfrm>
        <a:off x="3362157" y="2621457"/>
        <a:ext cx="2347942" cy="2021116"/>
      </dsp:txXfrm>
    </dsp:sp>
    <dsp:sp modelId="{F2B17F28-7EAC-4412-8A1B-643E58A3F792}">
      <dsp:nvSpPr>
        <dsp:cNvPr id="0" name=""/>
        <dsp:cNvSpPr/>
      </dsp:nvSpPr>
      <dsp:spPr>
        <a:xfrm>
          <a:off x="6047835" y="2297464"/>
          <a:ext cx="2740787" cy="1570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D33994-F65E-44C4-90CC-CD269711E5A7}">
      <dsp:nvSpPr>
        <dsp:cNvPr id="0" name=""/>
        <dsp:cNvSpPr/>
      </dsp:nvSpPr>
      <dsp:spPr>
        <a:xfrm>
          <a:off x="6322691" y="2558577"/>
          <a:ext cx="2740787" cy="157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+mj-lt"/>
              <a:cs typeface="Times New Roman" panose="02020603050405020304" pitchFamily="18" charset="0"/>
            </a:rPr>
            <a:t>Kjt., </a:t>
          </a:r>
          <a:r>
            <a:rPr lang="hu-HU" sz="2400" kern="1200" dirty="0" err="1">
              <a:latin typeface="+mj-lt"/>
              <a:cs typeface="Times New Roman" panose="02020603050405020304" pitchFamily="18" charset="0"/>
            </a:rPr>
            <a:t>Kjtvhr</a:t>
          </a:r>
          <a:r>
            <a:rPr lang="hu-HU" sz="2400" kern="1200" dirty="0">
              <a:latin typeface="+mj-lt"/>
              <a:cs typeface="Times New Roman" panose="02020603050405020304" pitchFamily="18" charset="0"/>
            </a:rPr>
            <a:t>., Szt., Gyvt., Mt. Szerinti pótlékok</a:t>
          </a:r>
        </a:p>
      </dsp:txBody>
      <dsp:txXfrm>
        <a:off x="6368698" y="2604584"/>
        <a:ext cx="2648773" cy="147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C5D87A56-ECE6-4918-91E6-4F8F11D14D57}" type="datetimeFigureOut">
              <a:rPr lang="hu-HU" smtClean="0"/>
              <a:t>2026.02.16.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B452F13C-B024-4E22-AFC0-5D513C6378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78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C5689A52-F2C4-4608-9668-2331C45A114E}" type="datetimeFigureOut">
              <a:rPr lang="hu-HU" smtClean="0"/>
              <a:t>2026.02.16.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907369DD-9FD4-4AAA-B88A-0282232E00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6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16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7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ABE1-33A2-4AF6-B772-577D4CD1163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58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ABE1-33A2-4AF6-B772-577D4CD1163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8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ABE1-33A2-4AF6-B772-577D4CD1163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85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1D40F-A12D-59A2-816B-19BA628D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C1B07EE-2A15-052C-D65F-7A7EA138C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CD4A01B-D82C-0BED-DC23-A01627545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algn="just">
              <a:tabLst>
                <a:tab pos="180051" algn="l"/>
              </a:tabLst>
            </a:pPr>
            <a:endParaRPr lang="hu-HU" sz="1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4140D8-80C0-6E4D-3C48-A0DFC5396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24191-DABC-4BF6-A6D3-7E2188BE452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75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D931-FC00-6B9C-B6D4-C61F414B3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96F5E16C-53B2-917C-B562-2289BC92C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725482A-9E32-FE8E-0367-D6413AE38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CD7D3E-7AF8-27A3-E441-4E66AECAE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072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223CD-7FF2-DC06-1142-F0CFE8D63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1A3D4FE-1CFF-1C30-E0B7-62FF07612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70E84F61-B637-0BE3-88FC-9081CD4AF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140F565-8C2E-A5FA-462A-BCC141724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861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1B42-ED06-6315-1000-276C30E15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36F62C5-0D59-ABCF-9610-48672299E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845BD6D-6B5F-6803-CD0E-50E7AEFBB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18915F0-DE09-FFC4-94BF-525D4A33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942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9F05-0640-4860-F025-85D839470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3FBF665-6A7D-59E4-D168-ABC0885EA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7CFF84B-DAEB-E09F-B4B4-519CDCA51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9FCD60-4044-1EB9-069D-BD256E418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621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24191-DABC-4BF6-A6D3-7E2188BE452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78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95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E54E2-7ACA-7AF8-BA63-5E68B121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5395CBF-5EF4-3AA6-4C95-63C097008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501A4E0-2BCB-31F6-5558-D408276D9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8529C8-C0A8-C0E8-80F6-0DAAAFEB3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699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4359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2E8E1-CEF1-4EA9-E14F-5DCA5229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1772392-1E75-1C17-BC27-61C517511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39DDCE9-29A3-5BFA-BA58-C5CD1039B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94872A-A711-74BB-B253-F28D93CE1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819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57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272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993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DE3C3-EBCF-D733-E4DB-A1AE8C1F3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097BE93-4A57-9063-FE6E-79C07EAA1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682A2D0-38A9-38C3-9CD5-594BAE355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9ACC77A-12EB-270B-48EB-D3D32A281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32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79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1515E-B6D2-5BE1-7814-96335EED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5EF9FDD-5CDE-6447-EAE5-402825B44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9F2C8CD-98D2-2B98-C6E9-E20F6052F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E3D9D7-00C6-5889-ED98-D42065CBE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816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5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algn="just">
              <a:tabLst>
                <a:tab pos="180051" algn="l"/>
              </a:tabLs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24191-DABC-4BF6-A6D3-7E2188BE452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945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hu-H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345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369DD-9FD4-4AAA-B88A-0282232E001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29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24191-DABC-4BF6-A6D3-7E2188BE452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41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00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hu-H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24191-DABC-4BF6-A6D3-7E2188BE452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53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01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ABE1-33A2-4AF6-B772-577D4CD116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0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4ABE1-33A2-4AF6-B772-577D4CD116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25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22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369DD-9FD4-4AAA-B88A-0282232E001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05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5F5F-C166-48FA-B589-977C5C5C8475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6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503B-50A9-4F86-9837-97E066BCC7B9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2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232A-BA6C-45B0-90B8-83B72F626ABC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19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5F5F-C166-48FA-B589-977C5C5C847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0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C1C-D1ED-40E7-A666-C2A3F5294BB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5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2A9-F9D7-41A1-B90C-8866201AF0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9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40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164-631B-4726-B71D-BF560E3DC76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9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52D-0E5B-4D31-BC85-DD357E91E0C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8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664-49C8-4A72-AA21-5B015589625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8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1F8-A0D4-44C0-A3A2-88D510625A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8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C1C-D1ED-40E7-A666-C2A3F5294BBA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681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506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503B-50A9-4F86-9837-97E066BCC7B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3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232A-BA6C-45B0-90B8-83B72F626AB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51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5F5F-C166-48FA-B589-977C5C5C8475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025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C1C-D1ED-40E7-A666-C2A3F5294BBA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9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2A9-F9D7-41A1-B90C-8866201AF098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884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9809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164-631B-4726-B71D-BF560E3DC76D}" type="datetime1">
              <a:rPr lang="hu-HU" smtClean="0"/>
              <a:t>2026.02.16.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49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52D-0E5B-4D31-BC85-DD357E91E0CF}" type="datetime1">
              <a:rPr lang="hu-HU" smtClean="0"/>
              <a:t>2026.02.16.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278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664-49C8-4A72-AA21-5B0155896258}" type="datetime1">
              <a:rPr lang="hu-HU" smtClean="0"/>
              <a:t>2026.02.16.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2A9-F9D7-41A1-B90C-8866201AF098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33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1F8-A0D4-44C0-A3A2-88D510625A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71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68708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503B-50A9-4F86-9837-97E066BCC7B9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078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232A-BA6C-45B0-90B8-83B72F626ABC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814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1688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8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788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8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788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DC62-CFE7-4A42-B238-B5342F5F32A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3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8552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C164-631B-4726-B71D-BF560E3DC76D}" type="datetime1">
              <a:rPr lang="hu-HU" smtClean="0"/>
              <a:t>2026.02.16.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1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52D-0E5B-4D31-BC85-DD357E91E0CF}" type="datetime1">
              <a:rPr lang="hu-HU" smtClean="0"/>
              <a:t>2026.02.16.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30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664-49C8-4A72-AA21-5B0155896258}" type="datetime1">
              <a:rPr lang="hu-HU" smtClean="0"/>
              <a:t>2026.02.16.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1F8-A0D4-44C0-A3A2-88D510625A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8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039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6000"/>
                <a:alpha val="87000"/>
              </a:schemeClr>
            </a:gs>
            <a:gs pos="2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6000"/>
                <a:alpha val="87000"/>
              </a:schemeClr>
            </a:gs>
            <a:gs pos="2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E6C6521D-2982-4752-938B-75F873C50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342900"/>
              <a:t>2026.02.16.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6000"/>
                <a:alpha val="87000"/>
              </a:schemeClr>
            </a:gs>
            <a:gs pos="2800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521D-2982-4752-938B-75F873C50BE5}" type="datetime1">
              <a:rPr lang="hu-HU" smtClean="0"/>
              <a:t>2026.02.16.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E450-EAAA-4F44-B83F-BC42FEB1F1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0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zocialisportal.hu/elkeszult-a-modszertani-utmutato-az-utcai-szocialis-szolgaltatast-biztositok-es-vegzok-szamar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zocialisportal.hu/elkeszult-a-csalad-es-gyermekjoleti-szolgaltatas-kereteben-biztositott-szocialis-segito-munka-folyamatairol-szolo-modszertani-utmutato-gyermekjoleti-szolgaltatas-cimu-szakmai-doku/" TargetMode="External"/><Relationship Id="rId5" Type="http://schemas.openxmlformats.org/officeDocument/2006/relationships/hyperlink" Target="https://szocialisportal.hu/elkeszult-a-csalad-es-gyermekjoleti-szolgaltatas-kereteben-biztositott-szocialis-segito-munka-folyamatairol-szolo-modszertani-utmutato-csaladsegites/" TargetMode="External"/><Relationship Id="rId4" Type="http://schemas.openxmlformats.org/officeDocument/2006/relationships/hyperlink" Target="https://szocialisportal.hu/elkeszult-a-modszertani-utmutato-idosek-bentlakasos-intezmenyei-szamar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189BD31-D4D2-4941-BA4E-48BA3C3F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46968"/>
            <a:ext cx="7920880" cy="4926248"/>
          </a:xfrm>
        </p:spPr>
        <p:txBody>
          <a:bodyPr>
            <a:normAutofit fontScale="90000"/>
          </a:bodyPr>
          <a:lstStyle/>
          <a:p>
            <a:pPr algn="r"/>
            <a:br>
              <a:rPr lang="hu-HU" sz="4400" dirty="0"/>
            </a:br>
            <a:r>
              <a:rPr lang="hu-HU" sz="4400" dirty="0"/>
              <a:t> </a:t>
            </a:r>
            <a:r>
              <a:rPr lang="hu-HU" sz="3600" b="1" dirty="0"/>
              <a:t>Aktualitások a szociális és gyermekjóléti szolgáltatások területén</a:t>
            </a:r>
            <a:br>
              <a:rPr kumimoji="0" lang="hu-HU" sz="44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br>
              <a:rPr kumimoji="0" lang="hu-HU" sz="28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800" b="1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SZIME – XXV. Szakmai konferencia - 2026</a:t>
            </a:r>
            <a:br>
              <a:rPr lang="hu-HU" sz="2800" dirty="0"/>
            </a:br>
            <a:r>
              <a:rPr lang="hu-HU" sz="2800" dirty="0"/>
              <a:t>Siófok, 2026. 02. 17.</a:t>
            </a: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br>
              <a:rPr kumimoji="0" lang="hu-HU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dr. Andráczi-Tóth Veronika</a:t>
            </a:r>
            <a:b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Belügyminisztérium</a:t>
            </a:r>
            <a:br>
              <a:rPr kumimoji="0" lang="hu-H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</a:br>
            <a:r>
              <a:rPr lang="hu-HU" sz="2700" cap="none" dirty="0">
                <a:ea typeface="+mn-ea"/>
                <a:cs typeface="Times New Roman" panose="02020603050405020304" pitchFamily="18" charset="0"/>
              </a:rPr>
              <a:t>Szociális és Gyermekjóléti Szolgáltatások Főosztálya</a:t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</a:br>
            <a:endParaRPr lang="hu-HU" dirty="0">
              <a:latin typeface="Palatino Linotype" panose="0204050205050503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50789E7-35E1-A090-8405-CC68DAE3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1128"/>
            <a:ext cx="2527824" cy="2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930456-2B44-89B0-55D2-BC8DADE3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780938-18D8-ED4C-0571-15E51E31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10</a:t>
            </a:fld>
            <a:endParaRPr lang="hu-HU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BC2F131D-E86A-B089-FEC1-432AAD15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966" t="6398" r="21494" b="11280"/>
          <a:stretch/>
        </p:blipFill>
        <p:spPr bwMode="auto">
          <a:xfrm>
            <a:off x="467544" y="136524"/>
            <a:ext cx="8291672" cy="6376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548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DB26A-48E5-5681-60DC-83DF19C5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EFCF240-C492-91D8-EDBD-C64CBD6A2CC2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17CAB43-3E02-1DCA-2954-F60A5890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E2E9733-C4EF-6DF9-FB9F-F697EB4B02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42" t="7998" r="23810" b="12510"/>
          <a:stretch/>
        </p:blipFill>
        <p:spPr bwMode="auto">
          <a:xfrm>
            <a:off x="395536" y="204438"/>
            <a:ext cx="8496944" cy="6580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96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0117" y="548680"/>
            <a:ext cx="6683765" cy="538597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/>
              <a:t>Jogszabály módosítás 2025-ben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12567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j-lt"/>
              </a:rPr>
              <a:t>Az egyes gyermekvédelmi, szociális és fogyatékosságügyi tárgyú kormányrendeletek módosításáról szóló 179/2025. (VI. 30.) Korm. rendelet tartalmazta a szociális, gyermekjóléti és </a:t>
            </a:r>
            <a:r>
              <a:rPr lang="hu-HU" sz="2200" dirty="0" err="1">
                <a:latin typeface="+mj-lt"/>
              </a:rPr>
              <a:t>gyermekvédelmi</a:t>
            </a:r>
            <a:r>
              <a:rPr lang="hu-HU" sz="2200" dirty="0">
                <a:latin typeface="+mj-lt"/>
              </a:rPr>
              <a:t> </a:t>
            </a:r>
            <a:r>
              <a:rPr lang="hu-HU" sz="2200" dirty="0" err="1">
                <a:latin typeface="+mj-lt"/>
              </a:rPr>
              <a:t>igénybevevői</a:t>
            </a:r>
            <a:r>
              <a:rPr lang="hu-HU" sz="2200" dirty="0">
                <a:latin typeface="+mj-lt"/>
              </a:rPr>
              <a:t> nyilvántartásról és az országos jelentési rendszerről szóló 415/2015. (XII. 23.) Korm. rendelet módosítását</a:t>
            </a:r>
          </a:p>
          <a:p>
            <a:pPr marL="0" indent="0">
              <a:buNone/>
            </a:pPr>
            <a:r>
              <a:rPr lang="hu-HU" sz="2200" b="1" dirty="0">
                <a:latin typeface="+mj-lt"/>
              </a:rPr>
              <a:t>	Meghatározza, hogy </a:t>
            </a:r>
            <a:r>
              <a:rPr lang="hu-HU" sz="2200" dirty="0">
                <a:latin typeface="+mj-lt"/>
              </a:rPr>
              <a:t>első alkalommal milyen időszakra  és milyen időpontra kell jelenteni:</a:t>
            </a:r>
          </a:p>
          <a:p>
            <a:r>
              <a:rPr lang="hu-HU" sz="2200" b="1" dirty="0">
                <a:latin typeface="+mj-lt"/>
              </a:rPr>
              <a:t>a 2026. január 1-je és 2026. június 30-a közötti jelentési időszakra</a:t>
            </a:r>
            <a:r>
              <a:rPr lang="hu-HU" sz="2200" dirty="0">
                <a:latin typeface="+mj-lt"/>
              </a:rPr>
              <a:t>, valamint a </a:t>
            </a:r>
            <a:r>
              <a:rPr lang="hu-HU" sz="2200" b="1" dirty="0">
                <a:latin typeface="+mj-lt"/>
              </a:rPr>
              <a:t>2026. június 30-ai jelentési időpontra vonatkozóan kell teljesíteni</a:t>
            </a:r>
            <a:r>
              <a:rPr lang="hu-HU" sz="2200" dirty="0">
                <a:latin typeface="+mj-lt"/>
              </a:rPr>
              <a:t>.</a:t>
            </a:r>
          </a:p>
          <a:p>
            <a:r>
              <a:rPr lang="hu-HU" sz="2200" b="1" dirty="0">
                <a:latin typeface="+mj-lt"/>
              </a:rPr>
              <a:t>2026. július 1. és 31 között kell majd először jelenteni!</a:t>
            </a:r>
          </a:p>
          <a:p>
            <a:pPr marL="0" indent="0">
              <a:buNone/>
            </a:pPr>
            <a:r>
              <a:rPr lang="hu-HU" sz="2200" b="1" dirty="0">
                <a:latin typeface="+mj-lt"/>
              </a:rPr>
              <a:t>	Az 1. sz. melléklet is módosításra került.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8FBBCDA-E2E0-7C5A-C7C2-B1BC96370B55}"/>
              </a:ext>
            </a:extLst>
          </p:cNvPr>
          <p:cNvSpPr/>
          <p:nvPr/>
        </p:nvSpPr>
        <p:spPr>
          <a:xfrm>
            <a:off x="444827" y="308216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8E438ED5-9BF4-42CF-0383-8EDE0B608B02}"/>
              </a:ext>
            </a:extLst>
          </p:cNvPr>
          <p:cNvSpPr/>
          <p:nvPr/>
        </p:nvSpPr>
        <p:spPr>
          <a:xfrm>
            <a:off x="444827" y="537321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94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70" y="404664"/>
            <a:ext cx="6683765" cy="960668"/>
          </a:xfrm>
        </p:spPr>
        <p:txBody>
          <a:bodyPr/>
          <a:lstStyle/>
          <a:p>
            <a:pPr algn="ctr"/>
            <a:r>
              <a:rPr lang="hu-HU" b="1" dirty="0"/>
              <a:t>Országos jelentési felület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32446"/>
              </p:ext>
            </p:extLst>
          </p:nvPr>
        </p:nvGraphicFramePr>
        <p:xfrm>
          <a:off x="323528" y="1844824"/>
          <a:ext cx="8568953" cy="304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203">
                  <a:extLst>
                    <a:ext uri="{9D8B030D-6E8A-4147-A177-3AD203B41FA5}">
                      <a16:colId xmlns:a16="http://schemas.microsoft.com/office/drawing/2014/main" val="344492079"/>
                    </a:ext>
                  </a:extLst>
                </a:gridCol>
                <a:gridCol w="2944375">
                  <a:extLst>
                    <a:ext uri="{9D8B030D-6E8A-4147-A177-3AD203B41FA5}">
                      <a16:colId xmlns:a16="http://schemas.microsoft.com/office/drawing/2014/main" val="3148637500"/>
                    </a:ext>
                  </a:extLst>
                </a:gridCol>
                <a:gridCol w="2944375">
                  <a:extLst>
                    <a:ext uri="{9D8B030D-6E8A-4147-A177-3AD203B41FA5}">
                      <a16:colId xmlns:a16="http://schemas.microsoft.com/office/drawing/2014/main" val="1809440582"/>
                    </a:ext>
                  </a:extLst>
                </a:gridCol>
              </a:tblGrid>
              <a:tr h="1016171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Jelentési időszak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Rögzítésre</a:t>
                      </a:r>
                      <a:r>
                        <a:rPr lang="hu-HU" sz="2200" baseline="0" dirty="0">
                          <a:latin typeface="+mj-lt"/>
                        </a:rPr>
                        <a:t> rendelkezésre álló idő</a:t>
                      </a:r>
                      <a:endParaRPr lang="hu-HU" sz="22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Művelet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15042618"/>
                  </a:ext>
                </a:extLst>
              </a:tr>
              <a:tr h="968039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2026.</a:t>
                      </a:r>
                      <a:r>
                        <a:rPr lang="hu-HU" sz="2200" baseline="0" dirty="0">
                          <a:latin typeface="+mj-lt"/>
                        </a:rPr>
                        <a:t> j</a:t>
                      </a:r>
                      <a:r>
                        <a:rPr lang="hu-HU" sz="2200" dirty="0">
                          <a:latin typeface="+mj-lt"/>
                        </a:rPr>
                        <a:t>anuár 1. </a:t>
                      </a:r>
                    </a:p>
                    <a:p>
                      <a:pPr algn="ctr"/>
                      <a:r>
                        <a:rPr lang="hu-HU" sz="2200" baseline="0" dirty="0">
                          <a:latin typeface="+mj-lt"/>
                        </a:rPr>
                        <a:t>2026. június 30. </a:t>
                      </a:r>
                      <a:endParaRPr lang="hu-HU" sz="22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200" dirty="0">
                        <a:latin typeface="+mj-lt"/>
                      </a:endParaRPr>
                    </a:p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2026.</a:t>
                      </a:r>
                      <a:r>
                        <a:rPr lang="hu-HU" sz="2200" baseline="0" dirty="0">
                          <a:latin typeface="+mj-lt"/>
                        </a:rPr>
                        <a:t> július 1-31.</a:t>
                      </a:r>
                      <a:endParaRPr lang="hu-HU" sz="22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Szerkeszt</a:t>
                      </a:r>
                    </a:p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Módosít</a:t>
                      </a:r>
                    </a:p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Megtekint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98966953"/>
                  </a:ext>
                </a:extLst>
              </a:tr>
              <a:tr h="897133">
                <a:tc>
                  <a:txBody>
                    <a:bodyPr/>
                    <a:lstStyle/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2026. július 1-</a:t>
                      </a:r>
                    </a:p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2026. december 31.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200" dirty="0">
                        <a:latin typeface="+mj-lt"/>
                      </a:endParaRPr>
                    </a:p>
                    <a:p>
                      <a:pPr algn="ctr"/>
                      <a:r>
                        <a:rPr lang="hu-HU" sz="2200" dirty="0">
                          <a:latin typeface="+mj-lt"/>
                        </a:rPr>
                        <a:t>2027. január 1- 31.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200" dirty="0"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4509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5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3"/>
          <a:srcRect l="11122" r="9918"/>
          <a:stretch/>
        </p:blipFill>
        <p:spPr bwMode="auto">
          <a:xfrm>
            <a:off x="251520" y="188640"/>
            <a:ext cx="8640960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999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64A1A-CC14-02C5-3FFA-B12BC60E0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EA21D3-6286-0F47-AB95-DCA463BF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7" y="548680"/>
            <a:ext cx="7981950" cy="73427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tabLst>
                <a:tab pos="135255" algn="l"/>
              </a:tabLst>
            </a:pPr>
            <a:r>
              <a:rPr lang="hu-HU" sz="2800" b="1" dirty="0"/>
              <a:t>Az elfogadható szakképesítések azonosításra alkalmas meghatározása</a:t>
            </a:r>
            <a:endParaRPr lang="hu-H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2CF9EE1-CF44-0B64-F059-0A02422C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28" y="1412776"/>
            <a:ext cx="8041822" cy="5020668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latin typeface="+mj-lt"/>
              </a:rPr>
              <a:t>Módosult az 1/200.(I.7.)</a:t>
            </a:r>
            <a:r>
              <a:rPr lang="hu-HU" sz="2000" dirty="0" err="1">
                <a:latin typeface="+mj-lt"/>
              </a:rPr>
              <a:t>SzCsM</a:t>
            </a:r>
            <a:r>
              <a:rPr lang="hu-HU" sz="2000" dirty="0">
                <a:latin typeface="+mj-lt"/>
              </a:rPr>
              <a:t> rendelet 3. sz. melléklete:</a:t>
            </a:r>
          </a:p>
          <a:p>
            <a:pPr algn="just"/>
            <a:r>
              <a:rPr lang="hu-HU" sz="2000" dirty="0">
                <a:latin typeface="+mj-lt"/>
              </a:rPr>
              <a:t>Feltüntetésre került: </a:t>
            </a:r>
          </a:p>
          <a:p>
            <a:pPr marL="285750" indent="-285750" algn="just">
              <a:buFontTx/>
              <a:buChar char="-"/>
            </a:pPr>
            <a:r>
              <a:rPr lang="hu-HU" sz="2000" dirty="0">
                <a:latin typeface="+mj-lt"/>
              </a:rPr>
              <a:t>az OKJ-ben szereplő szakképesítés/részszak képesítés/szakképesítés-ráépülés mellett a szakképesítés azonosító száma, </a:t>
            </a:r>
          </a:p>
          <a:p>
            <a:pPr marL="285750" indent="-285750" algn="just">
              <a:buFontTx/>
              <a:buChar char="-"/>
            </a:pPr>
            <a:r>
              <a:rPr lang="hu-HU" sz="2000" dirty="0">
                <a:latin typeface="+mj-lt"/>
              </a:rPr>
              <a:t>a szakmajegyzéken szereplő szakma megnevezése mellett a szakma azonosító száma, </a:t>
            </a:r>
          </a:p>
          <a:p>
            <a:pPr marL="285750" indent="-285750" algn="just">
              <a:buFontTx/>
              <a:buChar char="-"/>
            </a:pPr>
            <a:r>
              <a:rPr lang="hu-HU" sz="2000" dirty="0">
                <a:latin typeface="+mj-lt"/>
              </a:rPr>
              <a:t>a szakmai képzés keretében megszerezhető szakképesítések megnevezése mellett az adott szakképesítés nyilvántartási száma.</a:t>
            </a:r>
          </a:p>
          <a:p>
            <a:pPr marL="285750" indent="-285750" algn="just">
              <a:buFontTx/>
              <a:buChar char="-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Az elfogadható szakképesítések köre bővült:</a:t>
            </a:r>
          </a:p>
          <a:p>
            <a:pPr marL="342900" indent="-342900" algn="just">
              <a:buFontTx/>
              <a:buChar char="-"/>
            </a:pPr>
            <a:r>
              <a:rPr lang="hu-HU" sz="2000" dirty="0">
                <a:latin typeface="+mj-lt"/>
              </a:rPr>
              <a:t>ritka beteg életút koordinátor szakképesítés</a:t>
            </a:r>
          </a:p>
          <a:p>
            <a:pPr marL="342900" indent="-342900" algn="just">
              <a:buFontTx/>
              <a:buChar char="-"/>
            </a:pPr>
            <a:r>
              <a:rPr lang="hu-HU" sz="2000" dirty="0">
                <a:latin typeface="+mj-lt"/>
              </a:rPr>
              <a:t>integrált szociális szolgáltatási menedzser </a:t>
            </a:r>
          </a:p>
          <a:p>
            <a:pPr marL="342900" indent="-342900" algn="just">
              <a:buFontTx/>
              <a:buChar char="-"/>
            </a:pPr>
            <a:r>
              <a:rPr lang="hu-HU" sz="2000" dirty="0">
                <a:latin typeface="+mj-lt"/>
              </a:rPr>
              <a:t>alapápolási munkatárs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40960A-94CE-8CE6-E60D-36E66274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4139C-2E59-0F57-8581-AE4B29D2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7A0A3B-1816-CA18-99D6-8BE7C93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2800" b="1" dirty="0"/>
              <a:t>Születendő gyermek haza nem adhatóságának megállapítása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6E6A6E-CCFC-F7A0-009D-4996F719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52105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hu-H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Válsághelyzetben lévő várandós anya</a:t>
            </a: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aki esetében </a:t>
            </a:r>
          </a:p>
          <a:p>
            <a:pPr marL="457200" lvl="0" indent="-457200" algn="just">
              <a:buAutoNum type="arabicPeriod"/>
            </a:pP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születendő gyermeket súlyosan veszélyeztető körülmények kerültek feltárásra és </a:t>
            </a:r>
          </a:p>
          <a:p>
            <a:pPr marL="457200" lvl="0" indent="-457200" algn="just">
              <a:buAutoNum type="arabicPeriod"/>
            </a:pP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gyermekjóléti alapellátás eredménytelen </a:t>
            </a:r>
          </a:p>
          <a:p>
            <a:pPr marL="0" lvl="0" indent="0" algn="just">
              <a:buNone/>
            </a:pP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= azaz az újszülött gyermek a szülő(k) háztartásában súlyos veszélyeztetettségnek lenne kitéve.</a:t>
            </a:r>
          </a:p>
          <a:p>
            <a:pPr marL="0" lvl="0" indent="0" algn="just">
              <a:buNone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Szolgálat legkésőbb a terhesség 31. hetében hatósági intézkedés megtételét javasolja  a Központnak.</a:t>
            </a:r>
          </a:p>
          <a:p>
            <a:pPr marL="0" lvl="0" indent="0" algn="just">
              <a:buNone/>
            </a:pPr>
            <a:endParaRPr lang="hu-HU" sz="2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Központ legkésőbb a terhesség 32. hetében javaslatot tesz a gyámhivatalnak a haza nem adhatóság megállapítása iránti eljárás megindítására.</a:t>
            </a:r>
          </a:p>
          <a:p>
            <a:pPr marL="0" lvl="0" indent="0" algn="just">
              <a:buNone/>
            </a:pPr>
            <a:r>
              <a:rPr lang="hu-HU" sz="2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2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Gyer</a:t>
            </a:r>
            <a:r>
              <a:rPr lang="hu-HU" sz="2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nl-NL" sz="2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83/B. § (1) és (2) bekezdése</a:t>
            </a:r>
            <a:r>
              <a:rPr lang="hu-HU" sz="2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F87D427-8B2B-E024-8950-0217A3CC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16</a:t>
            </a:fld>
            <a:endParaRPr lang="hu-HU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97C9A8E5-661A-5E91-F5B4-3AA033DE87E1}"/>
              </a:ext>
            </a:extLst>
          </p:cNvPr>
          <p:cNvSpPr/>
          <p:nvPr/>
        </p:nvSpPr>
        <p:spPr>
          <a:xfrm>
            <a:off x="4621790" y="321297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024233B4-57FB-5CBD-0EA4-B06C34951A69}"/>
              </a:ext>
            </a:extLst>
          </p:cNvPr>
          <p:cNvSpPr/>
          <p:nvPr/>
        </p:nvSpPr>
        <p:spPr>
          <a:xfrm>
            <a:off x="4621790" y="440536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CEBE747D-097F-38FD-5D75-139EAA440EC0}"/>
              </a:ext>
            </a:extLst>
          </p:cNvPr>
          <p:cNvSpPr/>
          <p:nvPr/>
        </p:nvSpPr>
        <p:spPr>
          <a:xfrm>
            <a:off x="4625163" y="5959103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509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1CCEF-6A05-2B39-34F5-9EF925B6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BC309-E1EA-9167-BC06-1BA963E4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2800" b="1" dirty="0"/>
              <a:t>Születendő gyermek haza nem adhatóságának megállapítása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3FD2C4-5BE3-EDB2-3E86-2DE3F17A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3037"/>
            <a:ext cx="8784976" cy="5152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600" b="1" i="1" dirty="0">
              <a:latin typeface="+mj-lt"/>
            </a:endParaRPr>
          </a:p>
          <a:p>
            <a:pPr marL="0" indent="0" algn="just">
              <a:buNone/>
            </a:pPr>
            <a:r>
              <a:rPr lang="hu-HU" sz="2400" b="1" dirty="0">
                <a:latin typeface="+mj-lt"/>
              </a:rPr>
              <a:t>A gyámhatóság hivatalból vizsgálja, hogy a gyermek szülei gondozásában történő nevelkedése veszélyezteti-e a testi, értelmi, érzelmi, illetve erkölcsi fejlődését</a:t>
            </a:r>
            <a:r>
              <a:rPr lang="hu-HU" sz="24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hu-HU" sz="2400" dirty="0">
                <a:latin typeface="+mj-lt"/>
              </a:rPr>
              <a:t>Ha az eljárás eredményeként a gyámhatóság azt állapítja meg, hogy a gyermek szülei gondozásában történő nevelkedése veszélyezteti a testi, értelmi, érzelmi, illetve erkölcsi fejlődését, </a:t>
            </a:r>
            <a:r>
              <a:rPr lang="hu-HU" sz="2400" b="1" dirty="0">
                <a:latin typeface="+mj-lt"/>
              </a:rPr>
              <a:t>dönt a születendő gyermek haza nem adhatóságáról, és megvizsgálja a gyámnak jelölt személy alkalmasságát</a:t>
            </a:r>
            <a:r>
              <a:rPr lang="hu-HU" sz="24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hu-HU" sz="2400" i="1" dirty="0">
                <a:latin typeface="+mj-lt"/>
              </a:rPr>
              <a:t>(Gyvt. 70.§ (1)-(2) bekezdés)</a:t>
            </a:r>
          </a:p>
          <a:p>
            <a:pPr marL="0" lvl="0" indent="0" algn="just">
              <a:buNone/>
            </a:pPr>
            <a:endParaRPr lang="hu-HU" sz="2400" b="1" i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A7401A2-FD06-17B8-DA1E-BEF3144A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17</a:t>
            </a:fld>
            <a:endParaRPr lang="hu-HU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21D12B3C-6C67-62CD-ED1E-0753E7FCB4B2}"/>
              </a:ext>
            </a:extLst>
          </p:cNvPr>
          <p:cNvSpPr/>
          <p:nvPr/>
        </p:nvSpPr>
        <p:spPr>
          <a:xfrm>
            <a:off x="4085836" y="162880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72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6C306-D8CE-E67E-90BE-12EF614B4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BEA43B-23D8-DC7A-8B1C-6370DF36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2800" b="1" dirty="0"/>
              <a:t>Az eljárás menete és a család- és gyermekjóléti szolgáltatást nyújtó cselekvései III.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0569A-317F-446F-DAED-2D387069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5210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gyámhivatal dönt a gyermek haza nem adhatóságáról, erről értesíti </a:t>
            </a:r>
          </a:p>
          <a:p>
            <a:pPr lvl="0" algn="just">
              <a:buFontTx/>
              <a:buChar char="-"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az illetékes szülészeti és újszülött-ellátást biztosító fekvőbeteg-szakellátást nyújtó egészségügyi szolgáltatót és</a:t>
            </a:r>
          </a:p>
          <a:p>
            <a:pPr lvl="0" algn="just">
              <a:buFontTx/>
              <a:buChar char="-"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család- és gyermekjóléti szolgáltatást nyújtót.</a:t>
            </a:r>
          </a:p>
          <a:p>
            <a:pPr lvl="0" algn="just">
              <a:buFontTx/>
              <a:buChar char="-"/>
            </a:pPr>
            <a:endParaRPr lang="hu-HU" sz="2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Szolgálat továbbra is gondozza a szülőt, a családot, azzal a céllal, hogy a születendő gyermeket súlyosan veszélyeztető körülmények megszűnjenek és a gyermek a családjában nevelkedhessen.</a:t>
            </a:r>
          </a:p>
          <a:p>
            <a:pPr marL="0" lvl="0" indent="0" algn="just">
              <a:buNone/>
            </a:pPr>
            <a:endParaRPr lang="hu-HU" sz="2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Megszületik a gyermek, erről a kórház értesíti a család- és gyermekjóléti szolgáltatást szolgáltatás nyújtót és a gyámhivatalt. </a:t>
            </a: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Központ javaslatot tesz a gyermek veszélyeztetettsége mértékének megfelelő hatósági intézkedésre.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DF157BE-136B-DA05-C307-1F1E9551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18</a:t>
            </a:fld>
            <a:endParaRPr lang="hu-HU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BAB1F99F-9E7C-3413-0B76-274D944DCE6A}"/>
              </a:ext>
            </a:extLst>
          </p:cNvPr>
          <p:cNvSpPr/>
          <p:nvPr/>
        </p:nvSpPr>
        <p:spPr>
          <a:xfrm>
            <a:off x="4009503" y="285293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A6338E42-347C-0959-7620-7001C2C6D2AA}"/>
              </a:ext>
            </a:extLst>
          </p:cNvPr>
          <p:cNvSpPr/>
          <p:nvPr/>
        </p:nvSpPr>
        <p:spPr>
          <a:xfrm>
            <a:off x="4009503" y="4293096"/>
            <a:ext cx="545119" cy="5760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98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FBD8-61F2-0445-BC33-82F586FD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28C3A6-E171-4A1B-25B9-E31CF24F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2800" b="1" dirty="0"/>
              <a:t>Az eljárás menete és a család- és gyermekjóléti szolgáltatást nyújtó cselekvései IV.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2A906F-8BF0-1C48-33CD-DA8853353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5210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hu-HU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gyámhivatal dönt 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gyermek születésétől számított </a:t>
            </a:r>
            <a:r>
              <a:rPr lang="hu-HU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5 napon belül 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dönt:</a:t>
            </a: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•	</a:t>
            </a:r>
            <a:r>
              <a:rPr lang="hu-HU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gyermek családba fogadásáról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amennyiben az eljárásban a gyámnak jelölt személy alkalmasságáról szóló határozatot hozott és az alkalmasnak minősített személy a gyámnak rendelést vállalja és a szülő az általa történő családba fogadás engedélyezését kéri, vagy</a:t>
            </a: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•	</a:t>
            </a:r>
            <a:r>
              <a:rPr lang="hu-HU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gyermek 3. személynél történő ideiglenes hatályú elhelyezéséről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ha a szülő a </a:t>
            </a:r>
            <a:r>
              <a:rPr lang="hu-HU" sz="22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családbafogadás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engedélyezését nem kérte, de a gyámhatóság által a gyámi tisztség viselésére alkalmas személy a gyámként történő kirendelését kéri, vagy</a:t>
            </a:r>
          </a:p>
          <a:p>
            <a:pPr marL="0" lvl="0" indent="0" algn="just">
              <a:buNone/>
            </a:pP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•	</a:t>
            </a:r>
            <a:r>
              <a:rPr lang="hu-HU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 gyermek védelembe vételéről</a:t>
            </a:r>
            <a:r>
              <a:rPr lang="hu-H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ha a veszélyeztetettség mértéke csökkent és a gyermek haza nem adhatóságának fenntartása nem indokolt.</a:t>
            </a:r>
          </a:p>
          <a:p>
            <a:pPr marL="0" lvl="0" indent="0" algn="just">
              <a:buNone/>
            </a:pPr>
            <a:endParaRPr lang="hu-HU" sz="2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C4ED5F-04D0-0983-24CA-C0C32FA5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6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1520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I. Jogszabály változások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6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CB21C7-E268-AB2F-0BC8-7D20AD17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8" y="404664"/>
            <a:ext cx="8703128" cy="73427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tabLst>
                <a:tab pos="135255" algn="l"/>
              </a:tabLst>
            </a:pPr>
            <a:r>
              <a:rPr lang="hu-H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TB-kiskönyv megszüntetéséről, valamint a köznevelési, szociális, </a:t>
            </a:r>
            <a:r>
              <a:rPr lang="hu-H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gyermekvédelmi</a:t>
            </a:r>
            <a:r>
              <a:rPr lang="hu-H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fogyatékosságügyi</a:t>
            </a:r>
            <a:r>
              <a:rPr lang="hu-H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területet érintő egyes törvények módosításáról szóló 2025. évi XXXIV. törvény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CC9B68-463A-6826-C46D-71491F40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436" y="1340768"/>
            <a:ext cx="8703128" cy="551723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  <a:tabLst>
                <a:tab pos="135255" algn="l"/>
              </a:tabLst>
            </a:pPr>
            <a:r>
              <a:rPr lang="hu-H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gyermekek védelméről és a gyámügyi igazgatásról szóló 1997. évi XXXI. törvény módosítása (törvényjavaslat 13. §-a és 17. § f) pontja)</a:t>
            </a:r>
            <a:endParaRPr lang="hu-HU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gyermekek átmeneti otthonában elhelyezett szülő esetén nem került rendezésre, hogy számára milyen ellátást kell biztosítani. </a:t>
            </a:r>
          </a:p>
          <a:p>
            <a:pPr algn="ctr"/>
            <a:r>
              <a:rPr lang="hu-HU" sz="1800" b="1" dirty="0">
                <a:latin typeface="+mj-lt"/>
              </a:rPr>
              <a:t>„50/B. §</a:t>
            </a:r>
          </a:p>
          <a:p>
            <a:pPr algn="l"/>
            <a:r>
              <a:rPr lang="hu-HU" sz="1800" dirty="0">
                <a:latin typeface="+mj-lt"/>
              </a:rPr>
              <a:t>(1) A gyermekek átmeneti otthonában kivételesen, ha a gyermek életkora, ellátási szükséglete azt</a:t>
            </a:r>
          </a:p>
          <a:p>
            <a:pPr algn="l"/>
            <a:r>
              <a:rPr lang="hu-HU" sz="1800" dirty="0">
                <a:latin typeface="+mj-lt"/>
              </a:rPr>
              <a:t>indokolja, a gyermek otthontalanná vált szülője is elhelyezhető.</a:t>
            </a:r>
          </a:p>
          <a:p>
            <a:pPr algn="l"/>
            <a:r>
              <a:rPr lang="hu-HU" sz="1800" dirty="0">
                <a:latin typeface="+mj-lt"/>
              </a:rPr>
              <a:t>(2) A gyermekek átmeneti otthona – a (3) bekezdésben foglalt kivétellel – a szülő és a gyermek</a:t>
            </a:r>
          </a:p>
          <a:p>
            <a:pPr algn="l"/>
            <a:r>
              <a:rPr lang="hu-HU" sz="1800" dirty="0">
                <a:latin typeface="+mj-lt"/>
              </a:rPr>
              <a:t>együttes ellátása során teljes körű ellátást biztosít.</a:t>
            </a:r>
          </a:p>
          <a:p>
            <a:pPr algn="l"/>
            <a:r>
              <a:rPr lang="hu-HU" sz="1800" dirty="0">
                <a:latin typeface="+mj-lt"/>
              </a:rPr>
              <a:t>(3) A szülő kérésére az elhelyezett gyermek és szülő számára a gyermekek átmeneti otthona szükség szerinti ellátást biztosíthat, ha ehhez az intézmény tárgyi feltételei adottak és azt a szülő körülményei lehetővé teszik.”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0399A8-FFC4-1E99-BE0E-3F61A99B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3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8CE2-FED8-C8AB-AB8E-B7FA5E0D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D09577-7647-AFB4-CE12-40307D0C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1520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II. Béremelés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49B7CF9-AD15-7516-512B-FEBC1703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08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08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Béremelés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4709871"/>
              </p:ext>
            </p:extLst>
          </p:nvPr>
        </p:nvGraphicFramePr>
        <p:xfrm>
          <a:off x="130037" y="1005260"/>
          <a:ext cx="8867361" cy="489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78874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951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Minimálbér és garantált bérminimum emelése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034772"/>
              </p:ext>
            </p:extLst>
          </p:nvPr>
        </p:nvGraphicFramePr>
        <p:xfrm>
          <a:off x="387626" y="1556793"/>
          <a:ext cx="8504854" cy="408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Lefelé nyíl 13"/>
          <p:cNvSpPr/>
          <p:nvPr/>
        </p:nvSpPr>
        <p:spPr>
          <a:xfrm>
            <a:off x="4335946" y="3717032"/>
            <a:ext cx="477078" cy="927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73468737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81071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cs typeface="Times New Roman" panose="02020603050405020304" pitchFamily="18" charset="0"/>
              </a:rPr>
              <a:t>A 15%-os béremelés összetétele</a:t>
            </a:r>
            <a:endParaRPr lang="hu-HU" sz="2800" b="1" dirty="0"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096000" cy="93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Csoportba foglalás 10"/>
          <p:cNvGrpSpPr/>
          <p:nvPr/>
        </p:nvGrpSpPr>
        <p:grpSpPr>
          <a:xfrm>
            <a:off x="0" y="1409574"/>
            <a:ext cx="9144001" cy="4591176"/>
            <a:chOff x="2192750" y="819425"/>
            <a:chExt cx="8053806" cy="6121568"/>
          </a:xfrm>
        </p:grpSpPr>
        <p:sp>
          <p:nvSpPr>
            <p:cNvPr id="12" name="Alak 11"/>
            <p:cNvSpPr/>
            <p:nvPr/>
          </p:nvSpPr>
          <p:spPr>
            <a:xfrm>
              <a:off x="2192750" y="819425"/>
              <a:ext cx="8053806" cy="5079999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 sz="1350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3041167" y="4395215"/>
              <a:ext cx="227066" cy="35898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2616162" y="4857854"/>
              <a:ext cx="1972760" cy="2083139"/>
            </a:xfrm>
            <a:custGeom>
              <a:avLst/>
              <a:gdLst>
                <a:gd name="connsiteX0" fmla="*/ 0 w 3482761"/>
                <a:gd name="connsiteY0" fmla="*/ 0 h 1468120"/>
                <a:gd name="connsiteX1" fmla="*/ 3482761 w 3482761"/>
                <a:gd name="connsiteY1" fmla="*/ 0 h 1468120"/>
                <a:gd name="connsiteX2" fmla="*/ 3482761 w 3482761"/>
                <a:gd name="connsiteY2" fmla="*/ 1468120 h 1468120"/>
                <a:gd name="connsiteX3" fmla="*/ 0 w 3482761"/>
                <a:gd name="connsiteY3" fmla="*/ 1468120 h 1468120"/>
                <a:gd name="connsiteX4" fmla="*/ 0 w 3482761"/>
                <a:gd name="connsiteY4" fmla="*/ 0 h 146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761" h="1468120">
                  <a:moveTo>
                    <a:pt x="0" y="0"/>
                  </a:moveTo>
                  <a:lnTo>
                    <a:pt x="3482761" y="0"/>
                  </a:lnTo>
                  <a:lnTo>
                    <a:pt x="3482761" y="1468120"/>
                  </a:lnTo>
                  <a:lnTo>
                    <a:pt x="0" y="1468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984" tIns="0" rIns="0" bIns="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>
                  <a:latin typeface="+mj-lt"/>
                  <a:cs typeface="Times New Roman" panose="02020603050405020304" pitchFamily="18" charset="0"/>
                </a:rPr>
                <a:t>Kötelező minimálbér- és bérminimum-emelés: </a:t>
              </a:r>
              <a:r>
                <a:rPr lang="hu-HU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~6,3%</a:t>
              </a: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4906543" y="3014471"/>
              <a:ext cx="417999" cy="5296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588922" y="3663077"/>
              <a:ext cx="1931684" cy="2763519"/>
            </a:xfrm>
            <a:custGeom>
              <a:avLst/>
              <a:gdLst>
                <a:gd name="connsiteX0" fmla="*/ 0 w 3587393"/>
                <a:gd name="connsiteY0" fmla="*/ 0 h 2763519"/>
                <a:gd name="connsiteX1" fmla="*/ 3587393 w 3587393"/>
                <a:gd name="connsiteY1" fmla="*/ 0 h 2763519"/>
                <a:gd name="connsiteX2" fmla="*/ 3587393 w 3587393"/>
                <a:gd name="connsiteY2" fmla="*/ 2763519 h 2763519"/>
                <a:gd name="connsiteX3" fmla="*/ 0 w 3587393"/>
                <a:gd name="connsiteY3" fmla="*/ 2763519 h 2763519"/>
                <a:gd name="connsiteX4" fmla="*/ 0 w 3587393"/>
                <a:gd name="connsiteY4" fmla="*/ 0 h 276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393" h="2763519">
                  <a:moveTo>
                    <a:pt x="0" y="0"/>
                  </a:moveTo>
                  <a:lnTo>
                    <a:pt x="3587393" y="0"/>
                  </a:lnTo>
                  <a:lnTo>
                    <a:pt x="3587393" y="2763519"/>
                  </a:lnTo>
                  <a:lnTo>
                    <a:pt x="0" y="2763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817" tIns="0" rIns="0" bIns="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dirty="0">
                  <a:latin typeface="+mj-lt"/>
                  <a:cs typeface="Times New Roman" panose="02020603050405020304" pitchFamily="18" charset="0"/>
                </a:rPr>
                <a:t>Kiegészítő szociális pótlék bevezetése: </a:t>
              </a:r>
              <a:r>
                <a:rPr lang="hu-HU" sz="24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~8,7%</a:t>
              </a: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7149871" y="2174238"/>
              <a:ext cx="544853" cy="73257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sz="1350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6689071" y="2990806"/>
              <a:ext cx="2497738" cy="2700131"/>
            </a:xfrm>
            <a:custGeom>
              <a:avLst/>
              <a:gdLst>
                <a:gd name="connsiteX0" fmla="*/ 0 w 3587393"/>
                <a:gd name="connsiteY0" fmla="*/ 0 h 3530600"/>
                <a:gd name="connsiteX1" fmla="*/ 3587393 w 3587393"/>
                <a:gd name="connsiteY1" fmla="*/ 0 h 3530600"/>
                <a:gd name="connsiteX2" fmla="*/ 3587393 w 3587393"/>
                <a:gd name="connsiteY2" fmla="*/ 3530600 h 3530600"/>
                <a:gd name="connsiteX3" fmla="*/ 0 w 3587393"/>
                <a:gd name="connsiteY3" fmla="*/ 3530600 h 3530600"/>
                <a:gd name="connsiteX4" fmla="*/ 0 w 3587393"/>
                <a:gd name="connsiteY4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393" h="3530600">
                  <a:moveTo>
                    <a:pt x="0" y="0"/>
                  </a:moveTo>
                  <a:lnTo>
                    <a:pt x="3587393" y="0"/>
                  </a:lnTo>
                  <a:lnTo>
                    <a:pt x="3587393" y="3530600"/>
                  </a:lnTo>
                  <a:lnTo>
                    <a:pt x="0" y="35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960" tIns="0" rIns="0" bIns="0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700" dirty="0">
                  <a:latin typeface="+mj-lt"/>
                  <a:cs typeface="Times New Roman" panose="02020603050405020304" pitchFamily="18" charset="0"/>
                </a:rPr>
                <a:t>A két elem együtt biztosítja a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3000" b="1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rPr>
                <a:t>15%</a:t>
              </a:r>
              <a:r>
                <a:rPr lang="hu-HU" sz="2700" dirty="0">
                  <a:latin typeface="+mj-lt"/>
                  <a:cs typeface="Times New Roman" panose="02020603050405020304" pitchFamily="18" charset="0"/>
                </a:rPr>
                <a:t>-os bérnövekedést.</a:t>
              </a:r>
            </a:p>
          </p:txBody>
        </p:sp>
      </p:grpSp>
      <p:sp>
        <p:nvSpPr>
          <p:cNvPr id="21" name="Pluszjel 20"/>
          <p:cNvSpPr/>
          <p:nvPr/>
        </p:nvSpPr>
        <p:spPr>
          <a:xfrm>
            <a:off x="2579205" y="4219161"/>
            <a:ext cx="501938" cy="5143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Egyenlő 21"/>
          <p:cNvSpPr/>
          <p:nvPr/>
        </p:nvSpPr>
        <p:spPr>
          <a:xfrm>
            <a:off x="5104961" y="3734628"/>
            <a:ext cx="441074" cy="3567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054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3964D-3032-C229-E77F-4AADE5D1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0CBE138C-874F-A81C-C2E1-57C6F889CC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313" y="1313475"/>
          <a:ext cx="9064487" cy="448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AFE52F-3379-6A27-AD44-8F7D45C9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03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0032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Kiegészítő szociális pótlék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98598"/>
              </p:ext>
            </p:extLst>
          </p:nvPr>
        </p:nvGraphicFramePr>
        <p:xfrm>
          <a:off x="0" y="1678600"/>
          <a:ext cx="9064487" cy="448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821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681" y="188640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Jogosultság a kiegészítő szociális pótlékra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28964"/>
              </p:ext>
            </p:extLst>
          </p:nvPr>
        </p:nvGraphicFramePr>
        <p:xfrm>
          <a:off x="0" y="2010292"/>
          <a:ext cx="904957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5045199"/>
            <a:ext cx="534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besorolás szükséges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állami fenntartókra is vonatkozik</a:t>
            </a:r>
          </a:p>
        </p:txBody>
      </p:sp>
    </p:spTree>
    <p:extLst>
      <p:ext uri="{BB962C8B-B14F-4D97-AF65-F5344CB8AC3E}">
        <p14:creationId xmlns:p14="http://schemas.microsoft.com/office/powerpoint/2010/main" val="134418115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6043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Kiegészítő bérpótlék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7629795"/>
              </p:ext>
            </p:extLst>
          </p:nvPr>
        </p:nvGraphicFramePr>
        <p:xfrm>
          <a:off x="57977" y="1679878"/>
          <a:ext cx="90214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56079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890" y="1365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Érintett pótlékok köre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705048"/>
              </p:ext>
            </p:extLst>
          </p:nvPr>
        </p:nvGraphicFramePr>
        <p:xfrm>
          <a:off x="109330" y="1738832"/>
          <a:ext cx="8940248" cy="415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212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CB21C7-E268-AB2F-0BC8-7D20AD17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6524"/>
            <a:ext cx="7981950" cy="73427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tabLst>
                <a:tab pos="135255" algn="l"/>
              </a:tabLst>
            </a:pPr>
            <a:r>
              <a:rPr lang="hu-H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Falu- és tanyagondnoki szolgáltatás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CC9B68-463A-6826-C46D-71491F40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208042"/>
            <a:ext cx="8041822" cy="4441916"/>
          </a:xfrm>
        </p:spPr>
        <p:txBody>
          <a:bodyPr>
            <a:normAutofit/>
          </a:bodyPr>
          <a:lstStyle/>
          <a:p>
            <a:pPr algn="just"/>
            <a:endParaRPr lang="hu-HU" sz="1500" dirty="0">
              <a:latin typeface="+mj-lt"/>
            </a:endParaRPr>
          </a:p>
          <a:p>
            <a:pPr algn="just"/>
            <a:r>
              <a:rPr lang="hu-HU" dirty="0">
                <a:latin typeface="+mj-lt"/>
              </a:rPr>
              <a:t>Falugondnoki szolgáltatás lakosságszám emelése:</a:t>
            </a:r>
          </a:p>
          <a:p>
            <a:pPr marL="342900" indent="-342900" algn="just">
              <a:buAutoNum type="arabicPeriod"/>
            </a:pPr>
            <a:r>
              <a:rPr lang="hu-HU" dirty="0">
                <a:latin typeface="+mj-lt"/>
              </a:rPr>
              <a:t>Kezdetben 500 főnél kisebb településen működtethető</a:t>
            </a:r>
          </a:p>
          <a:p>
            <a:pPr marL="342900" indent="-342900" algn="just">
              <a:buAutoNum type="arabicPeriod"/>
            </a:pPr>
            <a:r>
              <a:rPr lang="hu-HU" dirty="0">
                <a:latin typeface="+mj-lt"/>
              </a:rPr>
              <a:t>Majd 600 főnél kisebb településen működtethető</a:t>
            </a:r>
          </a:p>
          <a:p>
            <a:pPr marL="342900" indent="-342900" algn="just">
              <a:buAutoNum type="arabicPeriod"/>
            </a:pPr>
            <a:r>
              <a:rPr lang="hu-HU" dirty="0">
                <a:latin typeface="+mj-lt"/>
              </a:rPr>
              <a:t>2020. 01. 01-től 800 főnél kisebb településen működtethető</a:t>
            </a:r>
          </a:p>
          <a:p>
            <a:pPr marL="342900" indent="-342900" algn="just">
              <a:buAutoNum type="arabicPeriod"/>
            </a:pPr>
            <a:r>
              <a:rPr lang="hu-HU" dirty="0">
                <a:latin typeface="+mj-lt"/>
              </a:rPr>
              <a:t>2021. 01. 01-től 1.000 főnél kisebb településen működtethető</a:t>
            </a:r>
          </a:p>
          <a:p>
            <a:pPr marL="342900" indent="-342900" algn="just">
              <a:buAutoNum type="arabicPeriod"/>
            </a:pPr>
            <a:r>
              <a:rPr lang="hu-HU" b="1" dirty="0">
                <a:latin typeface="+mj-lt"/>
              </a:rPr>
              <a:t>2026. 01. 01-től 1.500 főnél kisebb településen működtethető!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0399A8-FFC4-1E99-BE0E-3F61A99B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58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4ABEE-9CCA-08DD-93E7-CACEBF28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9931992F-9996-E355-6DB3-3B1D6247F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43739"/>
              </p:ext>
            </p:extLst>
          </p:nvPr>
        </p:nvGraphicFramePr>
        <p:xfrm>
          <a:off x="7573" y="136524"/>
          <a:ext cx="9064487" cy="52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2E027C7-6169-C021-3B1B-A1528C4D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859E3F3-5A7E-A867-E4E5-F6E9ABCD0A2A}"/>
              </a:ext>
            </a:extLst>
          </p:cNvPr>
          <p:cNvSpPr txBox="1"/>
          <p:nvPr/>
        </p:nvSpPr>
        <p:spPr>
          <a:xfrm>
            <a:off x="2483768" y="5890479"/>
            <a:ext cx="381060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n>
                  <a:solidFill>
                    <a:schemeClr val="accent1"/>
                  </a:solidFill>
                </a:ln>
                <a:latin typeface="+mj-lt"/>
              </a:rPr>
              <a:t>Kiegészítő szociális pótlék: 14.620,- - 73.979,-</a:t>
            </a:r>
          </a:p>
        </p:txBody>
      </p:sp>
      <p:sp>
        <p:nvSpPr>
          <p:cNvPr id="3" name="Összeadás jele 2">
            <a:extLst>
              <a:ext uri="{FF2B5EF4-FFF2-40B4-BE49-F238E27FC236}">
                <a16:creationId xmlns:a16="http://schemas.microsoft.com/office/drawing/2014/main" id="{8342C97F-74AD-9B5A-FB2E-053F511E92A9}"/>
              </a:ext>
            </a:extLst>
          </p:cNvPr>
          <p:cNvSpPr/>
          <p:nvPr/>
        </p:nvSpPr>
        <p:spPr>
          <a:xfrm>
            <a:off x="4283968" y="5096807"/>
            <a:ext cx="792088" cy="720080"/>
          </a:xfrm>
          <a:prstGeom prst="mathPlus">
            <a:avLst>
              <a:gd name="adj1" fmla="val 197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Összeadás jele 5">
            <a:extLst>
              <a:ext uri="{FF2B5EF4-FFF2-40B4-BE49-F238E27FC236}">
                <a16:creationId xmlns:a16="http://schemas.microsoft.com/office/drawing/2014/main" id="{CB342392-6604-0496-A114-865E66B28B4F}"/>
              </a:ext>
            </a:extLst>
          </p:cNvPr>
          <p:cNvSpPr/>
          <p:nvPr/>
        </p:nvSpPr>
        <p:spPr>
          <a:xfrm>
            <a:off x="7236296" y="4192217"/>
            <a:ext cx="792088" cy="720080"/>
          </a:xfrm>
          <a:prstGeom prst="mathPlus">
            <a:avLst>
              <a:gd name="adj1" fmla="val 197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476E81A-8DF8-E903-A4F7-DF80DB6DDACB}"/>
              </a:ext>
            </a:extLst>
          </p:cNvPr>
          <p:cNvSpPr txBox="1"/>
          <p:nvPr/>
        </p:nvSpPr>
        <p:spPr>
          <a:xfrm>
            <a:off x="6156176" y="4912297"/>
            <a:ext cx="29158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n>
                  <a:solidFill>
                    <a:schemeClr val="accent1"/>
                  </a:solidFill>
                </a:ln>
              </a:rPr>
              <a:t>Kiegészítő bérpótlék:</a:t>
            </a:r>
          </a:p>
          <a:p>
            <a:r>
              <a:rPr lang="hu-HU" sz="2400" dirty="0">
                <a:ln>
                  <a:solidFill>
                    <a:schemeClr val="accent1"/>
                  </a:solidFill>
                </a:ln>
              </a:rPr>
              <a:t>érintett pótlék 15%-a</a:t>
            </a:r>
          </a:p>
        </p:txBody>
      </p:sp>
    </p:spTree>
    <p:extLst>
      <p:ext uri="{BB962C8B-B14F-4D97-AF65-F5344CB8AC3E}">
        <p14:creationId xmlns:p14="http://schemas.microsoft.com/office/powerpoint/2010/main" val="67205109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4938" y="11979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cs typeface="Times New Roman" panose="02020603050405020304" pitchFamily="18" charset="0"/>
              </a:rPr>
              <a:t>Finanszírozás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21222"/>
              </p:ext>
            </p:extLst>
          </p:nvPr>
        </p:nvGraphicFramePr>
        <p:xfrm>
          <a:off x="121585" y="1113968"/>
          <a:ext cx="8987459" cy="560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2998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B900-5B14-1DDF-E7D7-604F3CF54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ACF7B6-F6AC-27A3-4D84-03CE70F5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532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III. Szakmatámogatás, módszertani feladatok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88E170-FD5C-C808-4A18-557D52DF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4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67264"/>
              </p:ext>
            </p:extLst>
          </p:nvPr>
        </p:nvGraphicFramePr>
        <p:xfrm>
          <a:off x="126769" y="85244"/>
          <a:ext cx="8890462" cy="6574884"/>
        </p:xfrm>
        <a:graphic>
          <a:graphicData uri="http://schemas.openxmlformats.org/drawingml/2006/table">
            <a:tbl>
              <a:tblPr/>
              <a:tblGrid>
                <a:gridCol w="1820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4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Területi szakma-fejlesztési egységek</a:t>
                      </a:r>
                    </a:p>
                  </a:txBody>
                  <a:tcPr marL="7144" marR="7144" marT="7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Területi Szakmatámogatási Rendszer</a:t>
                      </a:r>
                      <a:r>
                        <a:rPr lang="hu-H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(2025-2027)</a:t>
                      </a:r>
                    </a:p>
                  </a:txBody>
                  <a:tcPr marL="7144" marR="7144" marT="7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9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Borsod-Abaúj-Zemplén, Heves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Miskolci Egyesített Szociális, Egészségügyi és Gyermekjóléti Intézmény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4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Budapest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Magyar Máltai Szeretetszolgálat Miklós Utcai Integrált Hajléktalanellátó Központ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02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Győr-Moson-Sopron, Veszprém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Gondviselés Háza – Fogyatékos Személyek Integrált Intézménye Győr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9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Hajdú-Bihar. Jász-Nagykun-Szolnok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Times New Roman" panose="02020603050405020304" pitchFamily="18" charset="0"/>
                        </a:rPr>
                        <a:t>Napfényes Támogató Szociális Egyesület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089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Somogy, Baranya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Esztergár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Lajos Család-és Gyermekjóléti Szolgálat és Központ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112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Szabolcs-Szatmár-Bereg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Viktória Integrált Szociális Intézmény Szabolcs-Szatmár-Bereg Vármegye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03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Vas, Zala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Magyar Máltai Szeretetszolgálat Egyesület</a:t>
                      </a:r>
                    </a:p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Gondviselés Háza - Domb Otthon Zalaapáti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09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Békés, Csongrád-Csanád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Mécses Szolgáló Közösség Egyesülete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093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Fejér, Komárom-Esztergom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Korona Integrált Szociális Intézmény Komárom – Esztergom Vármegye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17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Nógrád, Pest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Katolikus Szeretetszolgálat XXIII. János Otthon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33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Tolna, Bács-Kiskun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Szent Anna Római Katolikus Gondnokság Rév Szenvedélybeteg-segítő Szolgálat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976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DC6BA63-CE67-1A32-B535-95B34612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34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D9D4A91-73EB-AC0A-E2CE-FB0FD38FB1A9}"/>
              </a:ext>
            </a:extLst>
          </p:cNvPr>
          <p:cNvSpPr txBox="1"/>
          <p:nvPr/>
        </p:nvSpPr>
        <p:spPr>
          <a:xfrm>
            <a:off x="1115616" y="13652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Módszertani útmutató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DE658DC-EB7C-C9CA-DE99-2C90A42F13A7}"/>
              </a:ext>
            </a:extLst>
          </p:cNvPr>
          <p:cNvSpPr txBox="1"/>
          <p:nvPr/>
        </p:nvSpPr>
        <p:spPr>
          <a:xfrm>
            <a:off x="143508" y="767628"/>
            <a:ext cx="8856984" cy="606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Módszertani útmutató az utcai szociális szolgáltatást biztosítók és végzők számára (</a:t>
            </a:r>
            <a:r>
              <a:rPr lang="hu-HU" sz="2000" dirty="0" err="1">
                <a:latin typeface="+mj-lt"/>
              </a:rPr>
              <a:t>Felülviszgálat</a:t>
            </a:r>
            <a:r>
              <a:rPr lang="hu-HU" sz="2000" dirty="0">
                <a:latin typeface="+mj-lt"/>
              </a:rPr>
              <a:t>, 2. kiadás) Érvényes: 2025. 05. 01.</a:t>
            </a:r>
          </a:p>
          <a:p>
            <a:pPr algn="just">
              <a:lnSpc>
                <a:spcPct val="107000"/>
              </a:lnSpc>
            </a:pPr>
            <a:r>
              <a:rPr lang="hu-HU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https://szocialisportal.hu/elkeszult-a-modszertani-utmutato-az-utcai-szocialis-szolgaltatast-biztositok-es-vegzok-szamara/</a:t>
            </a:r>
            <a:endParaRPr lang="hu-HU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MÓDSZERTANI ÚTMUTATÓ IDŐSEK BENTLAKÁSOS INTÉZMÉNYEI SZÁMÁRA  </a:t>
            </a: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Kiadva: </a:t>
            </a: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2025. 06. 16. ; Érvényes: 2025. 09. 01.</a:t>
            </a:r>
            <a:endParaRPr lang="hu-HU" sz="2000" dirty="0">
              <a:latin typeface="+mj-lt"/>
            </a:endParaRPr>
          </a:p>
          <a:p>
            <a:pPr algn="just">
              <a:lnSpc>
                <a:spcPct val="107000"/>
              </a:lnSpc>
            </a:pPr>
            <a:r>
              <a:rPr lang="hu-HU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https://szocialisportal.hu/elkeszult-a-modszertani-utmutato-idosek-bentlakasos-intezmenyei-szamara/</a:t>
            </a:r>
            <a:endParaRPr lang="hu-HU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család- és gyermekjóléti szolgáltatás keretében biztosított szociális segítő munka folyamatairól szóló módszertani útmutató - CSALÁDSEGÍTÉS (új) – </a:t>
            </a: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Kiadva:</a:t>
            </a: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2025. 09. 16. ; Érvényes: 2025. 10. 01.</a:t>
            </a:r>
          </a:p>
          <a:p>
            <a:pPr algn="just">
              <a:lnSpc>
                <a:spcPct val="107000"/>
              </a:lnSpc>
            </a:pPr>
            <a:r>
              <a:rPr lang="hu-HU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https://szocialisportal.hu/elkeszult-a-csalad-es-gyermekjoleti-szolgaltatas-kereteben-biztositott-szocialis-segito-munka-folyamatairol-szolo-modszertani-utmutato-csaladsegites/</a:t>
            </a:r>
            <a:endParaRPr lang="hu-HU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család- és gyermekjóléti szolgáltatás keretében biztosított szociális segítő munka folyamatairól szóló módszertani útmutató – GYERMEKJÓLÉTI SZOLGÁLTATÁS (felülvizsgálat!) – Kiadva: 2026. 02. 16.</a:t>
            </a:r>
          </a:p>
          <a:p>
            <a:pPr algn="just">
              <a:lnSpc>
                <a:spcPct val="107000"/>
              </a:lnSpc>
            </a:pPr>
            <a:r>
              <a:rPr lang="hu-HU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https://szocialisportal.hu/elkeszult-a-csalad-es-gyermekjoleti-szolgaltatas-kereteben-biztositott-szocialis-segito-munka-folyamatairol-szolo-modszertani-utmutato-gyermekjoleti-szolgaltatas-cimu-szakmai-doku/</a:t>
            </a:r>
            <a:endParaRPr lang="hu-HU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hu-HU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23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25869E-1BBD-3A43-E725-F2DB9448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192688"/>
          </a:xfrm>
        </p:spPr>
        <p:txBody>
          <a:bodyPr>
            <a:normAutofit fontScale="92500"/>
          </a:bodyPr>
          <a:lstStyle/>
          <a:p>
            <a:pPr marL="257175" indent="-257175">
              <a:lnSpc>
                <a:spcPct val="107000"/>
              </a:lnSpc>
              <a:buFont typeface="Arial" panose="020B0604020202020204" pitchFamily="34" charset="0"/>
              <a:buAutoNum type="arabicParenR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Idősügyi alapszolgáltatási munkacsoport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Házi segítségnyújtás módszertani útmutató (új a vonalvezető helyett);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Jelzőrendszeres házi segítségnyújtás módszertani útmutató (új);	</a:t>
            </a:r>
            <a:endParaRPr lang="hu-HU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Arial" panose="020B0604020202020204" pitchFamily="34" charset="0"/>
              <a:buAutoNum type="arabicParenR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Idősügyi szakosított ellátási munkacsoport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Módszertani útmutató demens személyek ellátásához az idősek bentlakásos intézményében (új);</a:t>
            </a:r>
          </a:p>
          <a:p>
            <a:pPr lvl="1">
              <a:lnSpc>
                <a:spcPct val="11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Módszertani útmutató szakápolási tevékenység ellátására az idősek bentlakásos intézményében (új);</a:t>
            </a:r>
          </a:p>
          <a:p>
            <a:pPr marL="257175" indent="-257175">
              <a:lnSpc>
                <a:spcPct val="107000"/>
              </a:lnSpc>
              <a:buFont typeface="Arial" panose="020B0604020202020204" pitchFamily="34" charset="0"/>
              <a:buAutoNum type="arabicParenR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Falu- és tanyagondnoki munkacsoport</a:t>
            </a:r>
          </a:p>
          <a:p>
            <a:pPr lvl="1">
              <a:lnSpc>
                <a:spcPct val="11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területi műhelyeken téma javaslatok és nehézségek gyűjtés és ennek alapján a GYÍK frissítése;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4) Fogyatékosságügyi munkacsoport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Fogyatékos személyek nappali ellátásnak módszertani útmutatója (új);</a:t>
            </a:r>
            <a:endParaRPr lang="hu-H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Fogyatékos személyek otthona és fogyatékos személyek gondozóháza módszertani útmutató (új)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Fogyatékos személyek rehabilitációs intézményének módszertani útmutatója (új)</a:t>
            </a:r>
          </a:p>
          <a:p>
            <a:pPr lvl="1">
              <a:lnSpc>
                <a:spcPct val="117000"/>
              </a:lnSpc>
              <a:buFontTx/>
              <a:buChar char="-"/>
            </a:pPr>
            <a:endParaRPr lang="hu-H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7000"/>
              </a:lnSpc>
              <a:buFontTx/>
              <a:buChar char="-"/>
            </a:pPr>
            <a:endParaRPr lang="hu-HU" sz="16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2355A9-ACF2-8958-74B9-892E02F5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FEE450-EAAA-4F44-B83F-BC42FEB1F192}" type="slidenum"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35</a:t>
            </a:fld>
            <a:endParaRPr lang="hu-H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187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25869E-1BBD-3A43-E725-F2DB9448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631681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5) Pszichiátriai munkacsoport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Szakmai ajánlás pszichiátriai betegek részére fenntartott nappali intézmények működtetéséhez (2018) – felülvizsgálat;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Szakmai ajánlás közösségi ellátás pszichiátriai betegek részére (2018) – felülvizsgálat;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Pszichiátriai gondozó szakmai képzés programkövetelményének kidolgozása</a:t>
            </a:r>
            <a:endParaRPr lang="hu-HU" sz="20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7000"/>
              </a:lnSpc>
              <a:buNone/>
              <a:defRPr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6) Addiktológiai munkacsoport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</a:rPr>
              <a:t>Szakmai ajánlás nappali ellátása szenvedélybetegek részére (2018) – felülvizsgálat;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</a:rPr>
              <a:t>Szakmai ajánlás szenvedélybetegek közösségi ellátás (2018) – felülvizsgálat;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</a:rPr>
              <a:t>Szakmai ajánlás szenvedélybetegek alacsonyküszöbű ellátása részére (2018) – felülvizsgálat;</a:t>
            </a:r>
          </a:p>
          <a:p>
            <a:pPr lvl="1">
              <a:lnSpc>
                <a:spcPct val="107000"/>
              </a:lnSpc>
              <a:buFontTx/>
              <a:buChar char="-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</a:rPr>
              <a:t>Szenvedélybeteg gondozó szakmai képzés programkövetelményének kidolgozása;</a:t>
            </a:r>
          </a:p>
          <a:p>
            <a:pPr marL="257175" indent="-257175">
              <a:lnSpc>
                <a:spcPct val="107000"/>
              </a:lnSpc>
              <a:buFont typeface="Arial" panose="020B0604020202020204" pitchFamily="34" charset="0"/>
              <a:buAutoNum type="arabicParenR" startAt="4"/>
            </a:pPr>
            <a:endParaRPr lang="hu-HU" sz="13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2355A9-ACF2-8958-74B9-892E02F5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FEE450-EAAA-4F44-B83F-BC42FEB1F192}" type="slidenum"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36</a:t>
            </a:fld>
            <a:endParaRPr lang="hu-H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3185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1625" y="265309"/>
            <a:ext cx="5915025" cy="336221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Képzések rendszere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BDFEE450-EAAA-4F44-B83F-BC42FEB1F192}" type="slidenum"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37</a:t>
            </a:fld>
            <a:endParaRPr lang="hu-H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45568" y="764704"/>
            <a:ext cx="4769476" cy="28650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hu-HU" sz="1600" b="1" dirty="0">
                <a:solidFill>
                  <a:prstClr val="black"/>
                </a:solidFill>
                <a:latin typeface="Cambria" panose="02040503050406030204"/>
              </a:rPr>
              <a:t>SZAKMA - Szakmai oktatás (iskolarendszerű) </a:t>
            </a:r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(2019. évi LXXX. törvény a szakképzésről)</a:t>
            </a: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a.	Gyermek- és ifjúsági felügyelő</a:t>
            </a: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b.	Kisgyermekgondozó, </a:t>
            </a:r>
            <a:r>
              <a:rPr lang="hu-HU" sz="1600" dirty="0" err="1">
                <a:solidFill>
                  <a:prstClr val="black"/>
                </a:solidFill>
                <a:latin typeface="Cambria" panose="02040503050406030204"/>
              </a:rPr>
              <a:t>-nevelő</a:t>
            </a:r>
            <a:endParaRPr lang="hu-HU" sz="1600" dirty="0">
              <a:solidFill>
                <a:prstClr val="black"/>
              </a:solidFill>
              <a:latin typeface="Cambria" panose="02040503050406030204"/>
            </a:endParaRP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c.	Szociális ápoló és gondozó 54</a:t>
            </a: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d.	Szociális és gyermekvédelmi szakasszisztens 13</a:t>
            </a: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e.	Szociális és mentálhigiénés szakgondozó -</a:t>
            </a:r>
          </a:p>
          <a:p>
            <a:pPr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f.	Szociális és rehabilitációs szakgondozó 8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5252572" y="764705"/>
            <a:ext cx="3495892" cy="2286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sz="1600" b="1" dirty="0">
                <a:solidFill>
                  <a:prstClr val="white"/>
                </a:solidFill>
                <a:latin typeface="Cambria" panose="02040503050406030204"/>
              </a:rPr>
              <a:t>SZAKKÉPESÍTÉS - Szakmai képzés </a:t>
            </a:r>
            <a:r>
              <a:rPr lang="hu-HU" sz="1600" dirty="0">
                <a:solidFill>
                  <a:prstClr val="white"/>
                </a:solidFill>
                <a:latin typeface="Cambria" panose="02040503050406030204"/>
              </a:rPr>
              <a:t>(iskolarendszeren kívüli szakképzés) (2013. évi LXXVII. törvény a felnőttképzésről)</a:t>
            </a:r>
          </a:p>
          <a:p>
            <a:pPr marL="214313" indent="-214313" algn="ctr" defTabSz="342900">
              <a:buFontTx/>
              <a:buChar char="-"/>
            </a:pPr>
            <a:r>
              <a:rPr lang="hu-HU" sz="1600" b="1" dirty="0" err="1">
                <a:solidFill>
                  <a:prstClr val="white"/>
                </a:solidFill>
                <a:latin typeface="Cambria" panose="02040503050406030204"/>
              </a:rPr>
              <a:t>Demencia</a:t>
            </a:r>
            <a:r>
              <a:rPr lang="hu-HU" sz="1600" b="1" dirty="0">
                <a:solidFill>
                  <a:prstClr val="white"/>
                </a:solidFill>
                <a:latin typeface="Cambria" panose="02040503050406030204"/>
              </a:rPr>
              <a:t> gondozó,</a:t>
            </a:r>
          </a:p>
          <a:p>
            <a:pPr marL="214313" indent="-214313" algn="ctr" defTabSz="342900">
              <a:buFontTx/>
              <a:buChar char="-"/>
            </a:pPr>
            <a:r>
              <a:rPr lang="hu-HU" sz="1600" dirty="0">
                <a:solidFill>
                  <a:prstClr val="white"/>
                </a:solidFill>
                <a:latin typeface="Cambria" panose="02040503050406030204"/>
              </a:rPr>
              <a:t>Szociális gondozó és ápoló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133808" y="3214134"/>
            <a:ext cx="3764624" cy="33785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sz="1600" b="1" dirty="0">
                <a:solidFill>
                  <a:prstClr val="black"/>
                </a:solidFill>
                <a:latin typeface="Cambria" panose="02040503050406030204"/>
              </a:rPr>
              <a:t>Szociális ágazati képzés </a:t>
            </a:r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(14/2022. (IV. 29.) EMMI rendelet a szociális ágazati képzésekről és vizsgakövetelményekről)</a:t>
            </a:r>
          </a:p>
          <a:p>
            <a:pPr algn="ctr"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- </a:t>
            </a:r>
            <a:r>
              <a:rPr lang="hu-HU" sz="1600" dirty="0" err="1">
                <a:solidFill>
                  <a:prstClr val="black"/>
                </a:solidFill>
                <a:latin typeface="Cambria" panose="02040503050406030204"/>
              </a:rPr>
              <a:t>Demenciával</a:t>
            </a:r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 élők gondozója; </a:t>
            </a:r>
          </a:p>
          <a:p>
            <a:pPr algn="ctr"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- Autista személyek gondozója; </a:t>
            </a:r>
          </a:p>
          <a:p>
            <a:pPr algn="ctr"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 - Idős személyek segítője; </a:t>
            </a:r>
          </a:p>
          <a:p>
            <a:pPr algn="ctr" defTabSz="342900"/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- Fogyatékos személyek segítője;</a:t>
            </a:r>
          </a:p>
          <a:p>
            <a:pPr algn="ctr" defTabSz="342900"/>
            <a:r>
              <a:rPr lang="hu-HU" sz="1600" b="1" dirty="0">
                <a:solidFill>
                  <a:prstClr val="black"/>
                </a:solidFill>
                <a:latin typeface="Cambria" panose="02040503050406030204"/>
              </a:rPr>
              <a:t>- </a:t>
            </a:r>
            <a:r>
              <a:rPr lang="hu-HU" sz="1600" dirty="0">
                <a:solidFill>
                  <a:prstClr val="black"/>
                </a:solidFill>
                <a:latin typeface="Cambria" panose="02040503050406030204"/>
              </a:rPr>
              <a:t>Pszichiátriai betegek, szenvedélybetegek, hajléktalan személyek segítője;.</a:t>
            </a:r>
          </a:p>
          <a:p>
            <a:pPr algn="ctr" defTabSz="342900"/>
            <a:endParaRPr lang="hu-HU" sz="13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395536" y="3727624"/>
            <a:ext cx="4461061" cy="28650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u-HU" b="1" dirty="0">
                <a:latin typeface="+mj-lt"/>
              </a:rPr>
              <a:t>Munkakör betöltéséhez előírt képzés </a:t>
            </a:r>
            <a:r>
              <a:rPr lang="hu-HU" dirty="0">
                <a:latin typeface="+mj-lt"/>
              </a:rPr>
              <a:t>(81/2004.(IX.18.)ESZCSM rendelet)</a:t>
            </a:r>
          </a:p>
          <a:p>
            <a:pPr marL="257175" indent="-257175">
              <a:buFontTx/>
              <a:buChar char="-"/>
            </a:pPr>
            <a:r>
              <a:rPr lang="hu-HU" dirty="0">
                <a:latin typeface="+mj-lt"/>
              </a:rPr>
              <a:t>Támogató szolgálat;</a:t>
            </a:r>
          </a:p>
          <a:p>
            <a:pPr marL="257175" indent="-257175">
              <a:buFontTx/>
              <a:buChar char="-"/>
            </a:pPr>
            <a:r>
              <a:rPr lang="hu-HU" dirty="0">
                <a:latin typeface="+mj-lt"/>
              </a:rPr>
              <a:t>Falu- és tanyagondnoki szolgálat;</a:t>
            </a:r>
          </a:p>
          <a:p>
            <a:pPr marL="257175" indent="-257175">
              <a:buFontTx/>
              <a:buChar char="-"/>
            </a:pPr>
            <a:r>
              <a:rPr lang="hu-HU" dirty="0">
                <a:latin typeface="+mj-lt"/>
              </a:rPr>
              <a:t>Közösségi pszichiátriai ellátás;</a:t>
            </a:r>
          </a:p>
          <a:p>
            <a:pPr marL="257175" indent="-257175">
              <a:buFontTx/>
              <a:buChar char="-"/>
            </a:pPr>
            <a:r>
              <a:rPr lang="hu-HU" dirty="0">
                <a:latin typeface="+mj-lt"/>
              </a:rPr>
              <a:t>Szenvedélybetegek közösségi ellátása és alacsonyküszöbű ellátása;</a:t>
            </a:r>
          </a:p>
          <a:p>
            <a:pPr marL="257175" indent="-257175">
              <a:buFontTx/>
              <a:buChar char="-"/>
            </a:pPr>
            <a:r>
              <a:rPr lang="hu-HU" dirty="0">
                <a:latin typeface="+mj-lt"/>
              </a:rPr>
              <a:t>Utcai szociális munka;…</a:t>
            </a:r>
          </a:p>
        </p:txBody>
      </p:sp>
    </p:spTree>
    <p:extLst>
      <p:ext uri="{BB962C8B-B14F-4D97-AF65-F5344CB8AC3E}">
        <p14:creationId xmlns:p14="http://schemas.microsoft.com/office/powerpoint/2010/main" val="3997907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25869E-1BBD-3A43-E725-F2DB9448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624480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7) Hajléktalan ellátási munkacsoport</a:t>
            </a:r>
          </a:p>
          <a:p>
            <a:pPr lvl="1">
              <a:lnSpc>
                <a:spcPct val="117000"/>
              </a:lnSpc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Hajléktalanok átmeneti szállása módszertani útmutató (új);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 startAt="8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Átmeneti gondozás (</a:t>
            </a:r>
            <a:r>
              <a:rPr lang="hu-HU" sz="20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CsÁO</a:t>
            </a: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GyÁO</a:t>
            </a: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munkacsoport</a:t>
            </a:r>
          </a:p>
          <a:p>
            <a:pPr lvl="1">
              <a:lnSpc>
                <a:spcPct val="117000"/>
              </a:lnSpc>
              <a:buFontTx/>
              <a:buChar char="-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Módszertani útmutató a családok átmeneti otthona működtetéshez (új);</a:t>
            </a:r>
            <a:endParaRPr lang="hu-HU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7000"/>
              </a:lnSpc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Módszertani útmutató a gyermekek átmeneti otthonának működtetéséhez (új);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 startAt="9"/>
            </a:pPr>
            <a:r>
              <a:rPr lang="hu-H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Család- és gyermekjóléti munkacsoport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Kapcsolattartási ügyelet módszertani útmutató (új);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hu-H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Hazagondozási módszertani útmutató (új);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2355A9-ACF2-8958-74B9-892E02F5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FEE450-EAAA-4F44-B83F-BC42FEB1F192}" type="slidenum"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38</a:t>
            </a:fld>
            <a:endParaRPr lang="hu-H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624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>
            <a:extLst>
              <a:ext uri="{FF2B5EF4-FFF2-40B4-BE49-F238E27FC236}">
                <a16:creationId xmlns:a16="http://schemas.microsoft.com/office/drawing/2014/main" id="{A18521A9-EFFB-4267-9F9F-943C38FC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5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pPr marL="0" indent="0" algn="ctr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veronika.andraczi-toth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bm.gov.hu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white">
                    <a:tint val="75000"/>
                  </a:prstClr>
                </a:solidFill>
              </a:rPr>
              <a:pPr/>
              <a:t>39</a:t>
            </a:fld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A6C2D3-5E7F-E6E4-D5D4-E4EB136E4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665454" cy="16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54A0791-F022-ADD0-1DCA-0CE97B85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498303"/>
              </p:ext>
            </p:extLst>
          </p:nvPr>
        </p:nvGraphicFramePr>
        <p:xfrm>
          <a:off x="467545" y="908720"/>
          <a:ext cx="820891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10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E585D789-FCAA-5CF7-F3F3-93E3834E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16" y="1103405"/>
            <a:ext cx="8712968" cy="5483780"/>
          </a:xfrm>
        </p:spPr>
        <p:txBody>
          <a:bodyPr>
            <a:normAutofit/>
          </a:bodyPr>
          <a:lstStyle/>
          <a:p>
            <a:pPr algn="just"/>
            <a:r>
              <a:rPr lang="hu-HU" sz="2200" b="1" dirty="0">
                <a:latin typeface="+mj-lt"/>
              </a:rPr>
              <a:t>Szt. 20/C.§  változott!!!</a:t>
            </a:r>
          </a:p>
          <a:p>
            <a:pPr algn="just"/>
            <a:r>
              <a:rPr lang="hu-HU" sz="2200" dirty="0">
                <a:latin typeface="+mj-lt"/>
              </a:rPr>
              <a:t>20/C.§ (1) bekezdés új pontokkal egészült ki              h)-j) pontok</a:t>
            </a:r>
          </a:p>
          <a:p>
            <a:pPr algn="just"/>
            <a:r>
              <a:rPr lang="hu-HU" sz="2200" dirty="0">
                <a:latin typeface="+mj-lt"/>
              </a:rPr>
              <a:t>A nyilvántartás tartalmazza (…)</a:t>
            </a:r>
          </a:p>
          <a:p>
            <a:pPr algn="just"/>
            <a:r>
              <a:rPr lang="hu-HU" sz="2000" dirty="0">
                <a:latin typeface="+mj-lt"/>
              </a:rPr>
              <a:t>h) fogyatékos személyek nappali és bentlakásos ellátása, valamint támogató szolgáltatás esetén az igénybe vevő fogyatékosságának típusát, támogató szolgáltatás esetén továbbá a személyi segítéssel, szállítási szolgáltatással teljesített feladatmutatót,</a:t>
            </a:r>
          </a:p>
          <a:p>
            <a:pPr algn="just"/>
            <a:r>
              <a:rPr lang="hu-HU" sz="2000" dirty="0">
                <a:latin typeface="+mj-lt"/>
              </a:rPr>
              <a:t>i) pszichiátriai betegek és szenvedélybetegek közösségi ellátása, nappali és bentlakásos ellátása esetén az igénybe vevő diagnóziskódját vagy szenvedélybetegségének típusát,</a:t>
            </a:r>
          </a:p>
          <a:p>
            <a:pPr algn="just"/>
            <a:r>
              <a:rPr lang="hu-HU" sz="2000" dirty="0">
                <a:latin typeface="+mj-lt"/>
              </a:rPr>
              <a:t>j) azt, hogy az igénybe vevő ellátása külső férőhelyen történik-e.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 változás hátterét az Szt. 20/B.§ szerinti országos jelentési rendszer szabályainak felülvizsgálata adja! </a:t>
            </a:r>
          </a:p>
          <a:p>
            <a:pPr algn="just"/>
            <a:endParaRPr lang="hu-HU" sz="2200" dirty="0">
              <a:latin typeface="+mj-lt"/>
            </a:endParaRPr>
          </a:p>
          <a:p>
            <a:pPr algn="just"/>
            <a:endParaRPr lang="hu-HU" sz="2200" i="1" dirty="0">
              <a:latin typeface="+mj-lt"/>
            </a:endParaRPr>
          </a:p>
          <a:p>
            <a:endParaRPr lang="hu-HU" sz="2200" dirty="0">
              <a:latin typeface="+mj-lt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050050-AAB3-837A-D54C-B62C9DBD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5</a:t>
            </a:fld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EB7CA59-7A31-B16E-2997-84C2BDC101E9}"/>
              </a:ext>
            </a:extLst>
          </p:cNvPr>
          <p:cNvSpPr txBox="1"/>
          <p:nvPr/>
        </p:nvSpPr>
        <p:spPr>
          <a:xfrm>
            <a:off x="611560" y="270815"/>
            <a:ext cx="811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KENYSZI fejlesztések 2025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BE84CC4-D3D0-9A7D-8526-AE7E5357F4C8}"/>
              </a:ext>
            </a:extLst>
          </p:cNvPr>
          <p:cNvSpPr/>
          <p:nvPr/>
        </p:nvSpPr>
        <p:spPr>
          <a:xfrm>
            <a:off x="5652120" y="162880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felfelé mutató 5">
            <a:extLst>
              <a:ext uri="{FF2B5EF4-FFF2-40B4-BE49-F238E27FC236}">
                <a16:creationId xmlns:a16="http://schemas.microsoft.com/office/drawing/2014/main" id="{D1F4813B-2E1F-C835-AEB3-5349E9E0913A}"/>
              </a:ext>
            </a:extLst>
          </p:cNvPr>
          <p:cNvSpPr/>
          <p:nvPr/>
        </p:nvSpPr>
        <p:spPr>
          <a:xfrm>
            <a:off x="4296015" y="4950893"/>
            <a:ext cx="275985" cy="49433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93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Alapok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200" dirty="0">
                <a:latin typeface="+mj-lt"/>
              </a:rPr>
              <a:t>Szociális törvény (20/B. § és 20/C. §) felhatalmazást ad a Magyar Államkincstár számára  nyilvántartások vezetésre:</a:t>
            </a:r>
          </a:p>
          <a:p>
            <a:pPr marL="0" indent="0" algn="ctr">
              <a:buNone/>
            </a:pPr>
            <a:r>
              <a:rPr lang="hu-HU" sz="2200" dirty="0">
                <a:latin typeface="+mj-lt"/>
              </a:rPr>
              <a:t>1. a finanszírozás tervezhetősége érdekében  </a:t>
            </a:r>
          </a:p>
          <a:p>
            <a:pPr marL="0" indent="0" algn="ctr">
              <a:buNone/>
            </a:pPr>
            <a:endParaRPr lang="hu-HU" sz="2200" dirty="0">
              <a:latin typeface="+mj-lt"/>
            </a:endParaRPr>
          </a:p>
          <a:p>
            <a:pPr marL="0" indent="0" algn="ctr">
              <a:buNone/>
            </a:pPr>
            <a:r>
              <a:rPr lang="hu-HU" sz="2200" dirty="0">
                <a:latin typeface="+mj-lt"/>
              </a:rPr>
              <a:t>országos jelentési rendszer (Szt. 20/B.§,  415/2015.(XII.23.) Kormányrendelet)</a:t>
            </a:r>
          </a:p>
          <a:p>
            <a:pPr marL="0" indent="0">
              <a:buNone/>
            </a:pPr>
            <a:endParaRPr lang="hu-HU" sz="2200" dirty="0">
              <a:latin typeface="+mj-lt"/>
            </a:endParaRPr>
          </a:p>
          <a:p>
            <a:pPr marL="0" indent="0" algn="ctr">
              <a:buNone/>
            </a:pPr>
            <a:r>
              <a:rPr lang="hu-HU" sz="2200" dirty="0">
                <a:latin typeface="+mj-lt"/>
              </a:rPr>
              <a:t>2. finanszírozás ellenőrzése, szolgáltatásokhoz való hozzáférés </a:t>
            </a:r>
            <a:r>
              <a:rPr lang="hu-HU" sz="2200" dirty="0" err="1">
                <a:latin typeface="+mj-lt"/>
              </a:rPr>
              <a:t>nyomonkövetés</a:t>
            </a:r>
            <a:r>
              <a:rPr lang="hu-HU" sz="2200" dirty="0">
                <a:latin typeface="+mj-lt"/>
              </a:rPr>
              <a:t> céljából</a:t>
            </a:r>
          </a:p>
          <a:p>
            <a:pPr marL="0" indent="0" algn="ctr">
              <a:buNone/>
            </a:pPr>
            <a:r>
              <a:rPr lang="hu-HU" sz="22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hu-HU" sz="2200" dirty="0">
                <a:latin typeface="+mj-lt"/>
              </a:rPr>
              <a:t>igénybevétel, igénylés jelentése (Szt. 20/C.§)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14CFB3BF-0C28-7418-751D-C75BE88BE82D}"/>
              </a:ext>
            </a:extLst>
          </p:cNvPr>
          <p:cNvSpPr/>
          <p:nvPr/>
        </p:nvSpPr>
        <p:spPr>
          <a:xfrm>
            <a:off x="4427984" y="249289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6EAA5D4C-3018-BF6D-D796-500D6239B809}"/>
              </a:ext>
            </a:extLst>
          </p:cNvPr>
          <p:cNvSpPr/>
          <p:nvPr/>
        </p:nvSpPr>
        <p:spPr>
          <a:xfrm>
            <a:off x="4427984" y="479715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26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/>
              <a:t>Módosítások a jogszabályokban: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100139" cy="508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>
                <a:latin typeface="+mj-lt"/>
              </a:rPr>
              <a:t>Szt. 20/C. § (1) bekezdés h)-j) pontok</a:t>
            </a:r>
          </a:p>
          <a:p>
            <a:pPr marL="0" indent="0">
              <a:buNone/>
            </a:pPr>
            <a:r>
              <a:rPr lang="hu-HU" sz="2200" dirty="0">
                <a:latin typeface="+mj-lt"/>
              </a:rPr>
              <a:t>(hatályos: 2025. 06. 03-tól, de a fejlesztés 2026. 01. 16-án került ki a KENYSZI-be) </a:t>
            </a:r>
          </a:p>
          <a:p>
            <a:pPr marL="0" indent="0">
              <a:buNone/>
            </a:pPr>
            <a:r>
              <a:rPr lang="hu-HU" sz="2200" dirty="0">
                <a:latin typeface="+mj-lt"/>
              </a:rPr>
              <a:t>Meghatározott típusú szolgáltatások igénybevétele esetén jelenteni kell: </a:t>
            </a:r>
          </a:p>
          <a:p>
            <a:r>
              <a:rPr lang="hu-HU" sz="2200" dirty="0">
                <a:latin typeface="+mj-lt"/>
              </a:rPr>
              <a:t>Fogyatékosság típusa</a:t>
            </a:r>
          </a:p>
          <a:p>
            <a:r>
              <a:rPr lang="hu-HU" sz="2200" dirty="0">
                <a:latin typeface="+mj-lt"/>
              </a:rPr>
              <a:t>Szenvedélybetegség típusa</a:t>
            </a:r>
          </a:p>
          <a:p>
            <a:r>
              <a:rPr lang="hu-HU" sz="2200" dirty="0" err="1">
                <a:latin typeface="+mj-lt"/>
              </a:rPr>
              <a:t>Igénybevevő</a:t>
            </a:r>
            <a:r>
              <a:rPr lang="hu-HU" sz="2200" dirty="0">
                <a:latin typeface="+mj-lt"/>
              </a:rPr>
              <a:t> diagnózis kódját</a:t>
            </a:r>
          </a:p>
          <a:p>
            <a:r>
              <a:rPr lang="hu-HU" sz="2200" dirty="0">
                <a:latin typeface="+mj-lt"/>
              </a:rPr>
              <a:t>Támogató szolgálatánál továbbá a feladatmutatókat is</a:t>
            </a:r>
          </a:p>
          <a:p>
            <a:r>
              <a:rPr lang="hu-HU" sz="2200" dirty="0">
                <a:latin typeface="+mj-lt"/>
              </a:rPr>
              <a:t>Az </a:t>
            </a:r>
            <a:r>
              <a:rPr lang="hu-HU" sz="2200" dirty="0" err="1">
                <a:latin typeface="+mj-lt"/>
              </a:rPr>
              <a:t>igénybevevő</a:t>
            </a:r>
            <a:r>
              <a:rPr lang="hu-HU" sz="2200" dirty="0">
                <a:latin typeface="+mj-lt"/>
              </a:rPr>
              <a:t> ellátás külső férőhelyen történik-e.</a:t>
            </a:r>
          </a:p>
          <a:p>
            <a:pPr marL="0" indent="0" algn="just">
              <a:buNone/>
            </a:pPr>
            <a:r>
              <a:rPr lang="hu-HU" sz="2200" b="1" dirty="0">
                <a:latin typeface="+mj-lt"/>
              </a:rPr>
              <a:t>Az ellátotti jogviszonnyal rendelkezők esetén a szociális szolgáltatást nyújtó szolgáltató, intézmény 2026. június 30-ig rögzíti az </a:t>
            </a:r>
            <a:r>
              <a:rPr lang="hu-HU" sz="2200" b="1" dirty="0" err="1">
                <a:latin typeface="+mj-lt"/>
              </a:rPr>
              <a:t>igénybevevői</a:t>
            </a:r>
            <a:r>
              <a:rPr lang="hu-HU" sz="2200" b="1" dirty="0">
                <a:latin typeface="+mj-lt"/>
              </a:rPr>
              <a:t> nyilvántartásban.</a:t>
            </a:r>
          </a:p>
          <a:p>
            <a:endParaRPr lang="hu-HU" sz="2200" dirty="0">
              <a:latin typeface="+mj-lt"/>
            </a:endParaRPr>
          </a:p>
          <a:p>
            <a:endParaRPr lang="hu-HU" sz="2200" dirty="0">
              <a:latin typeface="+mj-lt"/>
            </a:endParaRPr>
          </a:p>
          <a:p>
            <a:pPr marL="0" indent="0">
              <a:buNone/>
            </a:pP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115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D3C3A0-847E-EDB6-44B6-54B144FC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3E63FA6-79D6-E8FB-C927-88B03B64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8</a:t>
            </a:fld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E7153B1-3E47-257D-92F0-95CFEEF3D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90" t="6399" r="21891" b="4142"/>
          <a:stretch/>
        </p:blipFill>
        <p:spPr bwMode="auto">
          <a:xfrm>
            <a:off x="251520" y="260648"/>
            <a:ext cx="8640960" cy="633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61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01891A-7681-416D-BBA1-16F29D95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842B09C-D026-7470-7BF0-E5A31AA6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E450-EAAA-4F44-B83F-BC42FEB1F192}" type="slidenum">
              <a:rPr lang="hu-HU" smtClean="0"/>
              <a:t>9</a:t>
            </a:fld>
            <a:endParaRPr lang="hu-HU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506F200-149E-662F-6FB8-D07942828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347" t="7629" r="23611" b="14602"/>
          <a:stretch/>
        </p:blipFill>
        <p:spPr bwMode="auto">
          <a:xfrm>
            <a:off x="373648" y="201238"/>
            <a:ext cx="8302808" cy="654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117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mélyítet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mélyítet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–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mélyítet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16016</TotalTime>
  <Words>2457</Words>
  <Application>Microsoft Office PowerPoint</Application>
  <PresentationFormat>Diavetítés a képernyőre (4:3 oldalarány)</PresentationFormat>
  <Paragraphs>334</Paragraphs>
  <Slides>39</Slides>
  <Notes>33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9" baseType="lpstr">
      <vt:lpstr>Aptos</vt:lpstr>
      <vt:lpstr>Arial</vt:lpstr>
      <vt:lpstr>Calibri</vt:lpstr>
      <vt:lpstr>Cambria</vt:lpstr>
      <vt:lpstr>Palatino Linotype</vt:lpstr>
      <vt:lpstr>Times New Roman</vt:lpstr>
      <vt:lpstr>Wingdings</vt:lpstr>
      <vt:lpstr>Office Theme</vt:lpstr>
      <vt:lpstr>1_Office Theme</vt:lpstr>
      <vt:lpstr>2_Office Theme</vt:lpstr>
      <vt:lpstr>  Aktualitások a szociális és gyermekjóléti szolgáltatások területén  SZIME – XXV. Szakmai konferencia - 2026 Siófok, 2026. 02. 17.   dr. Andráczi-Tóth Veronika Belügyminisztérium Szociális és Gyermekjóléti Szolgáltatások Főosztálya </vt:lpstr>
      <vt:lpstr>I. Jogszabály változások</vt:lpstr>
      <vt:lpstr> Falu- és tanyagondnoki szolgáltatás</vt:lpstr>
      <vt:lpstr>PowerPoint-bemutató</vt:lpstr>
      <vt:lpstr>PowerPoint-bemutató</vt:lpstr>
      <vt:lpstr>Alapok </vt:lpstr>
      <vt:lpstr>Módosítások a jogszabályokban:</vt:lpstr>
      <vt:lpstr>PowerPoint-bemutató</vt:lpstr>
      <vt:lpstr>PowerPoint-bemutató</vt:lpstr>
      <vt:lpstr>PowerPoint-bemutató</vt:lpstr>
      <vt:lpstr>PowerPoint-bemutató</vt:lpstr>
      <vt:lpstr>Jogszabály módosítás 2025-ben</vt:lpstr>
      <vt:lpstr>Országos jelentési felület</vt:lpstr>
      <vt:lpstr>PowerPoint-bemutató</vt:lpstr>
      <vt:lpstr>Az elfogadható szakképesítések azonosításra alkalmas meghatározása</vt:lpstr>
      <vt:lpstr>Születendő gyermek haza nem adhatóságának megállapítása I.</vt:lpstr>
      <vt:lpstr>Születendő gyermek haza nem adhatóságának megállapítása II.</vt:lpstr>
      <vt:lpstr>Az eljárás menete és a család- és gyermekjóléti szolgáltatást nyújtó cselekvései III.</vt:lpstr>
      <vt:lpstr>Az eljárás menete és a család- és gyermekjóléti szolgáltatást nyújtó cselekvései IV.</vt:lpstr>
      <vt:lpstr>TB-kiskönyv megszüntetéséről, valamint a köznevelési, szociális, gyermekvédelmi és fogyatékosságügyi területet érintő egyes törvények módosításáról szóló 2025. évi XXXIV. törvény</vt:lpstr>
      <vt:lpstr>II. Béremelés</vt:lpstr>
      <vt:lpstr>Béremelés</vt:lpstr>
      <vt:lpstr>Minimálbér és garantált bérminimum emelése</vt:lpstr>
      <vt:lpstr>A 15%-os béremelés összetétele</vt:lpstr>
      <vt:lpstr>PowerPoint-bemutató</vt:lpstr>
      <vt:lpstr>Kiegészítő szociális pótlék</vt:lpstr>
      <vt:lpstr>Jogosultság a kiegészítő szociális pótlékra</vt:lpstr>
      <vt:lpstr>Kiegészítő bérpótlék</vt:lpstr>
      <vt:lpstr>Érintett pótlékok köre</vt:lpstr>
      <vt:lpstr>PowerPoint-bemutató</vt:lpstr>
      <vt:lpstr>Finanszírozás</vt:lpstr>
      <vt:lpstr>III. Szakmatámogatás, módszertani feladatok</vt:lpstr>
      <vt:lpstr>PowerPoint-bemutató</vt:lpstr>
      <vt:lpstr>PowerPoint-bemutató</vt:lpstr>
      <vt:lpstr>PowerPoint-bemutató</vt:lpstr>
      <vt:lpstr>PowerPoint-bemutató</vt:lpstr>
      <vt:lpstr>Képzések rendszere</vt:lpstr>
      <vt:lpstr>PowerPoint-bemutató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HKA-COVID-19 pályázat</dc:title>
  <dc:creator>Alagi Szilárd</dc:creator>
  <cp:lastModifiedBy>Andráczi-Tóth Veronika dr.</cp:lastModifiedBy>
  <cp:revision>309</cp:revision>
  <cp:lastPrinted>2024-10-02T15:34:46Z</cp:lastPrinted>
  <dcterms:created xsi:type="dcterms:W3CDTF">2021-08-10T09:28:19Z</dcterms:created>
  <dcterms:modified xsi:type="dcterms:W3CDTF">2026-02-17T07:21:21Z</dcterms:modified>
</cp:coreProperties>
</file>